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13"/>
  </p:notesMasterIdLst>
  <p:sldIdLst>
    <p:sldId id="262" r:id="rId3"/>
    <p:sldId id="273" r:id="rId4"/>
    <p:sldId id="263" r:id="rId5"/>
    <p:sldId id="264" r:id="rId6"/>
    <p:sldId id="269" r:id="rId7"/>
    <p:sldId id="271" r:id="rId8"/>
    <p:sldId id="274" r:id="rId9"/>
    <p:sldId id="270" r:id="rId10"/>
    <p:sldId id="26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52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6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03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29589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06810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4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C6BB3-1FB9-472E-BDDF-57559205F054}" type="datetimeFigureOut">
              <a:rPr lang="en-GB"/>
              <a:pPr>
                <a:defRPr/>
              </a:pPr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F23F-54AE-419D-8102-B47007C113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1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C888-DE57-4951-BFFA-F8D2F8B460BE}" type="datetimeFigureOut">
              <a:rPr lang="en-GB"/>
              <a:pPr>
                <a:defRPr/>
              </a:pPr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C1EC-7D5C-493C-86A4-9F7A53FC0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3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FE41-CE98-45E3-BB2A-66EB03B08043}" type="datetimeFigureOut">
              <a:rPr lang="en-GB"/>
              <a:pPr>
                <a:defRPr/>
              </a:pPr>
              <a:t>06/02/2017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C0A2-0D6B-4AF2-A8F2-7FFFEAB6F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The Sine Rule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 smtClean="0">
                <a:latin typeface="Comic Sans MS" pitchFamily="66" charset="0"/>
              </a:rPr>
              <a:t>Trigonometry, sine,</a:t>
            </a:r>
            <a:r>
              <a:rPr lang="en-GB" sz="1600" u="none" baseline="0" dirty="0" smtClean="0">
                <a:latin typeface="Comic Sans MS" pitchFamily="66" charset="0"/>
              </a:rPr>
              <a:t> Theta </a:t>
            </a:r>
            <a:r>
              <a:rPr lang="el-GR" sz="1600" u="none" baseline="0" dirty="0" smtClean="0">
                <a:latin typeface="Comic Sans MS" pitchFamily="66" charset="0"/>
              </a:rPr>
              <a:t>Θ</a:t>
            </a:r>
            <a:r>
              <a:rPr lang="en-GB" sz="1600" u="none" baseline="0" dirty="0" smtClean="0">
                <a:latin typeface="Comic Sans MS" pitchFamily="66" charset="0"/>
              </a:rPr>
              <a:t>, opposite, vertex, side</a:t>
            </a:r>
            <a:endParaRPr lang="en-GB" sz="1600" u="none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use the sine rule to find missing sides.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apply the sine rule to find missing angles.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apply the sine rule to questions in context.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3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3" r:id="rId6"/>
    <p:sldLayoutId id="2147483694" r:id="rId7"/>
    <p:sldLayoutId id="2147483695" r:id="rId8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The Sine Rule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9.e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9"/>
          <p:cNvSpPr txBox="1">
            <a:spLocks noChangeArrowheads="1"/>
          </p:cNvSpPr>
          <p:nvPr/>
        </p:nvSpPr>
        <p:spPr bwMode="auto">
          <a:xfrm>
            <a:off x="683568" y="1196752"/>
            <a:ext cx="77041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u="sng" dirty="0">
                <a:latin typeface="Comic Sans MS" pitchFamily="66" charset="0"/>
              </a:rPr>
              <a:t>Starter</a:t>
            </a:r>
          </a:p>
        </p:txBody>
      </p:sp>
      <p:sp>
        <p:nvSpPr>
          <p:cNvPr id="3089" name="TextBox 19"/>
          <p:cNvSpPr txBox="1">
            <a:spLocks noChangeArrowheads="1"/>
          </p:cNvSpPr>
          <p:nvPr/>
        </p:nvSpPr>
        <p:spPr bwMode="auto">
          <a:xfrm>
            <a:off x="755576" y="5157192"/>
            <a:ext cx="7704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The 12-sided window is made up of squares, equilateral triangles and a regular hexagon. </a:t>
            </a:r>
          </a:p>
          <a:p>
            <a:r>
              <a:rPr lang="en-GB" sz="2000" dirty="0">
                <a:latin typeface="Comic Sans MS" pitchFamily="66" charset="0"/>
              </a:rPr>
              <a:t>The perimeter of the window is 15.6m.</a:t>
            </a:r>
          </a:p>
          <a:p>
            <a:r>
              <a:rPr lang="en-GB" sz="2000" dirty="0">
                <a:latin typeface="Comic Sans MS" pitchFamily="66" charset="0"/>
              </a:rPr>
              <a:t>Calculate the area of the window.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885956" y="1457895"/>
            <a:ext cx="3299359" cy="3319273"/>
            <a:chOff x="5192234" y="1734094"/>
            <a:chExt cx="4184099" cy="4209353"/>
          </a:xfrm>
        </p:grpSpPr>
        <p:sp>
          <p:nvSpPr>
            <p:cNvPr id="60" name="Oval 59"/>
            <p:cNvSpPr/>
            <p:nvPr/>
          </p:nvSpPr>
          <p:spPr>
            <a:xfrm>
              <a:off x="5318975" y="1867437"/>
              <a:ext cx="3915177" cy="3928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5114073" y="3374107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7762924" y="1812255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Isosceles Triangle 62"/>
            <p:cNvSpPr/>
            <p:nvPr/>
          </p:nvSpPr>
          <p:spPr>
            <a:xfrm rot="16200000">
              <a:off x="5652565" y="4888268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Isosceles Triangle 63"/>
            <p:cNvSpPr/>
            <p:nvPr/>
          </p:nvSpPr>
          <p:spPr>
            <a:xfrm rot="16200000">
              <a:off x="8321155" y="3355941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141076" y="2856074"/>
              <a:ext cx="2275266" cy="1954034"/>
              <a:chOff x="4788794" y="978241"/>
              <a:chExt cx="2275266" cy="195403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5355464" y="978241"/>
                <a:ext cx="114192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97390" y="978241"/>
                <a:ext cx="566670" cy="9770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6497390" y="1955258"/>
                <a:ext cx="566670" cy="9770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5364050" y="2932275"/>
                <a:ext cx="11333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4788794" y="1955258"/>
                <a:ext cx="566670" cy="9770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4788794" y="978241"/>
                <a:ext cx="575256" cy="9770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6723399" y="1745455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23398" y="4810107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5652565" y="1823616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7762921" y="4888268"/>
              <a:ext cx="1133340" cy="97701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 rot="1821045">
              <a:off x="8067398" y="4070511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821045">
              <a:off x="5384813" y="2540704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 rot="19778955" flipV="1">
              <a:off x="8061226" y="2516611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 rot="19778955" flipV="1">
              <a:off x="5396724" y="4060297"/>
              <a:ext cx="1110619" cy="11106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5300663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Comic Sans MS" pitchFamily="66" charset="0"/>
              </a:rPr>
              <a:t>We can use this formula to find missing sides or angles of non-right-angled triangles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79912" y="1268760"/>
            <a:ext cx="4967287" cy="2739127"/>
            <a:chOff x="1009057" y="1626509"/>
            <a:chExt cx="6947319" cy="3830286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1619639" y="2421232"/>
              <a:ext cx="1656344" cy="230425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75983" y="2421232"/>
              <a:ext cx="3816697" cy="230425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619639" y="4725484"/>
              <a:ext cx="547304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55" name="TextBox 8"/>
            <p:cNvSpPr txBox="1">
              <a:spLocks noChangeArrowheads="1"/>
            </p:cNvSpPr>
            <p:nvPr/>
          </p:nvSpPr>
          <p:spPr bwMode="auto">
            <a:xfrm>
              <a:off x="5237860" y="2834740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6156" name="TextBox 9"/>
            <p:cNvSpPr txBox="1">
              <a:spLocks noChangeArrowheads="1"/>
            </p:cNvSpPr>
            <p:nvPr/>
          </p:nvSpPr>
          <p:spPr bwMode="auto">
            <a:xfrm>
              <a:off x="1915229" y="2834740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6157" name="TextBox 10"/>
            <p:cNvSpPr txBox="1">
              <a:spLocks noChangeArrowheads="1"/>
            </p:cNvSpPr>
            <p:nvPr/>
          </p:nvSpPr>
          <p:spPr bwMode="auto">
            <a:xfrm>
              <a:off x="3923927" y="4725145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6158" name="TextBox 11"/>
            <p:cNvSpPr txBox="1">
              <a:spLocks noChangeArrowheads="1"/>
            </p:cNvSpPr>
            <p:nvPr/>
          </p:nvSpPr>
          <p:spPr bwMode="auto">
            <a:xfrm>
              <a:off x="1009057" y="4401978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7092280" y="4401978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6160" name="TextBox 13"/>
            <p:cNvSpPr txBox="1">
              <a:spLocks noChangeArrowheads="1"/>
            </p:cNvSpPr>
            <p:nvPr/>
          </p:nvSpPr>
          <p:spPr bwMode="auto">
            <a:xfrm>
              <a:off x="2922087" y="1626509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B</a:t>
              </a:r>
            </a:p>
          </p:txBody>
        </p:sp>
      </p:grpSp>
      <p:sp>
        <p:nvSpPr>
          <p:cNvPr id="6149" name="Rectangle 17"/>
          <p:cNvSpPr>
            <a:spLocks noChangeArrowheads="1"/>
          </p:cNvSpPr>
          <p:nvPr/>
        </p:nvSpPr>
        <p:spPr bwMode="auto">
          <a:xfrm>
            <a:off x="395536" y="3068960"/>
            <a:ext cx="32928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u="sng" dirty="0">
                <a:latin typeface="Comic Sans MS" pitchFamily="66" charset="0"/>
              </a:rPr>
              <a:t>sin C</a:t>
            </a:r>
            <a:r>
              <a:rPr lang="en-GB" sz="2400" b="1" dirty="0">
                <a:latin typeface="Comic Sans MS" pitchFamily="66" charset="0"/>
              </a:rPr>
              <a:t> = </a:t>
            </a:r>
            <a:r>
              <a:rPr lang="en-GB" sz="2400" b="1" u="sng" dirty="0">
                <a:latin typeface="Comic Sans MS" pitchFamily="66" charset="0"/>
              </a:rPr>
              <a:t>sin A</a:t>
            </a:r>
            <a:r>
              <a:rPr lang="en-GB" sz="2400" b="1" dirty="0">
                <a:latin typeface="Comic Sans MS" pitchFamily="66" charset="0"/>
              </a:rPr>
              <a:t> = </a:t>
            </a:r>
            <a:r>
              <a:rPr lang="en-GB" sz="2400" b="1" u="sng" dirty="0">
                <a:latin typeface="Comic Sans MS" pitchFamily="66" charset="0"/>
              </a:rPr>
              <a:t>sin B</a:t>
            </a:r>
          </a:p>
          <a:p>
            <a:r>
              <a:rPr lang="en-GB" sz="2400" b="1" dirty="0">
                <a:latin typeface="Comic Sans MS" pitchFamily="66" charset="0"/>
              </a:rPr>
              <a:t>  </a:t>
            </a:r>
            <a:r>
              <a:rPr lang="en-GB" sz="2400" b="1" dirty="0" smtClean="0">
                <a:latin typeface="Comic Sans MS" pitchFamily="66" charset="0"/>
              </a:rPr>
              <a:t>c</a:t>
            </a:r>
            <a:r>
              <a:rPr lang="en-GB" sz="2400" b="1" dirty="0">
                <a:latin typeface="Comic Sans MS" pitchFamily="66" charset="0"/>
              </a:rPr>
              <a:t>	    </a:t>
            </a:r>
            <a:r>
              <a:rPr lang="en-GB" sz="2400" b="1" dirty="0" smtClean="0">
                <a:latin typeface="Comic Sans MS" pitchFamily="66" charset="0"/>
              </a:rPr>
              <a:t>a</a:t>
            </a:r>
            <a:r>
              <a:rPr lang="en-GB" sz="2400" b="1" dirty="0">
                <a:latin typeface="Comic Sans MS" pitchFamily="66" charset="0"/>
              </a:rPr>
              <a:t>	</a:t>
            </a:r>
            <a:r>
              <a:rPr lang="en-GB" sz="2400" b="1" dirty="0" smtClean="0">
                <a:latin typeface="Comic Sans MS" pitchFamily="66" charset="0"/>
              </a:rPr>
              <a:t>      b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7544" y="3933056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omic Sans MS" pitchFamily="66" charset="0"/>
              </a:rPr>
              <a:t>...is the same as...</a:t>
            </a:r>
          </a:p>
        </p:txBody>
      </p:sp>
      <p:sp>
        <p:nvSpPr>
          <p:cNvPr id="6151" name="Rectangle 19"/>
          <p:cNvSpPr>
            <a:spLocks noChangeArrowheads="1"/>
          </p:cNvSpPr>
          <p:nvPr/>
        </p:nvSpPr>
        <p:spPr bwMode="auto">
          <a:xfrm>
            <a:off x="4283968" y="4437112"/>
            <a:ext cx="31149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u="sng" dirty="0">
                <a:latin typeface="Comic Sans MS" pitchFamily="66" charset="0"/>
              </a:rPr>
              <a:t> </a:t>
            </a:r>
            <a:r>
              <a:rPr lang="en-GB" sz="2400" b="1" u="sng" dirty="0" smtClean="0">
                <a:latin typeface="Comic Sans MS" pitchFamily="66" charset="0"/>
              </a:rPr>
              <a:t> c  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>
                <a:latin typeface="Comic Sans MS" pitchFamily="66" charset="0"/>
              </a:rPr>
              <a:t>= </a:t>
            </a:r>
            <a:r>
              <a:rPr lang="en-GB" sz="2400" b="1" u="sng" dirty="0" smtClean="0">
                <a:latin typeface="Comic Sans MS" pitchFamily="66" charset="0"/>
              </a:rPr>
              <a:t>  </a:t>
            </a:r>
            <a:r>
              <a:rPr lang="en-GB" sz="2400" b="1" u="sng" dirty="0">
                <a:latin typeface="Comic Sans MS" pitchFamily="66" charset="0"/>
              </a:rPr>
              <a:t>a </a:t>
            </a:r>
            <a:r>
              <a:rPr lang="en-GB" sz="2400" b="1" u="sng" dirty="0" smtClean="0">
                <a:latin typeface="Comic Sans MS" pitchFamily="66" charset="0"/>
              </a:rPr>
              <a:t> </a:t>
            </a:r>
            <a:r>
              <a:rPr lang="en-GB" sz="2400" b="1" dirty="0">
                <a:latin typeface="Comic Sans MS" pitchFamily="66" charset="0"/>
              </a:rPr>
              <a:t>= </a:t>
            </a:r>
            <a:r>
              <a:rPr lang="en-GB" sz="2400" b="1" u="sng" dirty="0" smtClean="0">
                <a:latin typeface="Comic Sans MS" pitchFamily="66" charset="0"/>
              </a:rPr>
              <a:t>  </a:t>
            </a:r>
            <a:r>
              <a:rPr lang="en-GB" sz="2400" b="1" u="sng" dirty="0">
                <a:latin typeface="Comic Sans MS" pitchFamily="66" charset="0"/>
              </a:rPr>
              <a:t>b </a:t>
            </a:r>
            <a:r>
              <a:rPr lang="en-GB" sz="2400" b="1" u="sng" dirty="0" smtClean="0">
                <a:latin typeface="Comic Sans MS" pitchFamily="66" charset="0"/>
              </a:rPr>
              <a:t> </a:t>
            </a:r>
            <a:endParaRPr lang="en-GB" sz="2400" b="1" u="sng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Sin C  </a:t>
            </a:r>
            <a:r>
              <a:rPr lang="en-GB" sz="2400" b="1" dirty="0" smtClean="0">
                <a:latin typeface="Comic Sans MS" pitchFamily="66" charset="0"/>
              </a:rPr>
              <a:t>sin </a:t>
            </a:r>
            <a:r>
              <a:rPr lang="en-GB" sz="2400" b="1" dirty="0">
                <a:latin typeface="Comic Sans MS" pitchFamily="66" charset="0"/>
              </a:rPr>
              <a:t>A  </a:t>
            </a:r>
            <a:r>
              <a:rPr lang="en-GB" sz="2400" b="1" dirty="0" smtClean="0">
                <a:latin typeface="Comic Sans MS" pitchFamily="66" charset="0"/>
              </a:rPr>
              <a:t> sin </a:t>
            </a:r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574675" y="1628800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Find the length of the side marked a and give your answer correct to 3 </a:t>
            </a:r>
            <a:r>
              <a:rPr lang="en-GB" sz="2400" dirty="0" err="1">
                <a:latin typeface="Comic Sans MS" pitchFamily="66" charset="0"/>
              </a:rPr>
              <a:t>s.f</a:t>
            </a:r>
            <a:r>
              <a:rPr lang="en-GB" sz="2400" dirty="0">
                <a:latin typeface="Comic Sans MS" pitchFamily="66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788024" y="3357290"/>
            <a:ext cx="503237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88024" y="4797152"/>
            <a:ext cx="23034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91261" y="3357290"/>
            <a:ext cx="1800225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140449" y="3317602"/>
            <a:ext cx="368300" cy="320675"/>
          </a:xfrm>
          <a:prstGeom prst="arc">
            <a:avLst>
              <a:gd name="adj1" fmla="val 741504"/>
              <a:gd name="adj2" fmla="val 846503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6659686" y="4401865"/>
            <a:ext cx="865188" cy="792162"/>
          </a:xfrm>
          <a:prstGeom prst="arc">
            <a:avLst>
              <a:gd name="adj1" fmla="val 10735290"/>
              <a:gd name="adj2" fmla="val 1327412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7177" name="TextBox 20"/>
          <p:cNvSpPr txBox="1">
            <a:spLocks noChangeArrowheads="1"/>
          </p:cNvSpPr>
          <p:nvPr/>
        </p:nvSpPr>
        <p:spPr bwMode="auto">
          <a:xfrm>
            <a:off x="5183311" y="3727177"/>
            <a:ext cx="64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68°</a:t>
            </a:r>
          </a:p>
        </p:txBody>
      </p:sp>
      <p:sp>
        <p:nvSpPr>
          <p:cNvPr id="7178" name="TextBox 46"/>
          <p:cNvSpPr txBox="1">
            <a:spLocks noChangeArrowheads="1"/>
          </p:cNvSpPr>
          <p:nvPr/>
        </p:nvSpPr>
        <p:spPr bwMode="auto">
          <a:xfrm>
            <a:off x="6215186" y="4428852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38°</a:t>
            </a:r>
          </a:p>
        </p:txBody>
      </p:sp>
      <p:sp>
        <p:nvSpPr>
          <p:cNvPr id="7179" name="TextBox 47"/>
          <p:cNvSpPr txBox="1">
            <a:spLocks noChangeArrowheads="1"/>
          </p:cNvSpPr>
          <p:nvPr/>
        </p:nvSpPr>
        <p:spPr bwMode="auto">
          <a:xfrm>
            <a:off x="5567486" y="4797152"/>
            <a:ext cx="971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9.4cm</a:t>
            </a:r>
          </a:p>
        </p:txBody>
      </p:sp>
      <p:sp>
        <p:nvSpPr>
          <p:cNvPr id="7180" name="TextBox 48"/>
          <p:cNvSpPr txBox="1">
            <a:spLocks noChangeArrowheads="1"/>
          </p:cNvSpPr>
          <p:nvPr/>
        </p:nvSpPr>
        <p:spPr bwMode="auto">
          <a:xfrm>
            <a:off x="4697536" y="3892277"/>
            <a:ext cx="973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690" y="3352346"/>
            <a:ext cx="2500493" cy="792140"/>
          </a:xfrm>
          <a:prstGeom prst="rect">
            <a:avLst/>
          </a:prstGeom>
          <a:blipFill rotWithShape="1">
            <a:blip r:embed="rId2" cstate="print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  <p:sp>
        <p:nvSpPr>
          <p:cNvPr id="52" name="TextBox 5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4853" y="4257299"/>
            <a:ext cx="2567691" cy="809581"/>
          </a:xfrm>
          <a:prstGeom prst="rect">
            <a:avLst/>
          </a:prstGeom>
          <a:blipFill rotWithShape="1">
            <a:blip r:embed="rId3" cstate="print"/>
            <a:stretch>
              <a:fillRect b="-902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84225" y="5211763"/>
            <a:ext cx="3908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a = 6.2417…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84225" y="5732463"/>
            <a:ext cx="3908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a = 6.24 cm (3 s.f.)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23528" y="1556792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Find the size of the acute angle marked B and give your answer correct to 1 </a:t>
            </a:r>
            <a:r>
              <a:rPr lang="en-GB" sz="2400" dirty="0" err="1">
                <a:latin typeface="Comic Sans MS" pitchFamily="66" charset="0"/>
              </a:rPr>
              <a:t>d.p</a:t>
            </a:r>
            <a:r>
              <a:rPr lang="en-GB" sz="2400" dirty="0">
                <a:latin typeface="Comic Sans MS" pitchFamily="66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467969" y="3573016"/>
            <a:ext cx="1400175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67969" y="5012878"/>
            <a:ext cx="26876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8144" y="3573016"/>
            <a:ext cx="1287463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610969" y="3573016"/>
            <a:ext cx="441325" cy="358775"/>
          </a:xfrm>
          <a:prstGeom prst="arc">
            <a:avLst>
              <a:gd name="adj1" fmla="val 741504"/>
              <a:gd name="adj2" fmla="val 994291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4107607" y="4652516"/>
            <a:ext cx="863600" cy="792162"/>
          </a:xfrm>
          <a:prstGeom prst="arc">
            <a:avLst>
              <a:gd name="adj1" fmla="val 18223385"/>
              <a:gd name="adj2" fmla="val 2123363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8201" name="TextBox 20"/>
          <p:cNvSpPr txBox="1">
            <a:spLocks noChangeArrowheads="1"/>
          </p:cNvSpPr>
          <p:nvPr/>
        </p:nvSpPr>
        <p:spPr bwMode="auto">
          <a:xfrm>
            <a:off x="5645894" y="3879403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72°</a:t>
            </a:r>
          </a:p>
        </p:txBody>
      </p:sp>
      <p:sp>
        <p:nvSpPr>
          <p:cNvPr id="8202" name="TextBox 47"/>
          <p:cNvSpPr txBox="1">
            <a:spLocks noChangeArrowheads="1"/>
          </p:cNvSpPr>
          <p:nvPr/>
        </p:nvSpPr>
        <p:spPr bwMode="auto">
          <a:xfrm>
            <a:off x="5585569" y="5012878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9.8cm</a:t>
            </a:r>
          </a:p>
        </p:txBody>
      </p:sp>
      <p:sp>
        <p:nvSpPr>
          <p:cNvPr id="8203" name="TextBox 48"/>
          <p:cNvSpPr txBox="1">
            <a:spLocks noChangeArrowheads="1"/>
          </p:cNvSpPr>
          <p:nvPr/>
        </p:nvSpPr>
        <p:spPr bwMode="auto">
          <a:xfrm>
            <a:off x="4971207" y="4612828"/>
            <a:ext cx="973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690" y="3352346"/>
            <a:ext cx="2295308" cy="809581"/>
          </a:xfrm>
          <a:prstGeom prst="rect">
            <a:avLst/>
          </a:prstGeom>
          <a:blipFill rotWithShape="1">
            <a:blip r:embed="rId2" cstate="print"/>
            <a:stretch>
              <a:fillRect b="-977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  <p:sp>
        <p:nvSpPr>
          <p:cNvPr id="52" name="TextBox 5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4853" y="4257299"/>
            <a:ext cx="3181255" cy="809581"/>
          </a:xfrm>
          <a:prstGeom prst="rect">
            <a:avLst/>
          </a:prstGeom>
          <a:blipFill rotWithShape="1">
            <a:blip r:embed="rId3" cstate="print"/>
            <a:stretch>
              <a:fillRect l="-4981" b="-902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84225" y="5067300"/>
            <a:ext cx="3908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sin b = 0.7860…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4853" y="5598176"/>
            <a:ext cx="3908300" cy="523220"/>
          </a:xfrm>
          <a:prstGeom prst="rect">
            <a:avLst/>
          </a:prstGeom>
          <a:blipFill rotWithShape="1">
            <a:blip r:embed="rId4" cstate="print"/>
            <a:stretch>
              <a:fillRect l="-3276" t="-11628" b="-3139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  <p:sp>
        <p:nvSpPr>
          <p:cNvPr id="8208" name="TextBox 23"/>
          <p:cNvSpPr txBox="1">
            <a:spLocks noChangeArrowheads="1"/>
          </p:cNvSpPr>
          <p:nvPr/>
        </p:nvSpPr>
        <p:spPr bwMode="auto">
          <a:xfrm>
            <a:off x="6458694" y="3931791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8.1cm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4853" y="6051437"/>
            <a:ext cx="3908300" cy="523220"/>
          </a:xfrm>
          <a:prstGeom prst="rect">
            <a:avLst/>
          </a:prstGeom>
          <a:blipFill rotWithShape="1">
            <a:blip r:embed="rId5" cstate="print"/>
            <a:stretch>
              <a:fillRect l="-3276" t="-11628" b="-3139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Comic Sans MS" pitchFamily="66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2040" y="1412776"/>
            <a:ext cx="3178378" cy="4853795"/>
            <a:chOff x="5660822" y="854868"/>
            <a:chExt cx="3178378" cy="485379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660822" y="1420354"/>
            <a:ext cx="32543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3" imgW="228600" imgH="177480" progId="Equation.3">
                    <p:embed/>
                  </p:oleObj>
                </mc:Choice>
                <mc:Fallback>
                  <p:oleObj name="Equation" r:id="rId3" imgW="22860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0822" y="1420354"/>
                          <a:ext cx="325438" cy="252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86260" y="1075354"/>
              <a:ext cx="2852940" cy="4568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7" name="Object 10"/>
            <p:cNvGraphicFramePr>
              <a:graphicFrameLocks noChangeAspect="1"/>
            </p:cNvGraphicFramePr>
            <p:nvPr/>
          </p:nvGraphicFramePr>
          <p:xfrm>
            <a:off x="5784850" y="3301207"/>
            <a:ext cx="325438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6" imgW="228600" imgH="177480" progId="Equation.3">
                    <p:embed/>
                  </p:oleObj>
                </mc:Choice>
                <mc:Fallback>
                  <p:oleObj name="Equation" r:id="rId6" imgW="22860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4850" y="3301207"/>
                          <a:ext cx="325438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302579" y="4595813"/>
            <a:ext cx="361950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8" imgW="253800" imgH="177480" progId="Equation.3">
                    <p:embed/>
                  </p:oleObj>
                </mc:Choice>
                <mc:Fallback>
                  <p:oleObj name="Equation" r:id="rId8" imgW="25380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2579" y="4595813"/>
                          <a:ext cx="361950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6194629" y="5473713"/>
            <a:ext cx="215900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Equation" r:id="rId10" imgW="152280" imgH="164880" progId="Equation.3">
                    <p:embed/>
                  </p:oleObj>
                </mc:Choice>
                <mc:Fallback>
                  <p:oleObj name="Equation" r:id="rId10" imgW="152280" imgH="1648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4629" y="5473713"/>
                          <a:ext cx="215900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3"/>
            <p:cNvGraphicFramePr>
              <a:graphicFrameLocks noChangeAspect="1"/>
            </p:cNvGraphicFramePr>
            <p:nvPr/>
          </p:nvGraphicFramePr>
          <p:xfrm>
            <a:off x="5784850" y="1953814"/>
            <a:ext cx="217487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Equation" r:id="rId12" imgW="152280" imgH="164880" progId="Equation.3">
                    <p:embed/>
                  </p:oleObj>
                </mc:Choice>
                <mc:Fallback>
                  <p:oleObj name="Equation" r:id="rId12" imgW="15228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4850" y="1953814"/>
                          <a:ext cx="217487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4"/>
            <p:cNvGraphicFramePr>
              <a:graphicFrameLocks noChangeAspect="1"/>
            </p:cNvGraphicFramePr>
            <p:nvPr/>
          </p:nvGraphicFramePr>
          <p:xfrm>
            <a:off x="6085885" y="854868"/>
            <a:ext cx="217487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14" imgW="152280" imgH="177480" progId="Equation.3">
                    <p:embed/>
                  </p:oleObj>
                </mc:Choice>
                <mc:Fallback>
                  <p:oleObj name="Equation" r:id="rId14" imgW="15228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885" y="854868"/>
                          <a:ext cx="217487" cy="252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8602663" y="1185404"/>
            <a:ext cx="236537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Equation" r:id="rId16" imgW="164880" imgH="164880" progId="Equation.3">
                    <p:embed/>
                  </p:oleObj>
                </mc:Choice>
                <mc:Fallback>
                  <p:oleObj name="Equation" r:id="rId16" imgW="16488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2663" y="1185404"/>
                          <a:ext cx="236537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6"/>
            <p:cNvGraphicFramePr>
              <a:graphicFrameLocks noChangeAspect="1"/>
            </p:cNvGraphicFramePr>
            <p:nvPr/>
          </p:nvGraphicFramePr>
          <p:xfrm>
            <a:off x="7910535" y="1820464"/>
            <a:ext cx="361950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Equation" r:id="rId18" imgW="253800" imgH="177480" progId="Equation.3">
                    <p:embed/>
                  </p:oleObj>
                </mc:Choice>
                <mc:Fallback>
                  <p:oleObj name="Equation" r:id="rId18" imgW="253800" imgH="177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0535" y="1820464"/>
                          <a:ext cx="361950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539552" y="1340768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Extension task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Quadrilateral ABCD is made up of two triangles ABD and BCD.</a:t>
            </a:r>
          </a:p>
          <a:p>
            <a:r>
              <a:rPr lang="en-GB" sz="2400" dirty="0" smtClean="0">
                <a:latin typeface="Comic Sans MS" pitchFamily="66" charset="0"/>
              </a:rPr>
              <a:t>Use the sine rule to work out the area of triangle BCD.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33942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itchFamily="66" charset="0"/>
              </a:rPr>
              <a:t>Answers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2420888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11.31cm		5.90m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9.36mm		13.89m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73°			37°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483768" y="155679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How did you get on?</a:t>
            </a:r>
          </a:p>
          <a:p>
            <a:pPr algn="ctr"/>
            <a:endParaRPr lang="en-GB" sz="4800" dirty="0" smtClean="0">
              <a:latin typeface="Comic Sans MS" pitchFamily="66" charset="0"/>
            </a:endParaRPr>
          </a:p>
          <a:p>
            <a:pPr algn="ctr"/>
            <a:r>
              <a:rPr lang="en-GB" sz="4800" dirty="0" smtClean="0">
                <a:latin typeface="Comic Sans MS" pitchFamily="66" charset="0"/>
              </a:rPr>
              <a:t>Give yourself a </a:t>
            </a:r>
          </a:p>
          <a:p>
            <a:pPr algn="ctr"/>
            <a:r>
              <a:rPr lang="en-GB" sz="4800" dirty="0" smtClean="0">
                <a:latin typeface="Comic Sans MS" pitchFamily="66" charset="0"/>
                <a:sym typeface="Wingdings" pitchFamily="2" charset="2"/>
              </a:rPr>
              <a:t> or  or </a:t>
            </a:r>
            <a:endParaRPr lang="en-GB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483768" y="2492896"/>
            <a:ext cx="3784600" cy="1757363"/>
            <a:chOff x="1664" y="1662"/>
            <a:chExt cx="2384" cy="1107"/>
          </a:xfrm>
        </p:grpSpPr>
        <p:sp>
          <p:nvSpPr>
            <p:cNvPr id="1063" name="Freeform 9"/>
            <p:cNvSpPr>
              <a:spLocks/>
            </p:cNvSpPr>
            <p:nvPr/>
          </p:nvSpPr>
          <p:spPr bwMode="auto">
            <a:xfrm>
              <a:off x="1664" y="1662"/>
              <a:ext cx="2384" cy="1078"/>
            </a:xfrm>
            <a:custGeom>
              <a:avLst/>
              <a:gdLst>
                <a:gd name="T0" fmla="*/ 0 w 2384"/>
                <a:gd name="T1" fmla="*/ 0 h 1078"/>
                <a:gd name="T2" fmla="*/ 2384 w 2384"/>
                <a:gd name="T3" fmla="*/ 1078 h 1078"/>
                <a:gd name="T4" fmla="*/ 0 60000 65536"/>
                <a:gd name="T5" fmla="*/ 0 60000 65536"/>
                <a:gd name="T6" fmla="*/ 0 w 2384"/>
                <a:gd name="T7" fmla="*/ 0 h 1078"/>
                <a:gd name="T8" fmla="*/ 2384 w 2384"/>
                <a:gd name="T9" fmla="*/ 1078 h 10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4" h="1078">
                  <a:moveTo>
                    <a:pt x="0" y="0"/>
                  </a:moveTo>
                  <a:lnTo>
                    <a:pt x="2384" y="1078"/>
                  </a:lnTo>
                </a:path>
              </a:pathLst>
            </a:custGeom>
            <a:noFill/>
            <a:ln w="9525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Text Box 11"/>
            <p:cNvSpPr txBox="1">
              <a:spLocks noChangeArrowheads="1"/>
            </p:cNvSpPr>
            <p:nvPr/>
          </p:nvSpPr>
          <p:spPr bwMode="auto">
            <a:xfrm>
              <a:off x="3568" y="2577"/>
              <a:ext cx="3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25</a:t>
              </a:r>
              <a:r>
                <a:rPr lang="en-GB" sz="1400" baseline="30000">
                  <a:latin typeface="Comic Sans MS" pitchFamily="66" charset="0"/>
                </a:rPr>
                <a:t>o</a:t>
              </a:r>
              <a:endParaRPr lang="en-GB" sz="1400">
                <a:latin typeface="Comic Sans MS" pitchFamily="66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985668" y="4242321"/>
            <a:ext cx="1295400" cy="304800"/>
            <a:chOff x="3204" y="2428"/>
            <a:chExt cx="816" cy="192"/>
          </a:xfrm>
        </p:grpSpPr>
        <p:sp>
          <p:nvSpPr>
            <p:cNvPr id="1060" name="Text Box 17"/>
            <p:cNvSpPr txBox="1">
              <a:spLocks noChangeArrowheads="1"/>
            </p:cNvSpPr>
            <p:nvPr/>
          </p:nvSpPr>
          <p:spPr bwMode="auto">
            <a:xfrm>
              <a:off x="3408" y="2428"/>
              <a:ext cx="4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15 m</a:t>
              </a:r>
            </a:p>
          </p:txBody>
        </p:sp>
        <p:sp>
          <p:nvSpPr>
            <p:cNvPr id="1061" name="Line 18"/>
            <p:cNvSpPr>
              <a:spLocks noChangeShapeType="1"/>
            </p:cNvSpPr>
            <p:nvPr/>
          </p:nvSpPr>
          <p:spPr bwMode="auto">
            <a:xfrm>
              <a:off x="3724" y="2520"/>
              <a:ext cx="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Line 19"/>
            <p:cNvSpPr>
              <a:spLocks noChangeShapeType="1"/>
            </p:cNvSpPr>
            <p:nvPr/>
          </p:nvSpPr>
          <p:spPr bwMode="auto">
            <a:xfrm flipH="1">
              <a:off x="3204" y="2532"/>
              <a:ext cx="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69268" y="2456384"/>
            <a:ext cx="7605713" cy="2036762"/>
            <a:chOff x="584" y="1639"/>
            <a:chExt cx="4791" cy="1283"/>
          </a:xfrm>
        </p:grpSpPr>
        <p:graphicFrame>
          <p:nvGraphicFramePr>
            <p:cNvPr id="1030" name="Object 2"/>
            <p:cNvGraphicFramePr>
              <a:graphicFrameLocks noChangeAspect="1"/>
            </p:cNvGraphicFramePr>
            <p:nvPr/>
          </p:nvGraphicFramePr>
          <p:xfrm>
            <a:off x="794" y="1639"/>
            <a:ext cx="999" cy="1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CorelDRAW" r:id="rId3" imgW="914400" imgH="914400" progId="">
                    <p:embed/>
                  </p:oleObj>
                </mc:Choice>
                <mc:Fallback>
                  <p:oleObj name="CorelDRAW" r:id="rId3" imgW="914400" imgH="9144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" y="1639"/>
                          <a:ext cx="999" cy="11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584" y="2551"/>
              <a:ext cx="4791" cy="371"/>
              <a:chOff x="566" y="2585"/>
              <a:chExt cx="4791" cy="371"/>
            </a:xfrm>
          </p:grpSpPr>
          <p:graphicFrame>
            <p:nvGraphicFramePr>
              <p:cNvPr id="1031" name="Object 3"/>
              <p:cNvGraphicFramePr>
                <a:graphicFrameLocks noChangeAspect="1"/>
              </p:cNvGraphicFramePr>
              <p:nvPr/>
            </p:nvGraphicFramePr>
            <p:xfrm>
              <a:off x="4020" y="2585"/>
              <a:ext cx="78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" name="CorelDRAW" r:id="rId5" imgW="228600" imgH="228600" progId="">
                      <p:embed/>
                    </p:oleObj>
                  </mc:Choice>
                  <mc:Fallback>
                    <p:oleObj name="CorelDRAW" r:id="rId5" imgW="228600" imgH="228600" progId="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0" y="2585"/>
                            <a:ext cx="78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13"/>
              <p:cNvGraphicFramePr>
                <a:graphicFrameLocks noChangeAspect="1"/>
              </p:cNvGraphicFramePr>
              <p:nvPr/>
            </p:nvGraphicFramePr>
            <p:xfrm>
              <a:off x="3204" y="2585"/>
              <a:ext cx="78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" name="CorelDRAW" r:id="rId7" imgW="228600" imgH="228600" progId="">
                      <p:embed/>
                    </p:oleObj>
                  </mc:Choice>
                  <mc:Fallback>
                    <p:oleObj name="CorelDRAW" r:id="rId7" imgW="228600" imgH="228600" progId="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4" y="2585"/>
                            <a:ext cx="78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566" y="2740"/>
                <a:ext cx="4791" cy="216"/>
                <a:chOff x="566" y="2740"/>
                <a:chExt cx="4791" cy="216"/>
              </a:xfrm>
            </p:grpSpPr>
            <p:sp>
              <p:nvSpPr>
                <p:cNvPr id="1057" name="Line 8"/>
                <p:cNvSpPr>
                  <a:spLocks noChangeShapeType="1"/>
                </p:cNvSpPr>
                <p:nvPr/>
              </p:nvSpPr>
              <p:spPr bwMode="auto">
                <a:xfrm>
                  <a:off x="566" y="2769"/>
                  <a:ext cx="47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992" y="2740"/>
                  <a:ext cx="23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A</a:t>
                  </a:r>
                </a:p>
              </p:txBody>
            </p:sp>
            <p:sp>
              <p:nvSpPr>
                <p:cNvPr id="10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052" y="2764"/>
                  <a:ext cx="23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307556" y="2221434"/>
            <a:ext cx="498475" cy="2316162"/>
            <a:chOff x="1553" y="1491"/>
            <a:chExt cx="314" cy="1459"/>
          </a:xfrm>
        </p:grpSpPr>
        <p:sp>
          <p:nvSpPr>
            <p:cNvPr id="1051" name="Text Box 31"/>
            <p:cNvSpPr txBox="1">
              <a:spLocks noChangeArrowheads="1"/>
            </p:cNvSpPr>
            <p:nvPr/>
          </p:nvSpPr>
          <p:spPr bwMode="auto">
            <a:xfrm>
              <a:off x="1553" y="1491"/>
              <a:ext cx="2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T</a:t>
              </a:r>
            </a:p>
          </p:txBody>
        </p:sp>
        <p:sp>
          <p:nvSpPr>
            <p:cNvPr id="1052" name="Text Box 32"/>
            <p:cNvSpPr txBox="1">
              <a:spLocks noChangeArrowheads="1"/>
            </p:cNvSpPr>
            <p:nvPr/>
          </p:nvSpPr>
          <p:spPr bwMode="auto">
            <a:xfrm>
              <a:off x="1576" y="2758"/>
              <a:ext cx="2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1053" name="Rectangle 36"/>
            <p:cNvSpPr>
              <a:spLocks noChangeArrowheads="1"/>
            </p:cNvSpPr>
            <p:nvPr/>
          </p:nvSpPr>
          <p:spPr bwMode="auto">
            <a:xfrm>
              <a:off x="1735" y="2617"/>
              <a:ext cx="132" cy="1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7"/>
            <p:cNvSpPr>
              <a:spLocks noChangeShapeType="1"/>
            </p:cNvSpPr>
            <p:nvPr/>
          </p:nvSpPr>
          <p:spPr bwMode="auto">
            <a:xfrm>
              <a:off x="1648" y="1656"/>
              <a:ext cx="0" cy="10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42900" y="4610100"/>
            <a:ext cx="375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Angle TDA =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609431" y="3888309"/>
            <a:ext cx="790575" cy="352425"/>
            <a:chOff x="3003" y="2541"/>
            <a:chExt cx="498" cy="222"/>
          </a:xfrm>
        </p:grpSpPr>
        <p:sp>
          <p:nvSpPr>
            <p:cNvPr id="1049" name="Freeform 42" descr="Parchment"/>
            <p:cNvSpPr>
              <a:spLocks/>
            </p:cNvSpPr>
            <p:nvPr/>
          </p:nvSpPr>
          <p:spPr bwMode="auto">
            <a:xfrm>
              <a:off x="3003" y="2541"/>
              <a:ext cx="339" cy="186"/>
            </a:xfrm>
            <a:custGeom>
              <a:avLst/>
              <a:gdLst>
                <a:gd name="T0" fmla="*/ 0 w 339"/>
                <a:gd name="T1" fmla="*/ 3 h 186"/>
                <a:gd name="T2" fmla="*/ 234 w 339"/>
                <a:gd name="T3" fmla="*/ 186 h 186"/>
                <a:gd name="T4" fmla="*/ 339 w 339"/>
                <a:gd name="T5" fmla="*/ 186 h 186"/>
                <a:gd name="T6" fmla="*/ 309 w 339"/>
                <a:gd name="T7" fmla="*/ 0 h 186"/>
                <a:gd name="T8" fmla="*/ 0 w 339"/>
                <a:gd name="T9" fmla="*/ 3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86"/>
                <a:gd name="T17" fmla="*/ 339 w 339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86">
                  <a:moveTo>
                    <a:pt x="0" y="3"/>
                  </a:moveTo>
                  <a:lnTo>
                    <a:pt x="234" y="186"/>
                  </a:lnTo>
                  <a:lnTo>
                    <a:pt x="339" y="186"/>
                  </a:lnTo>
                  <a:lnTo>
                    <a:pt x="309" y="0"/>
                  </a:lnTo>
                  <a:lnTo>
                    <a:pt x="0" y="3"/>
                  </a:lnTo>
                  <a:close/>
                </a:path>
              </a:pathLst>
            </a:custGeom>
            <a:blipFill dpi="0" rotWithShape="0">
              <a:blip r:embed="rId8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Text Box 40" descr="Parchment"/>
            <p:cNvSpPr txBox="1">
              <a:spLocks noChangeArrowheads="1"/>
            </p:cNvSpPr>
            <p:nvPr/>
          </p:nvSpPr>
          <p:spPr bwMode="auto">
            <a:xfrm>
              <a:off x="3138" y="2571"/>
              <a:ext cx="3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solidFill>
                    <a:srgbClr val="FF0000"/>
                  </a:solidFill>
                  <a:latin typeface="Comic Sans MS" pitchFamily="66" charset="0"/>
                </a:rPr>
                <a:t>145</a:t>
              </a:r>
              <a:r>
                <a:rPr lang="en-GB" sz="1400" baseline="3000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en-GB" sz="14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61950" y="4991100"/>
            <a:ext cx="375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Angle DTA =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290218" y="2902471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690563" y="5424488"/>
          <a:ext cx="1612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1155199" imgH="406224" progId="">
                  <p:embed/>
                </p:oleObj>
              </mc:Choice>
              <mc:Fallback>
                <p:oleObj name="Equation" r:id="rId9" imgW="1155199" imgH="406224" progId="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5424488"/>
                        <a:ext cx="16129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614363" y="6045200"/>
          <a:ext cx="23749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1" imgW="1701800" imgH="419100" progId="">
                  <p:embed/>
                </p:oleObj>
              </mc:Choice>
              <mc:Fallback>
                <p:oleObj name="Equation" r:id="rId11" imgW="1701800" imgH="419100" progId="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6045200"/>
                        <a:ext cx="23749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471068" y="2480196"/>
            <a:ext cx="2514600" cy="1762125"/>
            <a:chOff x="1656" y="1654"/>
            <a:chExt cx="1584" cy="1110"/>
          </a:xfrm>
        </p:grpSpPr>
        <p:sp>
          <p:nvSpPr>
            <p:cNvPr id="1047" name="Freeform 10"/>
            <p:cNvSpPr>
              <a:spLocks/>
            </p:cNvSpPr>
            <p:nvPr/>
          </p:nvSpPr>
          <p:spPr bwMode="auto">
            <a:xfrm>
              <a:off x="1656" y="1654"/>
              <a:ext cx="1584" cy="1086"/>
            </a:xfrm>
            <a:custGeom>
              <a:avLst/>
              <a:gdLst>
                <a:gd name="T0" fmla="*/ 0 w 1584"/>
                <a:gd name="T1" fmla="*/ 0 h 1086"/>
                <a:gd name="T2" fmla="*/ 1584 w 1584"/>
                <a:gd name="T3" fmla="*/ 1086 h 1086"/>
                <a:gd name="T4" fmla="*/ 0 60000 65536"/>
                <a:gd name="T5" fmla="*/ 0 60000 65536"/>
                <a:gd name="T6" fmla="*/ 0 w 1584"/>
                <a:gd name="T7" fmla="*/ 0 h 1086"/>
                <a:gd name="T8" fmla="*/ 1584 w 1584"/>
                <a:gd name="T9" fmla="*/ 1086 h 10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4" h="1086">
                  <a:moveTo>
                    <a:pt x="0" y="0"/>
                  </a:moveTo>
                  <a:lnTo>
                    <a:pt x="1584" y="108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Text Box 12"/>
            <p:cNvSpPr txBox="1">
              <a:spLocks noChangeArrowheads="1"/>
            </p:cNvSpPr>
            <p:nvPr/>
          </p:nvSpPr>
          <p:spPr bwMode="auto">
            <a:xfrm>
              <a:off x="2840" y="2572"/>
              <a:ext cx="3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35</a:t>
              </a:r>
              <a:r>
                <a:rPr lang="en-GB" sz="1400" baseline="30000">
                  <a:latin typeface="Comic Sans MS" pitchFamily="66" charset="0"/>
                </a:rPr>
                <a:t>o</a:t>
              </a:r>
              <a:endParaRPr lang="en-GB" sz="1400">
                <a:latin typeface="Comic Sans MS" pitchFamily="66" charset="0"/>
              </a:endParaRPr>
            </a:p>
          </p:txBody>
        </p:sp>
      </p:grp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233068" y="3321571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36.5</a:t>
            </a:r>
          </a:p>
        </p:txBody>
      </p:sp>
      <p:graphicFrame>
        <p:nvGraphicFramePr>
          <p:cNvPr id="6194" name="Object 50"/>
          <p:cNvGraphicFramePr>
            <a:graphicFrameLocks noChangeAspect="1"/>
          </p:cNvGraphicFramePr>
          <p:nvPr/>
        </p:nvGraphicFramePr>
        <p:xfrm>
          <a:off x="4959350" y="4891088"/>
          <a:ext cx="13827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3" imgW="990170" imgH="406224" progId="">
                  <p:embed/>
                </p:oleObj>
              </mc:Choice>
              <mc:Fallback>
                <p:oleObj name="Equation" r:id="rId13" imgW="990170" imgH="406224" progId="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4891088"/>
                        <a:ext cx="13827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" name="Object 51"/>
          <p:cNvGraphicFramePr>
            <a:graphicFrameLocks noChangeAspect="1"/>
          </p:cNvGraphicFramePr>
          <p:nvPr/>
        </p:nvGraphicFramePr>
        <p:xfrm>
          <a:off x="4848225" y="5641975"/>
          <a:ext cx="27844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5" imgW="1993900" imgH="203200" progId="">
                  <p:embed/>
                </p:oleObj>
              </mc:Choice>
              <mc:Fallback>
                <p:oleObj name="Equation" r:id="rId15" imgW="1993900" imgH="203200" progId="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641975"/>
                        <a:ext cx="278447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806575" y="4624388"/>
            <a:ext cx="1798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180 – 35 = 145</a:t>
            </a:r>
            <a:r>
              <a:rPr lang="en-GB" baseline="30000">
                <a:latin typeface="Comic Sans MS" pitchFamily="66" charset="0"/>
              </a:rPr>
              <a:t>o</a:t>
            </a:r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1804988" y="4992688"/>
            <a:ext cx="176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180 – 170 = 10</a:t>
            </a:r>
            <a:r>
              <a:rPr lang="en-GB" baseline="30000">
                <a:latin typeface="Comic Sans MS" pitchFamily="66" charset="0"/>
              </a:rPr>
              <a:t>o</a:t>
            </a:r>
          </a:p>
        </p:txBody>
      </p:sp>
      <p:sp>
        <p:nvSpPr>
          <p:cNvPr id="1046" name="Rectangle 1"/>
          <p:cNvSpPr>
            <a:spLocks noChangeArrowheads="1"/>
          </p:cNvSpPr>
          <p:nvPr/>
        </p:nvSpPr>
        <p:spPr bwMode="auto">
          <a:xfrm>
            <a:off x="611560" y="1124744"/>
            <a:ext cx="7916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The angle of elevation of the top of a building measured from point A is 25</a:t>
            </a:r>
            <a:r>
              <a:rPr lang="en-GB" sz="2000" baseline="30000">
                <a:latin typeface="Comic Sans MS" pitchFamily="66" charset="0"/>
              </a:rPr>
              <a:t>o</a:t>
            </a:r>
            <a:r>
              <a:rPr lang="en-GB" sz="2000">
                <a:latin typeface="Comic Sans MS" pitchFamily="66" charset="0"/>
              </a:rPr>
              <a:t>. At point D which is 15m closer to the building, the angle of elevation is 35</a:t>
            </a:r>
            <a:r>
              <a:rPr lang="en-GB" sz="2000" baseline="30000">
                <a:latin typeface="Comic Sans MS" pitchFamily="66" charset="0"/>
              </a:rPr>
              <a:t>o</a:t>
            </a:r>
            <a:r>
              <a:rPr lang="en-GB" sz="2000">
                <a:latin typeface="Comic Sans MS" pitchFamily="66" charset="0"/>
              </a:rPr>
              <a:t> Calculate the height of the building.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 autoUpdateAnimBg="0"/>
      <p:bldP spid="6188" grpId="0" autoUpdateAnimBg="0"/>
      <p:bldP spid="6189" grpId="0" autoUpdateAnimBg="0"/>
      <p:bldP spid="6193" grpId="0" autoUpdateAnimBg="0"/>
      <p:bldP spid="6199" grpId="0" autoUpdateAnimBg="0"/>
      <p:bldP spid="6200" grpId="0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254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Calibri</vt:lpstr>
      <vt:lpstr>Comic Sans MS</vt:lpstr>
      <vt:lpstr>Times New Roman</vt:lpstr>
      <vt:lpstr>Wingdings</vt:lpstr>
      <vt:lpstr>Custom Design</vt:lpstr>
      <vt:lpstr>Office Theme</vt:lpstr>
      <vt:lpstr>Equation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54</cp:revision>
  <dcterms:created xsi:type="dcterms:W3CDTF">2012-11-22T10:32:27Z</dcterms:created>
  <dcterms:modified xsi:type="dcterms:W3CDTF">2017-02-06T20:35:31Z</dcterms:modified>
</cp:coreProperties>
</file>