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80" r:id="rId3"/>
    <p:sldId id="256" r:id="rId4"/>
    <p:sldId id="294" r:id="rId5"/>
    <p:sldId id="295" r:id="rId6"/>
    <p:sldId id="287" r:id="rId7"/>
    <p:sldId id="289" r:id="rId8"/>
    <p:sldId id="293" r:id="rId9"/>
    <p:sldId id="290" r:id="rId10"/>
    <p:sldId id="291" r:id="rId11"/>
    <p:sldId id="296" r:id="rId12"/>
    <p:sldId id="297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42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6T11:52:55.966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5B1AB6-9D84-4048-9CFB-13E79E71DF89}" emma:medium="tactile" emma:mode="ink">
          <msink:context xmlns:msink="http://schemas.microsoft.com/ink/2010/main" type="writingRegion" rotatedBoundingBox="8596,17612 19612,17400 19630,18363 8614,18575"/>
        </emma:interpretation>
      </emma:emma>
    </inkml:annotationXML>
    <inkml:traceGroup>
      <inkml:annotationXML>
        <emma:emma xmlns:emma="http://www.w3.org/2003/04/emma" version="1.0">
          <emma:interpretation id="{CAB9FB35-5A61-405C-B6C4-B1EAB679D87F}" emma:medium="tactile" emma:mode="ink">
            <msink:context xmlns:msink="http://schemas.microsoft.com/ink/2010/main" type="paragraph" rotatedBoundingBox="8596,17612 19612,17400 19630,18363 8614,18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C43C9D-4282-458B-963A-369A963F9144}" emma:medium="tactile" emma:mode="ink">
              <msink:context xmlns:msink="http://schemas.microsoft.com/ink/2010/main" type="line" rotatedBoundingBox="8596,17612 19612,17400 19630,18363 8614,18575"/>
            </emma:interpretation>
          </emma:emma>
        </inkml:annotationXML>
        <inkml:traceGroup>
          <inkml:annotationXML>
            <emma:emma xmlns:emma="http://www.w3.org/2003/04/emma" version="1.0">
              <emma:interpretation id="{9E38CB7D-572A-4481-ADDB-6BD7B6343474}" emma:medium="tactile" emma:mode="ink">
                <msink:context xmlns:msink="http://schemas.microsoft.com/ink/2010/main" type="inkWord" rotatedBoundingBox="8602,17946 8990,17939 8998,18348 8610,18356"/>
              </emma:interpretation>
            </emma:emma>
          </inkml:annotationXML>
          <inkml:trace contextRef="#ctx0" brushRef="#br0">0 70 300 0,'-3'11'112'0,"3"-2"-88"0,-3-4-8 0,3 4 64 16,0 2-48-16,0 0 48 15,3 0-44-15,-3-2 32 16,3-4-36-16,0 1 16 16,1 0-28-16,2-1 96 15,0-5-64-15,4-2 12 16,-1-4-40-16,4 3 4 0,3 0-16 16,0 0-8-16,3-2 0 15,0 5-16-15,3 3 8 16,0 2 4-16,1 4 0 15,2-1-44-15,-3 3 24 16,-3 1-56-16,-3-1 44 16,-3 3-20-16,-4 0 32 0,-2 3 28 15,-7 3-4-15,0-1 80 16,-7 1-48-16,-2 0 40 16,-7 0-44-16,-6-4 96 15,-10 1-72-15,-9-5 144 16,3-4-116-16,-7-2 60 15,7-6-84-15,3-3-96 16,0-3 16-16,3-2-320 16,10-6 184-16</inkml:trace>
          <inkml:trace contextRef="#ctx0" brushRef="#br0" timeOffset="-584.476">0 0 508 0,'7'2'188'0,"-1"4"-148"0,3 0-8 16,1-4 80-16,-1 4-68 0,4 0 36 15,6-4-48-15,0 4 0 16,3-3-20-16,4 3 28 0,-1-6-24 15,1 0-40-15,-4 0 12 16,-6 0-132-16,3 0 84 16,-3-3-76-16,-4 0 80 15,1 0-92 1,-3 0 84-16,-1-2-208 16</inkml:trace>
        </inkml:traceGroup>
        <inkml:traceGroup>
          <inkml:annotationXML>
            <emma:emma xmlns:emma="http://www.w3.org/2003/04/emma" version="1.0">
              <emma:interpretation id="{B56040AE-4D5E-4D04-A3C1-1716825906A3}" emma:medium="tactile" emma:mode="ink">
                <msink:context xmlns:msink="http://schemas.microsoft.com/ink/2010/main" type="inkWord" rotatedBoundingBox="11893,17852 12596,17838 12603,18208 11900,18222"/>
              </emma:interpretation>
            </emma:emma>
          </inkml:annotationXML>
          <inkml:trace contextRef="#ctx0" brushRef="#br0" timeOffset="15463.5021">3210-93 236 0,'0'0'88'0,"3"2"-68"0,7 1-4 0,-4-3 112 16,4 0-72-16,2 0 112 15,1 0-96-15,3 0 24 16,3 0-56-16,0 0-24 16,0 0-8-16,0 3-8 0,-3 0 0 15,3 3 0-15,-3-1 0 16,-3 4-12-16,-4 2 8 16,-2 0-24-16,-7 0 16 15,-4 1-48-15,-5-1 32 16,-4 0-12-16,4-2 24 0,-4-1 72 15,3 0-32 1,1-2 28-16,-1 0-32 0,1-1-8 16,6 1-8-16,-1 0 4 15,4-1-4-15,4 1-12 16,5-1 4-16,1 4-24 16,2-3 16-16,1 2 12 15,-3 0 4-15,2 7 8 16,-2-1-8-16,-1-3-20 15,-2 3 8-15,-4-3 32 16,-6 0-16-16,0 4 36 16,-7-1-28-16,-3-3 76 15,1-3-56-15,-1-2 120 16,0-3-88-16,-6 0-24 16,3-3-28-16,-3 0-60 15,3-3 28-15,4-3-228 16,-1 3 136-16,7-2-428 15</inkml:trace>
          <inkml:trace contextRef="#ctx0" brushRef="#br0" timeOffset="16034.0408">3505-48 560 0,'-3'5'208'0,"6"-2"-164"0,1 0-8 16,-4-3 68-16,9 3-64 15,4-3 96-15,3 0-76 0,6-3 68 16,3-3-72-16,4 1 12 0,6-1-36 15,3 0-4-15,-3 1-16 16,0 2 0-16,-7 0-4 16,1 0 4-16,-7 3-8 15,-3 3-20-15,0 3 8 16,-3-1 12-16,-6 4 0 16,-4 2 32-16,-6 3-20 15,-3 3 20-15,-4 3-20 16,1-1 52-16,-3 7-36 15,-4-1-16-15,0 6-8 16,0-3 0-16,-2 0-4 16,-1-2-36-16,-3-4 16 0,3-2-248 15,3-3 144-15,0-3-444 16</inkml:trace>
        </inkml:traceGroup>
        <inkml:traceGroup>
          <inkml:annotationXML>
            <emma:emma xmlns:emma="http://www.w3.org/2003/04/emma" version="1.0">
              <emma:interpretation id="{E49EBFC9-2DE1-4587-B7F9-4D737CB6EB20}" emma:medium="tactile" emma:mode="ink">
                <msink:context xmlns:msink="http://schemas.microsoft.com/ink/2010/main" type="inkWord" rotatedBoundingBox="14167,17660 18975,17568 18989,18311 14182,18404"/>
              </emma:interpretation>
            </emma:emma>
          </inkml:annotationXML>
          <inkml:trace contextRef="#ctx0" brushRef="#br0" timeOffset="18587.144">5493 137 404 0,'3'3'148'0,"0"6"-112"0,4-9-12 0,-1 5 136 16,4 1-92-1,-1 0 44-15,4-4-68 0,-1-2 12 16,4-2-36-16,0 2-8 0,0 0-8 16,3 0-4-16,-3-6 0 15,0 0-100-15,0 6 56 16,0-3-228-1</inkml:trace>
          <inkml:trace contextRef="#ctx0" brushRef="#br0" timeOffset="18079.7221">5528 2 332 0,'3'3'120'0,"0"0"-92"0,4-3-8 15,-1 0 24-15,0 0-28 16,4 0 48-16,-1 0-36 16,4 0 84-16,0 0-64 15,-1 0-4-15,1 3-28 16,3-3-4-16,0 0-4 16,-3 0-24-16,2 0 8 0,-2 0-112 15,-3 0 68-15,-1-3-260 16</inkml:trace>
          <inkml:trace contextRef="#ctx0" brushRef="#br0" timeOffset="19231.4178">5658-107 520 0,'0'5'192'0,"-3"1"-152"0,3-1-8 0,0 1 140 16,0 0-100-16,3-1 76 16,0 4-84-16,4-4 0 15,2 4-40-15,1-4-12 0,2 7-8 16,4-4-4-16,0 1 0 16,-3 2 16-16,-1 0-8 15,1-2-4-15,0-1 0 0,-4 0-4 16,-2 1 0-16,-1 2-12 15,-6 0 8-15,0 1 12 16,-3-1-4-16,0 3 16 16,-4 3-12-16,1-3 60 15,0 0-40-15,-1 3-4 16,-2-6-12-16,-1 0-28 16,-6 1 8-16,4-1-92 15,-1 0 52-15,3 0-136 16,-2-2 104-16,2-1-236 15,1-2 176 1,2 0-224-16</inkml:trace>
          <inkml:trace contextRef="#ctx0" brushRef="#br0" timeOffset="19697.1794">6252 318 548 0,'-10'5'204'0,"13"-8"-156"0,-6-2-16 16,0 2 88-16,-6-3-72 16,-1-2 156-16,-6-3-112 15,0-3 164-15,0-6-144 16,-3 0 72-16,-6-8-112 0,3-6-20 15,-1-5-32-15,4-3-8 16,7-3-4-16,5 2-40 16,4 4 16-16,3 2-48 15,7 1 36-15,5 2-136 16,10 3 92-16,7 0-188 0,3 6 148 16,3-3-424-1,-4 8 300-15,4 0-60 16</inkml:trace>
          <inkml:trace contextRef="#ctx0" brushRef="#br0" timeOffset="21455.4777">6423-124 364 0,'-3'0'132'0,"3"0"-100"0,-3 2-12 16,0 1 104-16,0 3-72 15,-4 0 60-15,1-1-68 16,-4 1 16-16,4 2-40 15,-4 4 44-15,1 2-36 16,3 0 4-16,-4 3-20 0,7 2-16 16,0 1 0-16,3 0 28 15,3-1-12-15,3 4-4 16,4 2-4-16,2-2 4 16,1-4-4-16,3-5 16 15,3-2-12-15,6-1-12 16,1-5 0-16,2-1 12 0,1-2-4 15,-4-6-4-15,1-5 4 16,-4-1 4-16,3-2-4 16,-2-6 76-16,2 0-44 15,-6-2 24-15,-3-4-40 16,-7 3 28-16,-2 1-32 16,-7-1 40-16,0-2-32 15,-3-1 20-15,-4 0-24 16,-2 4 52-16,-4-1-40 15,4 3 12-15,-7 0-28 0,0 0-8 16,-3 3-4 0,3 0-24-16,-3 6 12 0,0 2-4 15,0 3 4-15,-3 3-12 16,-1 6 12-16,4 0-84 16,0 2 52-16,0 1-188 15,3 2 128-15,4 0-272 16</inkml:trace>
          <inkml:trace contextRef="#ctx0" brushRef="#br0" timeOffset="21922.4158">6874 197 560 0,'3'-6'208'0,"0"9"-164"0,4 0-8 16,-7-3 120-16,3 5-92 15,-3-5 140-15,0 6-116 16,0-1 40-16,-3 4-80 16,0-1-68-16,-1 1 8 0,-2-1-116 15,3 1 72-15,0-1-132 16,-4 1 104-16,4-1-240 16</inkml:trace>
          <inkml:trace contextRef="#ctx0" brushRef="#br0" timeOffset="22940.5012">7017-138 196 0,'-13'8'72'0,"10"-5"-56"0,0 2-4 15,3 1 4-15,0 0-12 16,0-1 24-16,0 1-16 16,0 2 84-16,0 1-52 15,3 2 76-15,0 0-68 16,4 1 80-16,2-1-76 15,4 0 88-15,3 0-84 16,0-2 16-16,3-1-44 16,3 4-12-16,0-4-12 0,7 0-8 0,-7-2 4 15,3 3-84-15,1-1 44 16,-4-2 12-16,0 2 20 16,-3 0-16-16,-3-2 12 15,0 3 20-15,-3-4-4 16,-4 1 16-16,-3-1-16 15,-2 1 40-15,-4 0-24 16,-7-3 32-16,-2 2-32 16,-4-2 84-16,-6 3-60 15,0-4 20-15,0 4-36 0,-3-3-64 16,3-3 16-16,-4 3-228 16,4-6 136-16,4 0-456 15</inkml:trace>
          <inkml:trace contextRef="#ctx0" brushRef="#br0" timeOffset="22463.8094">7074-175 268 0,'0'-3'100'0,"0"3"-76"0,6 0-8 0,1 0 104 15,2 0-68-15,1 0 96 16,3 0-88-16,-1 3 120 16,4 0-100-16,3 0 12 15,0-1-52-15,0-2-28 0,0 3-4 16,0-3-20-16,0 0 8 16,0 0-68-16,-3 3 40 15,-3-3-164-15,-3 0 112 16,-4 0-152-1</inkml:trace>
          <inkml:trace contextRef="#ctx0" brushRef="#br0" timeOffset="23330.4569">7427-302 780 0,'6'-2'288'0,"0"2"-224"0,4 5-20 0,-4-2 32 16,4 3-52-16,2-1-12 16,4 1-4-16,0 5 8 15,0 3-8-15,0 6 48 0,0 8-28 16,0 3 84-16,3 6-64 15,-4 5 64-15,1 3-60 16,-3 0 24-16,-3 0-44 16,-7 0-8-16,-6-3-16 15,-4-5 4-15,-5-3-8 16,-1-4 24-16,-3-4-16 16,-3-6-120-16,3-6 60 0,0-3-248 15,3-3 168-15,1-5-368 16</inkml:trace>
          <inkml:trace contextRef="#ctx0" brushRef="#br0" timeOffset="24112.3707">8093-71 384 0,'-9'-8'140'0,"6"8"-108"0,-7 0-8 0,4 3 32 16,-4-1-36-16,-3 1 24 15,-2 3-24-15,-4 2-16 0,-4 1-8 16,4 2 4-16,0 3 0 16,0 3 16-16,3 0-8 15,7 0 60-15,2 2-40 16,7 4 84-16,4-6-60 15,5 0 8-15,4-3-36 16,3 3 12-16,0-9-20 0,3-5-16 16,3-6-4-16,-3 0-4 15,0-5 0-15,0-1 8 16,-3-5 0-16,-3 0 32 16,-4 0-16-16,4 0 48 15,-1 0-36-15,-2 0-32 16,-4 3 0-16,7 2-16 15,0 4 8-15,-1 2-8 16,-5 6 8-16,6 2 52 16,-4 4-20-16,4 2 24 15,-4 3-24-15,1-6-8 0,-1 4-8 16,1-1-4-16,-1-8 0 16,-2 2 104-16,-1-5-56 15,0-2 44-15,1-7-56 16,-1-5-20-16,4 0-8 15,2-3-28-15,4 0 12 16,0 3-40-16,0 0 28 16,0 6-20-16,0 5 24 15,0 3 8-15,-4 8 8 16,-2 4 8-16,-1 2-4 0,-2 2 40 16,-1 4-20-16,4-3-12 15,-4-3-8-15,0 0-156 16,1 0 84-16,-1-8-332 15,0-6 220 1,4-3-260-16</inkml:trace>
          <inkml:trace contextRef="#ctx0" brushRef="#br0" timeOffset="24622.0004">8744-79 716 0,'-6'3'264'0,"6"-3"-204"0,0 0-16 16,-10 0 28-16,-2-3-100 15,-1 0 16-15,-3 0-16 16,-6 3 16-16,0 3 16 0,-1 3 0 16,1 5-12-16,0 6 4 15,3 2 12-15,3 4-4 16,3 2 84-16,1 3-44 15,8-2-20-15,8-1-16 16,5-2 0-16,4-7-4 16,-1-2-28-16,4-5 12 15,7-3-12-15,-1-9 12 16,-3-6 52-16,-3-8-20 16,3-5 0-16,-3-3-12 15,-4-6 72-15,-2-6-44 0,-1-5 84 16,1-3-68-16,-4 0-8 15,-3 3-28-15,1 2 16 16,-1 4-20-16,-3 7-4 16,0 4-4-16,0 11 20 15,3 8-12-15,-3 9 56 32,3 6-36-32,0 13-32 0,4 6-4 15,-1 9 60-15,4 8-28 16,-1 3 8-16,7-3-24 15,-3 0-156-15,-4 0 76 0,1-3-316 16,-4-8 216-16,0-3-392 16</inkml:trace>
          <inkml:trace contextRef="#ctx0" brushRef="#br0" timeOffset="25057.8371">9198 251 624 0,'-6'8'228'0,"3"-5"-176"0,3 0-16 16,-4-6 212 0,1-3 40-16,-3-2-140 15,-10-3 116-15,0-3-160 16,0-9 108-16,0-11-124 0,1-2 28 15,-1-4-72-15,3-5-16 16,3 0-16-16,4 0-100 16,6 3 52-16,0 0-148 15,10 2 104-15,6 1-200 16,6 0 156-16,0 5-352 16,0 3 264-16,0 8-368 15</inkml:trace>
          <inkml:trace contextRef="#ctx0" brushRef="#br0" timeOffset="25361.0621">9220-36 852 0,'7'3'316'0,"-1"-3"-248"0,10 5-16 16,-3-2 24-16,3 0-52 16,-1 0-12-16,4-1-4 15,1 4-88-15,-5 0 44 16,1-1-172-16,3-2 116 0,-3 0-264 15,0-3 200 1,-3-3-124-16</inkml:trace>
          <inkml:trace contextRef="#ctx0" brushRef="#br0" timeOffset="25703.1534">9538-202 872 0,'0'0'324'0,"3"6"-252"0,-3-1-20 0,0 1-180 16,-3 0 60-16,-3 2-208 16,-1 3 152-16,-2 3 24 15,-1 3 64-15,1 0 220 0,-1 6-100 16,4-3 152-1,3-1-132-15,3 1 32 0,6-3-76 16,0-3-4-16,4-2-32 0,2-4-40 16,8 0 8-16,-1-5-44 15,3-3 32-15,3 0-56 16,1-5 44-16,-1 2-72 16,4 0 60-16,-7-3-112 15,-3-2 88-15,-3-1-384 16</inkml:trace>
          <inkml:trace contextRef="#ctx0" brushRef="#br0" timeOffset="25931.4993">9633-2 1100 0,'6'26'408'0,"-9"-15"-316"0,3 9-28 0,0-12-32 16,3 4-32-16,1 2-160 15,-1 0 88-15,0 0-200 16,-3 0 152-16,0 0-180 16,0 0 172-16,0-5-236 15</inkml:trace>
          <inkml:trace contextRef="#ctx0" brushRef="#br0" timeOffset="26172.9793">10017 92 1100 0,'3'14'408'0,"4"3"-316"0,-4 11-28 15,-6-14-32-15,0-3-32 16,-1 6-44-16,4 0 24 16,-6 3-36-16,-3 2 32 15,-4 1-44-15,0 0 40 0,-3-1-124 0,0 1 80 16,1-6-192 0,2-3 144-16</inkml:trace>
          <inkml:trace contextRef="#ctx0" brushRef="#br0" timeOffset="26769.2588">10068-225 892 0,'10'9'332'0,"-4"-6"-260"0,16 0-20 16,-15-1 80-1,12-2-56-15,3 0-36 16,0 0-16-16,0 0-16 15,1 0-24-15,-1 3 8 0,-3 3-4 16,-7-1 4-16,-2 4-20 16,-4-1 16-16,-9 4-76 15,-3-1 52-15,-4 0 12 16,1 3 20-16,-1 1 28 16,1-1-12-16,2 0 40 15,4 0-28-15,-3 0-12 16,6-3-8-16,0-2-16 0,6-1 8 15,1-2-24-15,2-1 16 16,1 1-12-16,-1 0 12 16,1-1 8-16,-1 4 4 15,-2 2 0-15,-1 0 0 16,-6 1 24-16,0 2-12 16,-3 0 92-16,0 3-56 15,-7-3 100-15,0 0-84 16,-2 3 16-16,-4-6-48 15,0 1-56-15,0-12 12 16,3 0-280-16,-2-9 160 0,5 1-436 16,7-4 316-1,3-5-136-15</inkml:trace>
        </inkml:traceGroup>
        <inkml:traceGroup>
          <inkml:annotationXML>
            <emma:emma xmlns:emma="http://www.w3.org/2003/04/emma" version="1.0">
              <emma:interpretation id="{45483874-2FD7-4F91-A157-4664CD8134F7}" emma:medium="tactile" emma:mode="ink">
                <msink:context xmlns:msink="http://schemas.microsoft.com/ink/2010/main" type="inkWord" rotatedBoundingBox="19051,17411 19612,17400 19630,18363 19070,18374"/>
              </emma:interpretation>
            </emma:emma>
          </inkml:annotationXML>
          <inkml:trace contextRef="#ctx0" brushRef="#br0" timeOffset="27219.0656">10373-301 728 0,'9'0'268'0,"-2"3"-208"0,2-3-16 0,-2 3 184 16,5 0-132-16,-2 0 184 15,9 5-48 1,3 0-120-16,-3 1-8 0,7 2-68 16,-1-2-4-16,4-4-20 15,-10 4-24-15,6-1 4 16,-6 1 20-16,-3 2-4 15,-7-3-20-15,1 7 4 16,-4-1 12-16,-6 3 0 16,-3 2-4-16,0 4 4 0,-3 0-4 15,-1 2 0-15,-2 0 8 16,6 1-4-16,-7-4-92 16,4-5 52-16,-1 0-280 15,7 0 176-15,0-8-300 16,-6-1 248-16,6-2-388 15</inkml:trace>
          <inkml:trace contextRef="#ctx0" brushRef="#br0" timeOffset="27526.2345">10602-535 1196 0,'-7'-3'440'0,"7"3"-340"0,29 3-32 0,-17-3-68 16,7 6-16-16,4 5 4 16,2 6 12-16,7 8-12 15,0 9 8-15,-1 14 72 0,1 9-36 16,-6 7 164-16,-4 13-108 15,-3 7 100-15,-3 7-108 16,0-4-24-16,-7-5-36 16,-3-3-140-16,-9-8 68 0,-3-4-564 15,-10-13 340-15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Comic Sans MS" pitchFamily="66" charset="0"/>
              </a:rPr>
              <a:t>Complete the exit ticket,</a:t>
            </a:r>
            <a:r>
              <a:rPr lang="en-GB" sz="2092" baseline="0" dirty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What did</a:t>
            </a:r>
            <a:r>
              <a:rPr lang="en-GB" sz="2400" baseline="0" dirty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26 March 2019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Differentiation and Graphs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26 March 2019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r>
              <a:rPr lang="en-GB" sz="1600" dirty="0">
                <a:latin typeface="Comic Sans MS" pitchFamily="66" charset="0"/>
              </a:rPr>
              <a:t>Differentiate,</a:t>
            </a:r>
            <a:r>
              <a:rPr lang="en-GB" sz="1600" baseline="0" dirty="0">
                <a:latin typeface="Comic Sans MS" pitchFamily="66" charset="0"/>
              </a:rPr>
              <a:t> derivative, function, tangent, normal, stationary point, minimum, maximum, inflection, gradient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calculate equations of tangents and normal of curves at a given point.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find stationary points.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</a:t>
            </a:r>
            <a:r>
              <a:rPr lang="en-GB" sz="1400" baseline="0" dirty="0">
                <a:latin typeface="Comic Sans MS" pitchFamily="66" charset="0"/>
              </a:rPr>
              <a:t> determine the nature of stationary points.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0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Differentiation and Graphs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19675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2878" y="1844824"/>
                <a:ext cx="66975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anose="030F0702030302020204" pitchFamily="66" charset="0"/>
                  </a:rPr>
                  <a:t>Find the equation of the line which is perpendicular to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passes through the point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(2,3</m:t>
                    </m:r>
                    <m:r>
                      <a:rPr lang="en-GB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78" y="1844824"/>
                <a:ext cx="6697594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910" t="-5172" r="-364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15729" y="2698026"/>
                <a:ext cx="3112455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latin typeface="Comic Sans MS" panose="030F0702030302020204" pitchFamily="66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=−1÷−4=</m:t>
                    </m:r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729" y="2698026"/>
                <a:ext cx="3112455" cy="526939"/>
              </a:xfrm>
              <a:prstGeom prst="rect">
                <a:avLst/>
              </a:prstGeom>
              <a:blipFill rotWithShape="0">
                <a:blip r:embed="rId3"/>
                <a:stretch>
                  <a:fillRect l="-1957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15729" y="3301375"/>
                <a:ext cx="21315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729" y="3301375"/>
                <a:ext cx="2131546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41597" y="3875762"/>
                <a:ext cx="1879810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–3=</m:t>
                    </m:r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–2)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97" y="3875762"/>
                <a:ext cx="1879810" cy="526939"/>
              </a:xfrm>
              <a:prstGeom prst="rect">
                <a:avLst/>
              </a:prstGeom>
              <a:blipFill rotWithShape="0"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52107" y="4428335"/>
                <a:ext cx="1456232" cy="532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endParaRPr lang="en-GB" sz="20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107" y="4428335"/>
                <a:ext cx="1456232" cy="5320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Solutions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D831AD-AEFC-4C04-8F20-BF4DE0727191}"/>
              </a:ext>
            </a:extLst>
          </p:cNvPr>
          <p:cNvGrpSpPr/>
          <p:nvPr/>
        </p:nvGrpSpPr>
        <p:grpSpPr>
          <a:xfrm>
            <a:off x="1475656" y="1617882"/>
            <a:ext cx="6202198" cy="5008753"/>
            <a:chOff x="1034098" y="0"/>
            <a:chExt cx="7075803" cy="57142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4231F9-2160-4E3F-86D8-3ECDD5246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3150"/>
            <a:stretch/>
          </p:blipFill>
          <p:spPr>
            <a:xfrm>
              <a:off x="1034098" y="0"/>
              <a:ext cx="7075803" cy="32129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5E5C5E-5CA4-4B16-B6F3-4555921F0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3528"/>
            <a:stretch/>
          </p:blipFill>
          <p:spPr>
            <a:xfrm>
              <a:off x="1034098" y="3212976"/>
              <a:ext cx="7075803" cy="2501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53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Solutions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CE0C1-8E17-49EE-BBBC-390E8419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70" y="1586409"/>
            <a:ext cx="525525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59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11560" y="2260739"/>
            <a:ext cx="2736458" cy="2274320"/>
          </a:xfrm>
          <a:custGeom>
            <a:avLst/>
            <a:gdLst>
              <a:gd name="connsiteX0" fmla="*/ 0 w 2019868"/>
              <a:gd name="connsiteY0" fmla="*/ 1514902 h 1678749"/>
              <a:gd name="connsiteX1" fmla="*/ 791570 w 2019868"/>
              <a:gd name="connsiteY1" fmla="*/ 1678675 h 1678749"/>
              <a:gd name="connsiteX2" fmla="*/ 1351128 w 2019868"/>
              <a:gd name="connsiteY2" fmla="*/ 1528550 h 1678749"/>
              <a:gd name="connsiteX3" fmla="*/ 1787856 w 2019868"/>
              <a:gd name="connsiteY3" fmla="*/ 1064526 h 1678749"/>
              <a:gd name="connsiteX4" fmla="*/ 2019868 w 2019868"/>
              <a:gd name="connsiteY4" fmla="*/ 0 h 167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68" h="1678749">
                <a:moveTo>
                  <a:pt x="0" y="1514902"/>
                </a:moveTo>
                <a:cubicBezTo>
                  <a:pt x="283191" y="1595651"/>
                  <a:pt x="566382" y="1676400"/>
                  <a:pt x="791570" y="1678675"/>
                </a:cubicBezTo>
                <a:cubicBezTo>
                  <a:pt x="1016758" y="1680950"/>
                  <a:pt x="1185080" y="1630908"/>
                  <a:pt x="1351128" y="1528550"/>
                </a:cubicBezTo>
                <a:cubicBezTo>
                  <a:pt x="1517176" y="1426192"/>
                  <a:pt x="1676399" y="1319284"/>
                  <a:pt x="1787856" y="1064526"/>
                </a:cubicBezTo>
                <a:cubicBezTo>
                  <a:pt x="1899313" y="809768"/>
                  <a:pt x="1959590" y="404884"/>
                  <a:pt x="201986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1001777" y="1675413"/>
            <a:ext cx="0" cy="390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11560" y="4797152"/>
            <a:ext cx="327494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5029" y="1968076"/>
                <a:ext cx="1144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029" y="1968076"/>
                <a:ext cx="1144929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5587" y="4818037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587" y="4818037"/>
                <a:ext cx="38401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2033" y="1598744"/>
                <a:ext cx="387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" y="1598744"/>
                <a:ext cx="38741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6047" y="4859752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7" y="4859752"/>
                <a:ext cx="3818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167358" y="4088119"/>
            <a:ext cx="4248472" cy="7237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22151" y="3903453"/>
                <a:ext cx="1057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Tangent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151" y="3903453"/>
                <a:ext cx="105796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202" t="-3774" r="-982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674600" y="2485446"/>
            <a:ext cx="592561" cy="33918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87393" y="5670816"/>
                <a:ext cx="1057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Normal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393" y="5670816"/>
                <a:ext cx="1057961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202" t="-3774" r="-1156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712" y="4034681"/>
                <a:ext cx="40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34681"/>
                <a:ext cx="40171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979788" y="4437504"/>
            <a:ext cx="97554" cy="97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xplosion 2 20"/>
          <p:cNvSpPr/>
          <p:nvPr/>
        </p:nvSpPr>
        <p:spPr>
          <a:xfrm>
            <a:off x="4625265" y="1223388"/>
            <a:ext cx="4489421" cy="222804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 tangent and a normal are perpendicular</a:t>
            </a:r>
          </a:p>
        </p:txBody>
      </p:sp>
      <p:sp>
        <p:nvSpPr>
          <p:cNvPr id="23" name="Explosion 2 22"/>
          <p:cNvSpPr/>
          <p:nvPr/>
        </p:nvSpPr>
        <p:spPr>
          <a:xfrm>
            <a:off x="4642924" y="3913393"/>
            <a:ext cx="6084610" cy="2631382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What can you remember about perpendicular gradients?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61DB98-8E39-4954-9CA2-FADE95FF9A84}"/>
                  </a:ext>
                </a:extLst>
              </p:cNvPr>
              <p:cNvSpPr txBox="1"/>
              <p:nvPr/>
            </p:nvSpPr>
            <p:spPr>
              <a:xfrm>
                <a:off x="2195736" y="1268760"/>
                <a:ext cx="6624736" cy="301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Do you remember previously that we described differentiation as a rate of change?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literally means “the change in y divided by the change in x”.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That’s pretty similar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We can use differentiation to find the gradient of a curve at a given point, as long as we know some other pieces of information.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61DB98-8E39-4954-9CA2-FADE95FF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68760"/>
                <a:ext cx="6624736" cy="3018390"/>
              </a:xfrm>
              <a:prstGeom prst="rect">
                <a:avLst/>
              </a:prstGeom>
              <a:blipFill>
                <a:blip r:embed="rId2"/>
                <a:stretch>
                  <a:fillRect l="-2116" t="-2424" r="-1748" b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42D46A-E7B0-4FB5-B8AE-EB6D69C50576}"/>
                  </a:ext>
                </a:extLst>
              </p:cNvPr>
              <p:cNvSpPr/>
              <p:nvPr/>
            </p:nvSpPr>
            <p:spPr>
              <a:xfrm>
                <a:off x="2123728" y="1124744"/>
                <a:ext cx="676875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Curve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Find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coordinates of the points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where the gradient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42D46A-E7B0-4FB5-B8AE-EB6D69C50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923330"/>
              </a:xfrm>
              <a:prstGeom prst="rect">
                <a:avLst/>
              </a:prstGeom>
              <a:blipFill>
                <a:blip r:embed="rId2"/>
                <a:stretch>
                  <a:fillRect l="-720" t="-3311" r="-3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2">
            <a:extLst>
              <a:ext uri="{FF2B5EF4-FFF2-40B4-BE49-F238E27FC236}">
                <a16:creationId xmlns:a16="http://schemas.microsoft.com/office/drawing/2014/main" id="{CB1AEE2B-FB57-410A-B895-B99E1F34D86F}"/>
              </a:ext>
            </a:extLst>
          </p:cNvPr>
          <p:cNvSpPr/>
          <p:nvPr/>
        </p:nvSpPr>
        <p:spPr>
          <a:xfrm>
            <a:off x="6516216" y="1770162"/>
            <a:ext cx="3456384" cy="1152128"/>
          </a:xfrm>
          <a:prstGeom prst="cloudCallout">
            <a:avLst>
              <a:gd name="adj1" fmla="val -71551"/>
              <a:gd name="adj2" fmla="val -160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Start by finding the gradient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4362D5-4204-4A06-B7C3-120956CABE74}"/>
                  </a:ext>
                </a:extLst>
              </p:cNvPr>
              <p:cNvSpPr/>
              <p:nvPr/>
            </p:nvSpPr>
            <p:spPr>
              <a:xfrm>
                <a:off x="2663727" y="2073616"/>
                <a:ext cx="2340321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4362D5-4204-4A06-B7C3-120956CAB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27" y="2073616"/>
                <a:ext cx="2340321" cy="491288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2">
                <a:extLst>
                  <a:ext uri="{FF2B5EF4-FFF2-40B4-BE49-F238E27FC236}">
                    <a16:creationId xmlns:a16="http://schemas.microsoft.com/office/drawing/2014/main" id="{3723443A-E00F-4685-A7EC-1BBA070DE540}"/>
                  </a:ext>
                </a:extLst>
              </p:cNvPr>
              <p:cNvSpPr/>
              <p:nvPr/>
            </p:nvSpPr>
            <p:spPr>
              <a:xfrm>
                <a:off x="6509071" y="2591870"/>
                <a:ext cx="3456384" cy="1152128"/>
              </a:xfrm>
              <a:prstGeom prst="cloudCallout">
                <a:avLst>
                  <a:gd name="adj1" fmla="val -71551"/>
                  <a:gd name="adj2" fmla="val -1603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We know that this has to be equal to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Cloud Callout 2">
                <a:extLst>
                  <a:ext uri="{FF2B5EF4-FFF2-40B4-BE49-F238E27FC236}">
                    <a16:creationId xmlns:a16="http://schemas.microsoft.com/office/drawing/2014/main" id="{3723443A-E00F-4685-A7EC-1BBA070DE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071" y="2591870"/>
                <a:ext cx="3456384" cy="1152128"/>
              </a:xfrm>
              <a:prstGeom prst="cloudCallout">
                <a:avLst>
                  <a:gd name="adj1" fmla="val -71551"/>
                  <a:gd name="adj2" fmla="val -1603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4F12D0-347D-466C-8A9E-F59DDDE19456}"/>
                  </a:ext>
                </a:extLst>
              </p:cNvPr>
              <p:cNvSpPr/>
              <p:nvPr/>
            </p:nvSpPr>
            <p:spPr>
              <a:xfrm>
                <a:off x="2754393" y="2606042"/>
                <a:ext cx="2249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4F12D0-347D-466C-8A9E-F59DDDE19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93" y="2606042"/>
                <a:ext cx="22496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3877EA-8642-4FB8-8886-5DC5BC6B6890}"/>
                  </a:ext>
                </a:extLst>
              </p:cNvPr>
              <p:cNvSpPr/>
              <p:nvPr/>
            </p:nvSpPr>
            <p:spPr>
              <a:xfrm>
                <a:off x="2758367" y="2975374"/>
                <a:ext cx="2249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sSup>
                      <m:sSupPr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3877EA-8642-4FB8-8886-5DC5BC6B6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367" y="2975374"/>
                <a:ext cx="2249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25E83D-CDCB-4F09-ABE4-9FC1D5A5CE28}"/>
                  </a:ext>
                </a:extLst>
              </p:cNvPr>
              <p:cNvSpPr/>
              <p:nvPr/>
            </p:nvSpPr>
            <p:spPr>
              <a:xfrm>
                <a:off x="2754393" y="3345571"/>
                <a:ext cx="1848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25E83D-CDCB-4F09-ABE4-9FC1D5A5C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93" y="3345571"/>
                <a:ext cx="18489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0634A3-A92D-4821-A6F8-CAFD972D3C84}"/>
                  </a:ext>
                </a:extLst>
              </p:cNvPr>
              <p:cNvSpPr/>
              <p:nvPr/>
            </p:nvSpPr>
            <p:spPr>
              <a:xfrm>
                <a:off x="2754393" y="3697961"/>
                <a:ext cx="2248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(4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−5)(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0634A3-A92D-4821-A6F8-CAFD972D3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93" y="3697961"/>
                <a:ext cx="224888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7A45D4-88AC-46B6-B06E-934DAF4EA920}"/>
                  </a:ext>
                </a:extLst>
              </p:cNvPr>
              <p:cNvSpPr/>
              <p:nvPr/>
            </p:nvSpPr>
            <p:spPr>
              <a:xfrm>
                <a:off x="2771800" y="4331154"/>
                <a:ext cx="18635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=1.25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7A45D4-88AC-46B6-B06E-934DAF4EA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31154"/>
                <a:ext cx="1863587" cy="369332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9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11760" y="2636912"/>
            <a:ext cx="3956298" cy="2865643"/>
            <a:chOff x="2771800" y="3068960"/>
            <a:chExt cx="3956298" cy="2865643"/>
          </a:xfrm>
        </p:grpSpPr>
        <p:pic>
          <p:nvPicPr>
            <p:cNvPr id="1028" name="Picture 4" descr="Image result for stationary poin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068960"/>
              <a:ext cx="3956298" cy="286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92080" y="5013176"/>
                  <a:ext cx="1144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5013176"/>
                  <a:ext cx="114492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51520" y="11247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stationary point (or turning point) on a curve is any point where the curve has gradient zero.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 stationary point could be a </a:t>
            </a:r>
            <a:r>
              <a:rPr lang="en-GB" u="sng" dirty="0">
                <a:latin typeface="Comic Sans MS" panose="030F0702030302020204" pitchFamily="66" charset="0"/>
              </a:rPr>
              <a:t>minimum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u="sng" dirty="0">
                <a:latin typeface="Comic Sans MS" panose="030F0702030302020204" pitchFamily="66" charset="0"/>
              </a:rPr>
              <a:t>maximum </a:t>
            </a:r>
            <a:r>
              <a:rPr lang="en-GB" dirty="0">
                <a:latin typeface="Comic Sans MS" panose="030F0702030302020204" pitchFamily="66" charset="0"/>
              </a:rPr>
              <a:t>or </a:t>
            </a:r>
            <a:r>
              <a:rPr lang="en-GB" u="sng" dirty="0">
                <a:latin typeface="Comic Sans MS" panose="030F0702030302020204" pitchFamily="66" charset="0"/>
              </a:rPr>
              <a:t>point of inflection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9592" y="4939313"/>
            <a:ext cx="2016224" cy="669818"/>
            <a:chOff x="1259632" y="5371361"/>
            <a:chExt cx="2016224" cy="6698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67744" y="5371361"/>
              <a:ext cx="1008112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59632" y="567184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Minimum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557" y="3098584"/>
            <a:ext cx="2076347" cy="1188289"/>
            <a:chOff x="40889" y="5630846"/>
            <a:chExt cx="2076347" cy="1188289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40889" y="5630846"/>
              <a:ext cx="821729" cy="9304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93100" y="644980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Maximum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67944" y="4563872"/>
            <a:ext cx="1224136" cy="1813943"/>
            <a:chOff x="1439652" y="4472930"/>
            <a:chExt cx="1224136" cy="1813943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583668" y="4472930"/>
              <a:ext cx="288033" cy="11676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9652" y="564054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Point of inflection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3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64096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u="sng" dirty="0">
                    <a:latin typeface="Comic Sans MS" panose="030F0702030302020204" pitchFamily="66" charset="0"/>
                  </a:rPr>
                  <a:t>Example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Find the coordinates of the turning point of the graph with the equation </a:t>
                </a:r>
              </a:p>
              <a:p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946991"/>
              </a:xfrm>
              <a:prstGeom prst="rect">
                <a:avLst/>
              </a:prstGeom>
              <a:blipFill>
                <a:blip r:embed="rId2"/>
                <a:stretch>
                  <a:fillRect l="-564" t="-3226" b="-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5940152" y="1988840"/>
            <a:ext cx="2448272" cy="388658"/>
          </a:xfrm>
          <a:prstGeom prst="wedgeRectCallout">
            <a:avLst>
              <a:gd name="adj1" fmla="val -61526"/>
              <a:gd name="adj2" fmla="val -369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Step 1: 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2590" y="2060848"/>
                <a:ext cx="2520280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0" y="2060848"/>
                <a:ext cx="2520280" cy="491288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940152" y="2480127"/>
                <a:ext cx="2448272" cy="856788"/>
              </a:xfrm>
              <a:prstGeom prst="wedgeRectCallout">
                <a:avLst>
                  <a:gd name="adj1" fmla="val -66959"/>
                  <a:gd name="adj2" fmla="val -720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Step 2: solve with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480127"/>
                <a:ext cx="2448272" cy="856788"/>
              </a:xfrm>
              <a:prstGeom prst="wedgeRectCallout">
                <a:avLst>
                  <a:gd name="adj1" fmla="val -66959"/>
                  <a:gd name="adj2" fmla="val -720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2590" y="2591871"/>
                <a:ext cx="2520280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0" y="2591871"/>
                <a:ext cx="2520280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52590" y="5214603"/>
                <a:ext cx="46085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Stationary point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−3,−1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0" y="5214603"/>
                <a:ext cx="4608512" cy="369332"/>
              </a:xfrm>
              <a:prstGeom prst="rect">
                <a:avLst/>
              </a:prstGeom>
              <a:blipFill>
                <a:blip r:embed="rId6"/>
                <a:stretch>
                  <a:fillRect l="-1190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3D6C2-5398-47B3-B74C-1C62BB787DB3}"/>
                  </a:ext>
                </a:extLst>
              </p:cNvPr>
              <p:cNvSpPr/>
              <p:nvPr/>
            </p:nvSpPr>
            <p:spPr>
              <a:xfrm>
                <a:off x="1412630" y="2925618"/>
                <a:ext cx="2520280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3D6C2-5398-47B3-B74C-1C62BB787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30" y="2925618"/>
                <a:ext cx="2520280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3F3241-A86B-4ED8-AA57-0AC81399B67E}"/>
                  </a:ext>
                </a:extLst>
              </p:cNvPr>
              <p:cNvSpPr/>
              <p:nvPr/>
            </p:nvSpPr>
            <p:spPr>
              <a:xfrm>
                <a:off x="1556646" y="3255277"/>
                <a:ext cx="2520280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3F3241-A86B-4ED8-AA57-0AC81399B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46" y="3255277"/>
                <a:ext cx="2520280" cy="362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5">
                <a:extLst>
                  <a:ext uri="{FF2B5EF4-FFF2-40B4-BE49-F238E27FC236}">
                    <a16:creationId xmlns:a16="http://schemas.microsoft.com/office/drawing/2014/main" id="{4AAE3315-01B6-4DD4-A648-DE823A376ADA}"/>
                  </a:ext>
                </a:extLst>
              </p:cNvPr>
              <p:cNvSpPr/>
              <p:nvPr/>
            </p:nvSpPr>
            <p:spPr>
              <a:xfrm>
                <a:off x="5940152" y="3439543"/>
                <a:ext cx="2448272" cy="1409539"/>
              </a:xfrm>
              <a:prstGeom prst="wedgeRectCallout">
                <a:avLst>
                  <a:gd name="adj1" fmla="val -66959"/>
                  <a:gd name="adj2" fmla="val -720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Step 3: substitute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into the original equation to find the corresponding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value</a:t>
                </a:r>
              </a:p>
            </p:txBody>
          </p:sp>
        </mc:Choice>
        <mc:Fallback xmlns="">
          <p:sp>
            <p:nvSpPr>
              <p:cNvPr id="20" name="Rectangular Callout 5">
                <a:extLst>
                  <a:ext uri="{FF2B5EF4-FFF2-40B4-BE49-F238E27FC236}">
                    <a16:creationId xmlns:a16="http://schemas.microsoft.com/office/drawing/2014/main" id="{4AAE3315-01B6-4DD4-A648-DE823A376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39543"/>
                <a:ext cx="2448272" cy="1409539"/>
              </a:xfrm>
              <a:prstGeom prst="wedgeRectCallout">
                <a:avLst>
                  <a:gd name="adj1" fmla="val -66959"/>
                  <a:gd name="adj2" fmla="val -7201"/>
                </a:avLst>
              </a:prstGeom>
              <a:blipFill>
                <a:blip r:embed="rId9"/>
                <a:stretch>
                  <a:fillRect t="-2979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250F03D-FC99-49A2-AD8E-46FF00AEECB1}"/>
                  </a:ext>
                </a:extLst>
              </p:cNvPr>
              <p:cNvSpPr/>
              <p:nvPr/>
            </p:nvSpPr>
            <p:spPr>
              <a:xfrm>
                <a:off x="1052590" y="3860760"/>
                <a:ext cx="2466444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(−3)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6(−3)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250F03D-FC99-49A2-AD8E-46FF00AEE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0" y="3860760"/>
                <a:ext cx="2466444" cy="368499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037448-1FE8-48F2-B010-32CD522405A0}"/>
                  </a:ext>
                </a:extLst>
              </p:cNvPr>
              <p:cNvSpPr/>
              <p:nvPr/>
            </p:nvSpPr>
            <p:spPr>
              <a:xfrm>
                <a:off x="1047903" y="4215783"/>
                <a:ext cx="1730730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=9−18−3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037448-1FE8-48F2-B010-32CD52240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03" y="4215783"/>
                <a:ext cx="1730730" cy="362984"/>
              </a:xfrm>
              <a:prstGeom prst="rect">
                <a:avLst/>
              </a:prstGeom>
              <a:blipFill>
                <a:blip r:embed="rId11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2AEDE9-B0EB-4621-BACD-8B008EC0F840}"/>
                  </a:ext>
                </a:extLst>
              </p:cNvPr>
              <p:cNvSpPr/>
              <p:nvPr/>
            </p:nvSpPr>
            <p:spPr>
              <a:xfrm>
                <a:off x="1043608" y="4603542"/>
                <a:ext cx="109594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2AEDE9-B0EB-4621-BACD-8B008EC0F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603542"/>
                <a:ext cx="1095941" cy="362984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7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6409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u="sng" dirty="0">
                    <a:latin typeface="Comic Sans MS" panose="030F0702030302020204" pitchFamily="66" charset="0"/>
                  </a:rPr>
                  <a:t>Example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Find the coordinates of the stationary points of the curve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923330"/>
              </a:xfrm>
              <a:prstGeom prst="rect">
                <a:avLst/>
              </a:prstGeom>
              <a:blipFill>
                <a:blip r:embed="rId2"/>
                <a:stretch>
                  <a:fillRect l="-564" t="-3311" b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ular Callout 3">
            <a:extLst>
              <a:ext uri="{FF2B5EF4-FFF2-40B4-BE49-F238E27FC236}">
                <a16:creationId xmlns:a16="http://schemas.microsoft.com/office/drawing/2014/main" id="{7098E25F-5C32-47C0-980F-4FDC788ED882}"/>
              </a:ext>
            </a:extLst>
          </p:cNvPr>
          <p:cNvSpPr/>
          <p:nvPr/>
        </p:nvSpPr>
        <p:spPr>
          <a:xfrm>
            <a:off x="4572000" y="2060848"/>
            <a:ext cx="3816424" cy="388658"/>
          </a:xfrm>
          <a:prstGeom prst="wedgeRectCallout">
            <a:avLst>
              <a:gd name="adj1" fmla="val -61526"/>
              <a:gd name="adj2" fmla="val -369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Step 1: 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5905929-0702-4B05-BE90-D3345A90CD4C}"/>
                  </a:ext>
                </a:extLst>
              </p:cNvPr>
              <p:cNvSpPr/>
              <p:nvPr/>
            </p:nvSpPr>
            <p:spPr>
              <a:xfrm>
                <a:off x="1124598" y="1988840"/>
                <a:ext cx="2520280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+18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5905929-0702-4B05-BE90-D3345A90C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98" y="1988840"/>
                <a:ext cx="2520280" cy="491288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5">
                <a:extLst>
                  <a:ext uri="{FF2B5EF4-FFF2-40B4-BE49-F238E27FC236}">
                    <a16:creationId xmlns:a16="http://schemas.microsoft.com/office/drawing/2014/main" id="{5F5C3AA2-C4B3-4942-A894-D6DEEDF7154F}"/>
                  </a:ext>
                </a:extLst>
              </p:cNvPr>
              <p:cNvSpPr/>
              <p:nvPr/>
            </p:nvSpPr>
            <p:spPr>
              <a:xfrm>
                <a:off x="4572000" y="2552135"/>
                <a:ext cx="3816424" cy="464651"/>
              </a:xfrm>
              <a:prstGeom prst="wedgeRectCallout">
                <a:avLst>
                  <a:gd name="adj1" fmla="val -66959"/>
                  <a:gd name="adj2" fmla="val -720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Step 2: solve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ular Callout 5">
                <a:extLst>
                  <a:ext uri="{FF2B5EF4-FFF2-40B4-BE49-F238E27FC236}">
                    <a16:creationId xmlns:a16="http://schemas.microsoft.com/office/drawing/2014/main" id="{5F5C3AA2-C4B3-4942-A894-D6DEEDF71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52135"/>
                <a:ext cx="3816424" cy="464651"/>
              </a:xfrm>
              <a:prstGeom prst="wedgeRectCallout">
                <a:avLst>
                  <a:gd name="adj1" fmla="val -66959"/>
                  <a:gd name="adj2" fmla="val -7201"/>
                </a:avLst>
              </a:prstGeom>
              <a:blipFill>
                <a:blip r:embed="rId4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EEA24D-15E0-4C97-A610-BC04229F7F15}"/>
                  </a:ext>
                </a:extLst>
              </p:cNvPr>
              <p:cNvSpPr/>
              <p:nvPr/>
            </p:nvSpPr>
            <p:spPr>
              <a:xfrm>
                <a:off x="1124598" y="2519863"/>
                <a:ext cx="2520280" cy="368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+24=0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EEA24D-15E0-4C97-A610-BC04229F7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98" y="2519863"/>
                <a:ext cx="2520280" cy="36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51D416-A61C-46CB-A9E9-D8E546BFE66E}"/>
                  </a:ext>
                </a:extLst>
              </p:cNvPr>
              <p:cNvSpPr/>
              <p:nvPr/>
            </p:nvSpPr>
            <p:spPr>
              <a:xfrm>
                <a:off x="1124598" y="5723964"/>
                <a:ext cx="61116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Stationary points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−2,−16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,−1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51D416-A61C-46CB-A9E9-D8E546BFE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98" y="5723964"/>
                <a:ext cx="6111698" cy="369332"/>
              </a:xfrm>
              <a:prstGeom prst="rect">
                <a:avLst/>
              </a:prstGeom>
              <a:blipFill>
                <a:blip r:embed="rId6"/>
                <a:stretch>
                  <a:fillRect l="-798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E8F106-8B9E-4968-9C31-D1903A61FB2B}"/>
                  </a:ext>
                </a:extLst>
              </p:cNvPr>
              <p:cNvSpPr/>
              <p:nvPr/>
            </p:nvSpPr>
            <p:spPr>
              <a:xfrm>
                <a:off x="1187624" y="3212976"/>
                <a:ext cx="2520280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E8F106-8B9E-4968-9C31-D1903A61F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12976"/>
                <a:ext cx="2520280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B8673D-8EC9-46CE-BDA3-7BBF00D7CA3A}"/>
                  </a:ext>
                </a:extLst>
              </p:cNvPr>
              <p:cNvSpPr/>
              <p:nvPr/>
            </p:nvSpPr>
            <p:spPr>
              <a:xfrm>
                <a:off x="1259632" y="3717032"/>
                <a:ext cx="2520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B8673D-8EC9-46CE-BDA3-7BBF00D7C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2520280" cy="369332"/>
              </a:xfrm>
              <a:prstGeom prst="rect">
                <a:avLst/>
              </a:prstGeom>
              <a:blipFill>
                <a:blip r:embed="rId8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5">
                <a:extLst>
                  <a:ext uri="{FF2B5EF4-FFF2-40B4-BE49-F238E27FC236}">
                    <a16:creationId xmlns:a16="http://schemas.microsoft.com/office/drawing/2014/main" id="{BAD2B320-5D50-4140-8575-4388D057A88C}"/>
                  </a:ext>
                </a:extLst>
              </p:cNvPr>
              <p:cNvSpPr/>
              <p:nvPr/>
            </p:nvSpPr>
            <p:spPr>
              <a:xfrm>
                <a:off x="4572000" y="3119415"/>
                <a:ext cx="3816424" cy="918960"/>
              </a:xfrm>
              <a:prstGeom prst="wedgeRectCallout">
                <a:avLst>
                  <a:gd name="adj1" fmla="val -71751"/>
                  <a:gd name="adj2" fmla="val 4164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Step 3: substitute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into the original equation to find the corresponding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value</a:t>
                </a:r>
              </a:p>
            </p:txBody>
          </p:sp>
        </mc:Choice>
        <mc:Fallback xmlns="">
          <p:sp>
            <p:nvSpPr>
              <p:cNvPr id="19" name="Rectangular Callout 5">
                <a:extLst>
                  <a:ext uri="{FF2B5EF4-FFF2-40B4-BE49-F238E27FC236}">
                    <a16:creationId xmlns:a16="http://schemas.microsoft.com/office/drawing/2014/main" id="{BAD2B320-5D50-4140-8575-4388D057A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19415"/>
                <a:ext cx="3816424" cy="918960"/>
              </a:xfrm>
              <a:prstGeom prst="wedgeRectCallout">
                <a:avLst>
                  <a:gd name="adj1" fmla="val -71751"/>
                  <a:gd name="adj2" fmla="val 41646"/>
                </a:avLst>
              </a:prstGeom>
              <a:blipFill>
                <a:blip r:embed="rId9"/>
                <a:stretch>
                  <a:fillRect t="-1299" b="-9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AF5A4-476D-4413-9ACA-8443C1BB11F0}"/>
                  </a:ext>
                </a:extLst>
              </p:cNvPr>
              <p:cNvSpPr/>
              <p:nvPr/>
            </p:nvSpPr>
            <p:spPr>
              <a:xfrm>
                <a:off x="404518" y="4370121"/>
                <a:ext cx="3627532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(−2)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(−2)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(−2)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AF5A4-476D-4413-9ACA-8443C1BB1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18" y="4370121"/>
                <a:ext cx="3627532" cy="368499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56CCF5D-E6A1-4345-AD98-241EB03AAD0E}"/>
                  </a:ext>
                </a:extLst>
              </p:cNvPr>
              <p:cNvSpPr/>
              <p:nvPr/>
            </p:nvSpPr>
            <p:spPr>
              <a:xfrm>
                <a:off x="399831" y="4725144"/>
                <a:ext cx="243605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=−8+36−48+4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56CCF5D-E6A1-4345-AD98-241EB03AA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1" y="4725144"/>
                <a:ext cx="2436051" cy="362984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3DFCCE1-CCC7-437E-ADC0-5A530FFE788E}"/>
                  </a:ext>
                </a:extLst>
              </p:cNvPr>
              <p:cNvSpPr/>
              <p:nvPr/>
            </p:nvSpPr>
            <p:spPr>
              <a:xfrm>
                <a:off x="395536" y="5112903"/>
                <a:ext cx="109594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3DFCCE1-CCC7-437E-ADC0-5A530FFE7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12903"/>
                <a:ext cx="1095941" cy="362984"/>
              </a:xfrm>
              <a:prstGeom prst="rect">
                <a:avLst/>
              </a:prstGeom>
              <a:blipFill>
                <a:blip r:embed="rId12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55F4CE9-294D-44DE-A2DE-59C5F18ECDB5}"/>
                  </a:ext>
                </a:extLst>
              </p:cNvPr>
              <p:cNvSpPr/>
              <p:nvPr/>
            </p:nvSpPr>
            <p:spPr>
              <a:xfrm>
                <a:off x="1475656" y="2868036"/>
                <a:ext cx="2520280" cy="368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55F4CE9-294D-44DE-A2DE-59C5F18E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68036"/>
                <a:ext cx="2520280" cy="3684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B0656-02C8-42BF-B09F-D6BAB832B0E2}"/>
                  </a:ext>
                </a:extLst>
              </p:cNvPr>
              <p:cNvSpPr/>
              <p:nvPr/>
            </p:nvSpPr>
            <p:spPr>
              <a:xfrm>
                <a:off x="4283968" y="4374264"/>
                <a:ext cx="3497111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(−4)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(−4)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(−4)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B0656-02C8-42BF-B09F-D6BAB832B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374264"/>
                <a:ext cx="3497111" cy="368499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550798-295C-4C14-840C-B8DC0F26C593}"/>
                  </a:ext>
                </a:extLst>
              </p:cNvPr>
              <p:cNvSpPr/>
              <p:nvPr/>
            </p:nvSpPr>
            <p:spPr>
              <a:xfrm>
                <a:off x="4279281" y="4729287"/>
                <a:ext cx="269253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=−64+144−96+4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550798-295C-4C14-840C-B8DC0F26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281" y="4729287"/>
                <a:ext cx="2692532" cy="362984"/>
              </a:xfrm>
              <a:prstGeom prst="rect">
                <a:avLst/>
              </a:prstGeom>
              <a:blipFill>
                <a:blip r:embed="rId15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DBDFD2B-FF42-490C-9233-6BF0632F4EAA}"/>
                  </a:ext>
                </a:extLst>
              </p:cNvPr>
              <p:cNvSpPr/>
              <p:nvPr/>
            </p:nvSpPr>
            <p:spPr>
              <a:xfrm>
                <a:off x="4274986" y="5117046"/>
                <a:ext cx="109594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DBDFD2B-FF42-490C-9233-6BF0632F4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986" y="5117046"/>
                <a:ext cx="1095941" cy="362984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7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4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Solutions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76856" y="1617918"/>
            <a:ext cx="5590288" cy="5057692"/>
            <a:chOff x="1776856" y="1617918"/>
            <a:chExt cx="5590288" cy="50576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07C5CB-C83B-4F71-88FA-A1476F22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856" y="1617918"/>
              <a:ext cx="5590288" cy="505769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59832" y="6381328"/>
              <a:ext cx="216024" cy="22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11960" y="6360426"/>
              <a:ext cx="216024" cy="22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8064" y="6237312"/>
              <a:ext cx="2088232" cy="34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3099613" y="6267651"/>
              <a:ext cx="3965760" cy="3438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773" y="6259371"/>
                <a:ext cx="3983400" cy="3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58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378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78</cp:revision>
  <dcterms:created xsi:type="dcterms:W3CDTF">2015-07-01T12:05:39Z</dcterms:created>
  <dcterms:modified xsi:type="dcterms:W3CDTF">2019-03-26T11:53:37Z</dcterms:modified>
</cp:coreProperties>
</file>