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0" r:id="rId5"/>
  </p:sldMasterIdLst>
  <p:notesMasterIdLst>
    <p:notesMasterId r:id="rId20"/>
  </p:notesMasterIdLst>
  <p:sldIdLst>
    <p:sldId id="303" r:id="rId6"/>
    <p:sldId id="304" r:id="rId7"/>
    <p:sldId id="258" r:id="rId8"/>
    <p:sldId id="286" r:id="rId9"/>
    <p:sldId id="290" r:id="rId10"/>
    <p:sldId id="288" r:id="rId11"/>
    <p:sldId id="289" r:id="rId12"/>
    <p:sldId id="292" r:id="rId13"/>
    <p:sldId id="306" r:id="rId14"/>
    <p:sldId id="307" r:id="rId15"/>
    <p:sldId id="298" r:id="rId16"/>
    <p:sldId id="299" r:id="rId17"/>
    <p:sldId id="293" r:id="rId18"/>
    <p:sldId id="30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42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171C91-CB51-4FC0-9929-95373BAC36A9}" v="18" dt="2026-02-03T13:48:56.9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78" y="3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Bettles" userId="bc3dd2a9c4f0d304" providerId="LiveId" clId="{3923C8A6-71EF-4728-BAEF-AE6F907DAE0C}"/>
    <pc:docChg chg="custSel modSld">
      <pc:chgData name="Danielle Bettles" userId="bc3dd2a9c4f0d304" providerId="LiveId" clId="{3923C8A6-71EF-4728-BAEF-AE6F907DAE0C}" dt="2026-02-03T13:49:08.795" v="35" actId="1038"/>
      <pc:docMkLst>
        <pc:docMk/>
      </pc:docMkLst>
      <pc:sldChg chg="addSp delSp modSp mod">
        <pc:chgData name="Danielle Bettles" userId="bc3dd2a9c4f0d304" providerId="LiveId" clId="{3923C8A6-71EF-4728-BAEF-AE6F907DAE0C}" dt="2026-02-03T13:48:14.254" v="19" actId="1037"/>
        <pc:sldMkLst>
          <pc:docMk/>
          <pc:sldMk cId="838219777" sldId="289"/>
        </pc:sldMkLst>
        <pc:spChg chg="mod">
          <ac:chgData name="Danielle Bettles" userId="bc3dd2a9c4f0d304" providerId="LiveId" clId="{3923C8A6-71EF-4728-BAEF-AE6F907DAE0C}" dt="2026-02-03T13:48:14.254" v="19" actId="1037"/>
          <ac:spMkLst>
            <pc:docMk/>
            <pc:sldMk cId="838219777" sldId="289"/>
            <ac:spMk id="115" creationId="{00000000-0000-0000-0000-000000000000}"/>
          </ac:spMkLst>
        </pc:spChg>
        <pc:spChg chg="mod">
          <ac:chgData name="Danielle Bettles" userId="bc3dd2a9c4f0d304" providerId="LiveId" clId="{3923C8A6-71EF-4728-BAEF-AE6F907DAE0C}" dt="2026-02-03T13:48:06.504" v="15" actId="1037"/>
          <ac:spMkLst>
            <pc:docMk/>
            <pc:sldMk cId="838219777" sldId="289"/>
            <ac:spMk id="117" creationId="{00000000-0000-0000-0000-000000000000}"/>
          </ac:spMkLst>
        </pc:spChg>
        <pc:picChg chg="del">
          <ac:chgData name="Danielle Bettles" userId="bc3dd2a9c4f0d304" providerId="LiveId" clId="{3923C8A6-71EF-4728-BAEF-AE6F907DAE0C}" dt="2026-02-03T13:46:07.775" v="0" actId="478"/>
          <ac:picMkLst>
            <pc:docMk/>
            <pc:sldMk cId="838219777" sldId="289"/>
            <ac:picMk id="85" creationId="{00000000-0000-0000-0000-000000000000}"/>
          </ac:picMkLst>
        </pc:picChg>
        <pc:picChg chg="add mod">
          <ac:chgData name="Danielle Bettles" userId="bc3dd2a9c4f0d304" providerId="LiveId" clId="{3923C8A6-71EF-4728-BAEF-AE6F907DAE0C}" dt="2026-02-03T13:47:57.692" v="10" actId="14100"/>
          <ac:picMkLst>
            <pc:docMk/>
            <pc:sldMk cId="838219777" sldId="289"/>
            <ac:picMk id="1026" creationId="{BCC99300-571C-96A9-CD5E-C1E3CAF85A7D}"/>
          </ac:picMkLst>
        </pc:picChg>
        <pc:cxnChg chg="mod">
          <ac:chgData name="Danielle Bettles" userId="bc3dd2a9c4f0d304" providerId="LiveId" clId="{3923C8A6-71EF-4728-BAEF-AE6F907DAE0C}" dt="2026-02-03T13:48:06.504" v="15" actId="1037"/>
          <ac:cxnSpMkLst>
            <pc:docMk/>
            <pc:sldMk cId="838219777" sldId="289"/>
            <ac:cxnSpMk id="81" creationId="{00000000-0000-0000-0000-000000000000}"/>
          </ac:cxnSpMkLst>
        </pc:cxnChg>
      </pc:sldChg>
      <pc:sldChg chg="addSp delSp modSp mod delAnim">
        <pc:chgData name="Danielle Bettles" userId="bc3dd2a9c4f0d304" providerId="LiveId" clId="{3923C8A6-71EF-4728-BAEF-AE6F907DAE0C}" dt="2026-02-03T13:49:08.795" v="35" actId="1038"/>
        <pc:sldMkLst>
          <pc:docMk/>
          <pc:sldMk cId="1162864462" sldId="292"/>
        </pc:sldMkLst>
        <pc:spChg chg="mod">
          <ac:chgData name="Danielle Bettles" userId="bc3dd2a9c4f0d304" providerId="LiveId" clId="{3923C8A6-71EF-4728-BAEF-AE6F907DAE0C}" dt="2026-02-03T13:49:02.006" v="30" actId="1037"/>
          <ac:spMkLst>
            <pc:docMk/>
            <pc:sldMk cId="1162864462" sldId="292"/>
            <ac:spMk id="116" creationId="{00000000-0000-0000-0000-000000000000}"/>
          </ac:spMkLst>
        </pc:spChg>
        <pc:spChg chg="mod">
          <ac:chgData name="Danielle Bettles" userId="bc3dd2a9c4f0d304" providerId="LiveId" clId="{3923C8A6-71EF-4728-BAEF-AE6F907DAE0C}" dt="2026-02-03T13:49:08.795" v="35" actId="1038"/>
          <ac:spMkLst>
            <pc:docMk/>
            <pc:sldMk cId="1162864462" sldId="292"/>
            <ac:spMk id="117" creationId="{00000000-0000-0000-0000-000000000000}"/>
          </ac:spMkLst>
        </pc:spChg>
        <pc:spChg chg="mod">
          <ac:chgData name="Danielle Bettles" userId="bc3dd2a9c4f0d304" providerId="LiveId" clId="{3923C8A6-71EF-4728-BAEF-AE6F907DAE0C}" dt="2026-02-03T13:49:04.703" v="31" actId="1037"/>
          <ac:spMkLst>
            <pc:docMk/>
            <pc:sldMk cId="1162864462" sldId="292"/>
            <ac:spMk id="119" creationId="{00000000-0000-0000-0000-000000000000}"/>
          </ac:spMkLst>
        </pc:spChg>
        <pc:picChg chg="add mod">
          <ac:chgData name="Danielle Bettles" userId="bc3dd2a9c4f0d304" providerId="LiveId" clId="{3923C8A6-71EF-4728-BAEF-AE6F907DAE0C}" dt="2026-02-03T13:48:56.996" v="28" actId="14100"/>
          <ac:picMkLst>
            <pc:docMk/>
            <pc:sldMk cId="1162864462" sldId="292"/>
            <ac:picMk id="3" creationId="{671530C7-259D-2035-B209-DFA65BF2786C}"/>
          </ac:picMkLst>
        </pc:picChg>
        <pc:picChg chg="del">
          <ac:chgData name="Danielle Bettles" userId="bc3dd2a9c4f0d304" providerId="LiveId" clId="{3923C8A6-71EF-4728-BAEF-AE6F907DAE0C}" dt="2026-02-03T13:48:19.161" v="20" actId="478"/>
          <ac:picMkLst>
            <pc:docMk/>
            <pc:sldMk cId="1162864462" sldId="292"/>
            <ac:picMk id="85" creationId="{00000000-0000-0000-0000-000000000000}"/>
          </ac:picMkLst>
        </pc:picChg>
        <pc:picChg chg="add del mod">
          <ac:chgData name="Danielle Bettles" userId="bc3dd2a9c4f0d304" providerId="LiveId" clId="{3923C8A6-71EF-4728-BAEF-AE6F907DAE0C}" dt="2026-02-03T13:48:29.321" v="24" actId="478"/>
          <ac:picMkLst>
            <pc:docMk/>
            <pc:sldMk cId="1162864462" sldId="292"/>
            <ac:picMk id="2050" creationId="{2B4D751C-6437-1693-0F72-3595049101B9}"/>
          </ac:picMkLst>
        </pc:picChg>
        <pc:cxnChg chg="mod">
          <ac:chgData name="Danielle Bettles" userId="bc3dd2a9c4f0d304" providerId="LiveId" clId="{3923C8A6-71EF-4728-BAEF-AE6F907DAE0C}" dt="2026-02-03T13:49:04.703" v="31" actId="1037"/>
          <ac:cxnSpMkLst>
            <pc:docMk/>
            <pc:sldMk cId="1162864462" sldId="292"/>
            <ac:cxnSpMk id="80" creationId="{00000000-0000-0000-0000-000000000000}"/>
          </ac:cxnSpMkLst>
        </pc:cxnChg>
        <pc:cxnChg chg="mod">
          <ac:chgData name="Danielle Bettles" userId="bc3dd2a9c4f0d304" providerId="LiveId" clId="{3923C8A6-71EF-4728-BAEF-AE6F907DAE0C}" dt="2026-02-03T13:49:08.795" v="35" actId="1038"/>
          <ac:cxnSpMkLst>
            <pc:docMk/>
            <pc:sldMk cId="1162864462" sldId="292"/>
            <ac:cxnSpMk id="81" creationId="{00000000-0000-0000-0000-000000000000}"/>
          </ac:cxnSpMkLst>
        </pc:cxnChg>
        <pc:cxnChg chg="mod">
          <ac:chgData name="Danielle Bettles" userId="bc3dd2a9c4f0d304" providerId="LiveId" clId="{3923C8A6-71EF-4728-BAEF-AE6F907DAE0C}" dt="2026-02-03T13:49:02.006" v="30" actId="1037"/>
          <ac:cxnSpMkLst>
            <pc:docMk/>
            <pc:sldMk cId="1162864462" sldId="292"/>
            <ac:cxnSpMk id="82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6F85B-3A73-419E-8473-96D639676AD5}" type="datetimeFigureOut">
              <a:rPr lang="en-GB" smtClean="0"/>
              <a:t>03/02/2026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22B3F-CFD1-4D08-88A2-9C0473CAC2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633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VariationTheory.com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22B3F-CFD1-4D08-88A2-9C0473CAC2BE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37841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VariationTheory.com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22B3F-CFD1-4D08-88A2-9C0473CAC2BE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59453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Source: </a:t>
            </a:r>
            <a:r>
              <a:rPr lang="en-GB" altLang="en-US" dirty="0" err="1"/>
              <a:t>MathsbyFintan</a:t>
            </a:r>
            <a:r>
              <a:rPr lang="en-GB" altLang="en-US" dirty="0"/>
              <a:t> on TES</a:t>
            </a:r>
          </a:p>
          <a:p>
            <a:pPr eaLnBrk="1" hangingPunct="1"/>
            <a:endParaRPr lang="en-GB" alt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22B3F-CFD1-4D08-88A2-9C0473CAC2BE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4201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VariationTheory.com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22B3F-CFD1-4D08-88A2-9C0473CAC2BE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7843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Source: VariationTheory.com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22B3F-CFD1-4D08-88A2-9C0473CAC2BE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0535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dirty="0"/>
              <a:t>Source: </a:t>
            </a:r>
            <a:r>
              <a:rPr lang="en-GB" altLang="en-US" dirty="0" err="1"/>
              <a:t>MathsbyFintan</a:t>
            </a:r>
            <a:r>
              <a:rPr lang="en-GB" altLang="en-US" dirty="0"/>
              <a:t> on 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ABBCAAF-7C23-4FFF-A699-04F2EBB05610}" type="slidenum">
              <a:rPr lang="en-GB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GB" alt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335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Source: </a:t>
            </a:r>
            <a:r>
              <a:rPr lang="en-GB" altLang="en-US" dirty="0" err="1"/>
              <a:t>MathsbyFintan</a:t>
            </a:r>
            <a:r>
              <a:rPr lang="en-GB" altLang="en-US" dirty="0"/>
              <a:t> on TES</a:t>
            </a:r>
          </a:p>
          <a:p>
            <a:pPr eaLnBrk="1" hangingPunct="1"/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ABBCAAF-7C23-4FFF-A699-04F2EBB05610}" type="slidenum">
              <a:rPr lang="en-GB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GB" alt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148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Source: </a:t>
            </a:r>
            <a:r>
              <a:rPr lang="en-GB" altLang="en-US" dirty="0" err="1"/>
              <a:t>MathsbyFintan</a:t>
            </a:r>
            <a:r>
              <a:rPr lang="en-GB" altLang="en-US" dirty="0"/>
              <a:t> on TES</a:t>
            </a:r>
          </a:p>
          <a:p>
            <a:pPr eaLnBrk="1" hangingPunct="1"/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4F6A61A-0F5B-4E3C-BA76-C50E3E08DD3E}" type="slidenum">
              <a:rPr lang="en-GB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GB" alt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493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Source: </a:t>
            </a:r>
            <a:r>
              <a:rPr lang="en-GB" altLang="en-US" dirty="0" err="1"/>
              <a:t>MathsbyFintan</a:t>
            </a:r>
            <a:r>
              <a:rPr lang="en-GB" altLang="en-US" dirty="0"/>
              <a:t> on TES</a:t>
            </a:r>
          </a:p>
          <a:p>
            <a:pPr eaLnBrk="1" hangingPunct="1"/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57D8F2F-2CD2-406E-9E6D-46B992AB6DAA}" type="slidenum">
              <a:rPr lang="en-GB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GB" alt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129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Source: </a:t>
            </a:r>
            <a:r>
              <a:rPr lang="en-GB" altLang="en-US" dirty="0" err="1"/>
              <a:t>MathsbyFintan</a:t>
            </a:r>
            <a:r>
              <a:rPr lang="en-GB" altLang="en-US" dirty="0"/>
              <a:t> on TES</a:t>
            </a:r>
          </a:p>
          <a:p>
            <a:pPr eaLnBrk="1" hangingPunct="1"/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57D8F2F-2CD2-406E-9E6D-46B992AB6DAA}" type="slidenum">
              <a:rPr lang="en-GB" altLang="en-US">
                <a:latin typeface="Calibri" panose="020F0502020204030204" pitchFamily="34" charset="0"/>
              </a:rPr>
              <a:pPr eaLnBrk="1" hangingPunct="1"/>
              <a:t>8</a:t>
            </a:fld>
            <a:endParaRPr lang="en-GB" alt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4919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VariationTheory.com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22B3F-CFD1-4D08-88A2-9C0473CAC2BE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4975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216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19668-5BDE-43F9-BBA2-9EC1CCD39EF1}" type="datetimeFigureOut">
              <a:rPr lang="en-GB"/>
              <a:pPr>
                <a:defRPr/>
              </a:pPr>
              <a:t>03/02/2026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E68F2E-6B3B-4A04-B066-BBFE3654C67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258386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23528" y="2132856"/>
            <a:ext cx="42484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Probing questions to check understanding:</a:t>
            </a:r>
          </a:p>
          <a:p>
            <a:endParaRPr lang="en-GB" sz="2000" u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loom_taxonom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788024" y="2115056"/>
            <a:ext cx="402482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20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8CF70467-B346-4264-9D34-DB9A6FB8F92D}"/>
              </a:ext>
            </a:extLst>
          </p:cNvPr>
          <p:cNvGrpSpPr/>
          <p:nvPr userDrawn="1"/>
        </p:nvGrpSpPr>
        <p:grpSpPr>
          <a:xfrm>
            <a:off x="1856616" y="1772816"/>
            <a:ext cx="5430768" cy="4032451"/>
            <a:chOff x="4469824" y="1124744"/>
            <a:chExt cx="6236041" cy="4032451"/>
          </a:xfrm>
        </p:grpSpPr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A796D389-7CDD-4980-B88A-08F725C81198}"/>
                </a:ext>
              </a:extLst>
            </p:cNvPr>
            <p:cNvSpPr/>
            <p:nvPr userDrawn="1"/>
          </p:nvSpPr>
          <p:spPr bwMode="auto">
            <a:xfrm>
              <a:off x="4469824" y="1124744"/>
              <a:ext cx="6236041" cy="4032448"/>
            </a:xfrm>
            <a:prstGeom prst="triangl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endParaRP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093E338-E6E5-4A21-B2F4-B6755510BE6A}"/>
                </a:ext>
              </a:extLst>
            </p:cNvPr>
            <p:cNvCxnSpPr/>
            <p:nvPr userDrawn="1"/>
          </p:nvCxnSpPr>
          <p:spPr bwMode="auto">
            <a:xfrm>
              <a:off x="5423219" y="3933056"/>
              <a:ext cx="431991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E60D658-DAEA-4E8A-849D-C87B0FE97215}"/>
                </a:ext>
              </a:extLst>
            </p:cNvPr>
            <p:cNvCxnSpPr/>
            <p:nvPr userDrawn="1"/>
          </p:nvCxnSpPr>
          <p:spPr bwMode="auto">
            <a:xfrm>
              <a:off x="6479199" y="2564904"/>
              <a:ext cx="220795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3CE019D-2C1C-4736-9B12-B3D2C3D971E5}"/>
                </a:ext>
              </a:extLst>
            </p:cNvPr>
            <p:cNvCxnSpPr/>
            <p:nvPr userDrawn="1"/>
          </p:nvCxnSpPr>
          <p:spPr bwMode="auto">
            <a:xfrm>
              <a:off x="7535179" y="2564907"/>
              <a:ext cx="0" cy="1368152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23B7FD9-4048-4255-934A-5B499BEBCBF2}"/>
                </a:ext>
              </a:extLst>
            </p:cNvPr>
            <p:cNvCxnSpPr/>
            <p:nvPr userDrawn="1"/>
          </p:nvCxnSpPr>
          <p:spPr bwMode="auto">
            <a:xfrm>
              <a:off x="6671196" y="3933059"/>
              <a:ext cx="0" cy="1224136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2475FD9-486B-4D43-BC27-6D493DBC4B2A}"/>
                </a:ext>
              </a:extLst>
            </p:cNvPr>
            <p:cNvCxnSpPr/>
            <p:nvPr userDrawn="1"/>
          </p:nvCxnSpPr>
          <p:spPr bwMode="auto">
            <a:xfrm>
              <a:off x="8399163" y="3933059"/>
              <a:ext cx="0" cy="1224136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45F5100-B720-48EC-A028-783F0FE3EBB5}"/>
                </a:ext>
              </a:extLst>
            </p:cNvPr>
            <p:cNvSpPr txBox="1"/>
            <p:nvPr userDrawn="1"/>
          </p:nvSpPr>
          <p:spPr>
            <a:xfrm>
              <a:off x="5615217" y="4365104"/>
              <a:ext cx="4127921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3 things you knew already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98A6CE2-E40B-4592-9F35-AD38CD095047}"/>
                </a:ext>
              </a:extLst>
            </p:cNvPr>
            <p:cNvSpPr txBox="1"/>
            <p:nvPr userDrawn="1"/>
          </p:nvSpPr>
          <p:spPr>
            <a:xfrm>
              <a:off x="6479199" y="2889280"/>
              <a:ext cx="2111960" cy="64633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2 things you learnt today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12B621C-2ED4-47FE-9D83-AF1EC3B8CBB4}"/>
                </a:ext>
              </a:extLst>
            </p:cNvPr>
            <p:cNvSpPr txBox="1"/>
            <p:nvPr userDrawn="1"/>
          </p:nvSpPr>
          <p:spPr>
            <a:xfrm>
              <a:off x="6394406" y="1594877"/>
              <a:ext cx="2292751" cy="64633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1 question about today’s topic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1273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AA460-FB9E-4351-839B-03BAF2E16461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FA835-C7DF-4901-98AF-010C14B0D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1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0601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2051720" y="2150894"/>
            <a:ext cx="6912768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9pPr>
          </a:lstStyle>
          <a:p>
            <a:pPr algn="ctr" eaLnBrk="1" hangingPunct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en-GB" b="1" u="sng" dirty="0">
                <a:latin typeface="Arial" panose="020B0604020202020204" pitchFamily="34" charset="0"/>
                <a:cs typeface="Arial" panose="020B0604020202020204" pitchFamily="34" charset="0"/>
              </a:rPr>
              <a:t>confident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do you feel with this topic?</a:t>
            </a:r>
          </a:p>
          <a:p>
            <a:pPr algn="ctr" eaLnBrk="1" hangingPunct="1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Write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amber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GB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in your book!</a:t>
            </a:r>
          </a:p>
          <a:p>
            <a:pPr algn="ctr" eaLnBrk="1" hangingPunct="1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Complete the corresponding activity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</a:t>
            </a:r>
          </a:p>
          <a:p>
            <a:pPr algn="ctr" eaLnBrk="1" hangingPunct="1"/>
            <a:endParaRPr lang="en-GB" b="1" dirty="0"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3364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2751927" y="1376432"/>
            <a:ext cx="5430768" cy="4032451"/>
            <a:chOff x="4469824" y="1124744"/>
            <a:chExt cx="6236041" cy="4032451"/>
          </a:xfrm>
        </p:grpSpPr>
        <p:sp>
          <p:nvSpPr>
            <p:cNvPr id="2" name="Isosceles Triangle 1"/>
            <p:cNvSpPr/>
            <p:nvPr userDrawn="1"/>
          </p:nvSpPr>
          <p:spPr bwMode="auto">
            <a:xfrm>
              <a:off x="4469824" y="1124744"/>
              <a:ext cx="6236041" cy="4032448"/>
            </a:xfrm>
            <a:prstGeom prst="triangl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endParaRPr>
            </a:p>
          </p:txBody>
        </p:sp>
        <p:cxnSp>
          <p:nvCxnSpPr>
            <p:cNvPr id="3" name="Straight Connector 2"/>
            <p:cNvCxnSpPr/>
            <p:nvPr userDrawn="1"/>
          </p:nvCxnSpPr>
          <p:spPr bwMode="auto">
            <a:xfrm>
              <a:off x="5423219" y="3933056"/>
              <a:ext cx="431991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" name="Straight Connector 3"/>
            <p:cNvCxnSpPr/>
            <p:nvPr userDrawn="1"/>
          </p:nvCxnSpPr>
          <p:spPr bwMode="auto">
            <a:xfrm>
              <a:off x="6479199" y="2564904"/>
              <a:ext cx="220795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5" name="Straight Connector 4"/>
            <p:cNvCxnSpPr/>
            <p:nvPr userDrawn="1"/>
          </p:nvCxnSpPr>
          <p:spPr bwMode="auto">
            <a:xfrm>
              <a:off x="7535179" y="2564907"/>
              <a:ext cx="0" cy="1368152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" name="Straight Connector 5"/>
            <p:cNvCxnSpPr/>
            <p:nvPr userDrawn="1"/>
          </p:nvCxnSpPr>
          <p:spPr bwMode="auto">
            <a:xfrm>
              <a:off x="6671196" y="3933059"/>
              <a:ext cx="0" cy="1224136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7" name="Straight Connector 6"/>
            <p:cNvCxnSpPr/>
            <p:nvPr userDrawn="1"/>
          </p:nvCxnSpPr>
          <p:spPr bwMode="auto">
            <a:xfrm>
              <a:off x="8399163" y="3933059"/>
              <a:ext cx="0" cy="1224136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8" name="TextBox 7"/>
            <p:cNvSpPr txBox="1"/>
            <p:nvPr userDrawn="1"/>
          </p:nvSpPr>
          <p:spPr>
            <a:xfrm>
              <a:off x="5615217" y="4365104"/>
              <a:ext cx="4127921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3 things you knew already</a:t>
              </a:r>
            </a:p>
          </p:txBody>
        </p:sp>
        <p:sp>
          <p:nvSpPr>
            <p:cNvPr id="9" name="TextBox 8"/>
            <p:cNvSpPr txBox="1"/>
            <p:nvPr userDrawn="1"/>
          </p:nvSpPr>
          <p:spPr>
            <a:xfrm>
              <a:off x="6479199" y="2889280"/>
              <a:ext cx="2111960" cy="64633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2 things you learnt today</a:t>
              </a: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6394406" y="1594877"/>
              <a:ext cx="2292751" cy="64633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1 question about today’s topic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44820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2042195" y="1052736"/>
            <a:ext cx="6922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u="sng" dirty="0">
                <a:latin typeface="Arial" panose="020B0604020202020204" pitchFamily="34" charset="0"/>
                <a:cs typeface="Arial" panose="020B0604020202020204" pitchFamily="34" charset="0"/>
              </a:rPr>
              <a:t>Plenary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2052882" y="2060847"/>
            <a:ext cx="69116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2 stars (</a:t>
            </a:r>
            <a:r>
              <a:rPr lang="en-GB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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)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and a wish (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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)</a:t>
            </a:r>
          </a:p>
          <a:p>
            <a:pPr algn="ctr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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I am brilliant at...</a:t>
            </a:r>
          </a:p>
          <a:p>
            <a:pPr algn="ctr"/>
            <a:r>
              <a:rPr lang="en-GB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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I am good at...</a:t>
            </a:r>
          </a:p>
          <a:p>
            <a:pPr algn="ctr"/>
            <a:endParaRPr lang="en-GB" sz="2400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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Something I need to work on is...</a:t>
            </a:r>
          </a:p>
          <a:p>
            <a:pPr algn="ctr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820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469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7.xml"/><Relationship Id="rId7" Type="http://schemas.openxmlformats.org/officeDocument/2006/relationships/theme" Target="../theme/theme2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9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8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/>
          <p:cNvPicPr>
            <a:picLocks noChangeAspect="1" noChangeArrowheads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7085" r="17840" b="50000"/>
          <a:stretch/>
        </p:blipFill>
        <p:spPr bwMode="auto">
          <a:xfrm>
            <a:off x="0" y="0"/>
            <a:ext cx="9144000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179512" y="1095460"/>
            <a:ext cx="8775386" cy="5645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2070901" y="175295"/>
            <a:ext cx="3329191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5625707" y="171074"/>
            <a:ext cx="3329191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5295"/>
            <a:ext cx="17145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 userDrawn="1"/>
        </p:nvSpPr>
        <p:spPr>
          <a:xfrm>
            <a:off x="5616117" y="370620"/>
            <a:ext cx="33483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E597932-8B38-4BFA-9C8A-C8CCE191D44B}" type="datetime2">
              <a:rPr lang="en-GB" sz="16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Tuesday, 03 February 2026</a:t>
            </a:fld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2062213" y="245398"/>
            <a:ext cx="3348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Horizontal and Vertical</a:t>
            </a:r>
          </a:p>
          <a:p>
            <a:pPr algn="ctr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Straight Line Graphs</a:t>
            </a:r>
          </a:p>
        </p:txBody>
      </p:sp>
    </p:spTree>
    <p:extLst>
      <p:ext uri="{BB962C8B-B14F-4D97-AF65-F5344CB8AC3E}">
        <p14:creationId xmlns:p14="http://schemas.microsoft.com/office/powerpoint/2010/main" val="3484405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8" r:id="rId3"/>
    <p:sldLayoutId id="2147483669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/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7085" r="17840" b="50000"/>
          <a:stretch/>
        </p:blipFill>
        <p:spPr bwMode="auto">
          <a:xfrm>
            <a:off x="0" y="0"/>
            <a:ext cx="9144000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2070901" y="5949281"/>
            <a:ext cx="6893587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2"/>
          <p:cNvPicPr>
            <a:picLocks noChangeAspect="1" noChangeArrowheads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2051720" y="1095460"/>
            <a:ext cx="6903178" cy="4637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2"/>
          <p:cNvPicPr>
            <a:picLocks noChangeAspect="1" noChangeArrowheads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2070901" y="175295"/>
            <a:ext cx="3329191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2"/>
          <p:cNvPicPr>
            <a:picLocks noChangeAspect="1" noChangeArrowheads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179513" y="1095460"/>
            <a:ext cx="1714499" cy="5717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5625707" y="171074"/>
            <a:ext cx="3329191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5295"/>
            <a:ext cx="17145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5616117" y="370620"/>
            <a:ext cx="33483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E597932-8B38-4BFA-9C8A-C8CCE191D44B}" type="datetime2">
              <a:rPr lang="en-GB" sz="16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Tuesday, 03 February 2026</a:t>
            </a:fld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2046411" y="5961009"/>
            <a:ext cx="69180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u="sng" dirty="0">
                <a:latin typeface="Arial" panose="020B0604020202020204" pitchFamily="34" charset="0"/>
                <a:cs typeface="Arial" panose="020B0604020202020204" pitchFamily="34" charset="0"/>
              </a:rPr>
              <a:t>Keywords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u="none" dirty="0">
                <a:latin typeface="Arial" panose="020B0604020202020204" pitchFamily="34" charset="0"/>
                <a:cs typeface="Arial" panose="020B0604020202020204" pitchFamily="34" charset="0"/>
              </a:rPr>
              <a:t>Positive, negative, substitute,</a:t>
            </a:r>
            <a:r>
              <a:rPr lang="en-GB" sz="1600" u="none" baseline="0" dirty="0">
                <a:latin typeface="Arial" panose="020B0604020202020204" pitchFamily="34" charset="0"/>
                <a:cs typeface="Arial" panose="020B0604020202020204" pitchFamily="34" charset="0"/>
              </a:rPr>
              <a:t> coordinates, straight line, gradient, slope, simultaneous, intersection, intercept</a:t>
            </a:r>
            <a:endParaRPr lang="en-GB" sz="1600" u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179512" y="1165852"/>
            <a:ext cx="1714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u="sng" dirty="0">
                <a:latin typeface="Arial" panose="020B0604020202020204" pitchFamily="34" charset="0"/>
                <a:cs typeface="Arial" panose="020B0604020202020204" pitchFamily="34" charset="0"/>
              </a:rPr>
              <a:t>Lesson Objectives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 userDrawn="1"/>
            </p:nvSpPr>
            <p:spPr>
              <a:xfrm>
                <a:off x="179513" y="1844824"/>
                <a:ext cx="1714499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Developing students will be able to </a:t>
                </a:r>
                <a:r>
                  <a:rPr lang="en-GB" sz="1400" baseline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identify the gradient and </a:t>
                </a:r>
                <a14:m>
                  <m:oMath xmlns:m="http://schemas.openxmlformats.org/officeDocument/2006/math">
                    <m:r>
                      <a:rPr lang="en-GB" sz="1400" i="1" baseline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GB" sz="1400" baseline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-intercept in a linear equation.</a:t>
                </a:r>
                <a:endParaRPr lang="en-GB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Secure students will be able to </a:t>
                </a:r>
                <a:r>
                  <a:rPr lang="en-GB" sz="1400" baseline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sketch a linear equation using the gradient and </a:t>
                </a:r>
                <a14:m>
                  <m:oMath xmlns:m="http://schemas.openxmlformats.org/officeDocument/2006/math">
                    <m:r>
                      <a:rPr lang="en-GB" sz="1400" i="1" baseline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GB" sz="1400" baseline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-intercept.</a:t>
                </a:r>
                <a:endParaRPr lang="en-GB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Excelling students will be able to </a:t>
                </a:r>
                <a:r>
                  <a:rPr lang="en-GB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rearrange</a:t>
                </a:r>
                <a:r>
                  <a:rPr lang="en-GB" sz="1400" baseline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equations to determine the gradient and </a:t>
                </a:r>
                <a14:m>
                  <m:oMath xmlns:m="http://schemas.openxmlformats.org/officeDocument/2006/math">
                    <m:r>
                      <a:rPr lang="en-GB" sz="1400" i="1" baseline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GB" sz="1400" baseline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-intercept.</a:t>
                </a:r>
                <a:endParaRPr lang="en-GB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 userDrawn="1"/>
            </p:nvSpPr>
            <p:spPr>
              <a:xfrm>
                <a:off x="179513" y="1844824"/>
                <a:ext cx="1714499" cy="4832092"/>
              </a:xfrm>
              <a:prstGeom prst="rect">
                <a:avLst/>
              </a:prstGeom>
              <a:blipFill>
                <a:blip r:embed="rId11"/>
                <a:stretch>
                  <a:fillRect l="-1064" t="-253" r="-17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1F135DF-03FE-4C99-BA50-EBF0C98DE161}"/>
                  </a:ext>
                </a:extLst>
              </p:cNvPr>
              <p:cNvSpPr txBox="1"/>
              <p:nvPr userDrawn="1"/>
            </p:nvSpPr>
            <p:spPr>
              <a:xfrm>
                <a:off x="2062213" y="245398"/>
                <a:ext cx="334837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Sketching Straight Line Graphs</a:t>
                </a:r>
              </a:p>
              <a:p>
                <a:pPr algn="ctr"/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(using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1F135DF-03FE-4C99-BA50-EBF0C98DE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 userDrawn="1"/>
            </p:nvSpPr>
            <p:spPr>
              <a:xfrm>
                <a:off x="2062213" y="245398"/>
                <a:ext cx="3348372" cy="584775"/>
              </a:xfrm>
              <a:prstGeom prst="rect">
                <a:avLst/>
              </a:prstGeom>
              <a:blipFill>
                <a:blip r:embed="rId12"/>
                <a:stretch>
                  <a:fillRect t="-3125" b="-1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294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3" r:id="rId3"/>
    <p:sldLayoutId id="2147483664" r:id="rId4"/>
    <p:sldLayoutId id="2147483666" r:id="rId5"/>
    <p:sldLayoutId id="2147483667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33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0.png"/><Relationship Id="rId3" Type="http://schemas.openxmlformats.org/officeDocument/2006/relationships/image" Target="../media/image340.png"/><Relationship Id="rId7" Type="http://schemas.openxmlformats.org/officeDocument/2006/relationships/image" Target="../media/image380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0.png"/><Relationship Id="rId5" Type="http://schemas.openxmlformats.org/officeDocument/2006/relationships/image" Target="../media/image360.png"/><Relationship Id="rId10" Type="http://schemas.openxmlformats.org/officeDocument/2006/relationships/image" Target="../media/image410.png"/><Relationship Id="rId4" Type="http://schemas.openxmlformats.org/officeDocument/2006/relationships/image" Target="../media/image350.png"/><Relationship Id="rId9" Type="http://schemas.openxmlformats.org/officeDocument/2006/relationships/image" Target="../media/image40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3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4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png"/><Relationship Id="rId4" Type="http://schemas.openxmlformats.org/officeDocument/2006/relationships/image" Target="../media/image8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png"/><Relationship Id="rId4" Type="http://schemas.openxmlformats.org/officeDocument/2006/relationships/image" Target="../media/image1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png"/><Relationship Id="rId3" Type="http://schemas.openxmlformats.org/officeDocument/2006/relationships/image" Target="../media/image120.png"/><Relationship Id="rId7" Type="http://schemas.openxmlformats.org/officeDocument/2006/relationships/image" Target="../media/image16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0.png"/><Relationship Id="rId11" Type="http://schemas.openxmlformats.org/officeDocument/2006/relationships/image" Target="../media/image200.png"/><Relationship Id="rId5" Type="http://schemas.openxmlformats.org/officeDocument/2006/relationships/image" Target="../media/image140.png"/><Relationship Id="rId10" Type="http://schemas.openxmlformats.org/officeDocument/2006/relationships/image" Target="../media/image190.png"/><Relationship Id="rId4" Type="http://schemas.openxmlformats.org/officeDocument/2006/relationships/image" Target="../media/image130.png"/><Relationship Id="rId9" Type="http://schemas.openxmlformats.org/officeDocument/2006/relationships/image" Target="../media/image18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0.png"/><Relationship Id="rId3" Type="http://schemas.openxmlformats.org/officeDocument/2006/relationships/image" Target="../media/image25.png"/><Relationship Id="rId7" Type="http://schemas.openxmlformats.org/officeDocument/2006/relationships/image" Target="../media/image24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0.png"/><Relationship Id="rId5" Type="http://schemas.openxmlformats.org/officeDocument/2006/relationships/image" Target="../media/image220.png"/><Relationship Id="rId4" Type="http://schemas.openxmlformats.org/officeDocument/2006/relationships/image" Target="../media/image210.png"/><Relationship Id="rId9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5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12" Type="http://schemas.openxmlformats.org/officeDocument/2006/relationships/image" Target="../media/image4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934AEE2F-EB36-4075-A250-B023D2B04EB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0911328"/>
                  </p:ext>
                </p:extLst>
              </p:nvPr>
            </p:nvGraphicFramePr>
            <p:xfrm>
              <a:off x="335075" y="1826325"/>
              <a:ext cx="5894147" cy="4680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8972">
                      <a:extLst>
                        <a:ext uri="{9D8B030D-6E8A-4147-A177-3AD203B41FA5}">
                          <a16:colId xmlns:a16="http://schemas.microsoft.com/office/drawing/2014/main" val="3875676670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2946276249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4071612249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1705983941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3611979731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3660029645"/>
                        </a:ext>
                      </a:extLst>
                    </a:gridCol>
                  </a:tblGrid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Q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8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𝐴</m:t>
                                </m:r>
                              </m:oMath>
                            </m:oMathPara>
                          </a14:m>
                          <a:endParaRPr kumimoji="0" lang="en-GB" sz="1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8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kumimoji="0" lang="en-GB" sz="1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8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kumimoji="0" lang="en-GB" sz="1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8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𝐷</m:t>
                                </m:r>
                              </m:oMath>
                            </m:oMathPara>
                          </a14:m>
                          <a:endParaRPr kumimoji="0" lang="en-GB" sz="1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8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Arial" panose="020B0604020202020204" pitchFamily="34" charset="0"/>
                              <a:ea typeface="+mn-ea"/>
                              <a:cs typeface="Arial" panose="020B0604020202020204" pitchFamily="34" charset="0"/>
                            </a:rPr>
                            <a:t>Centre 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33375931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(3, 2)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(7, 2)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12994943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(3, 2)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(9, 8)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73078682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3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(3, 4)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(3, 10)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02411916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4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(3, 4)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(5, 6)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23779561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5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(3, 4)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(3, 6)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01422042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6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(3, 4)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(6, 7)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1077280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7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(3, 4)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(5, 7)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39695687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8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(3, 4)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(0, 9)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01740378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(3, 4)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(−1, 3)</m:t>
                                </m:r>
                              </m:oMath>
                            </m:oMathPara>
                          </a14:m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1210928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934AEE2F-EB36-4075-A250-B023D2B04EB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0911328"/>
                  </p:ext>
                </p:extLst>
              </p:nvPr>
            </p:nvGraphicFramePr>
            <p:xfrm>
              <a:off x="335075" y="1826325"/>
              <a:ext cx="5894147" cy="4680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8972">
                      <a:extLst>
                        <a:ext uri="{9D8B030D-6E8A-4147-A177-3AD203B41FA5}">
                          <a16:colId xmlns:a16="http://schemas.microsoft.com/office/drawing/2014/main" val="3875676670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2946276249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4071612249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1705983941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3611979731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3660029645"/>
                        </a:ext>
                      </a:extLst>
                    </a:gridCol>
                  </a:tblGrid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Q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1299" r="-401676" b="-9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40782" t="-1299" r="-301676" b="-9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9444" t="-1299" r="-200000" b="-9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41341" t="-1299" r="-101117" b="-9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8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Arial" panose="020B0604020202020204" pitchFamily="34" charset="0"/>
                              <a:ea typeface="+mn-ea"/>
                              <a:cs typeface="Arial" panose="020B0604020202020204" pitchFamily="34" charset="0"/>
                            </a:rPr>
                            <a:t>Centre 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33375931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101299" r="-401676" b="-8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40782" t="-101299" r="-301676" b="-8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12994943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201299" r="-401676" b="-7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9444" t="-201299" r="-200000" b="-7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73078682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3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301299" r="-401676" b="-6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41341" t="-301299" r="-101117" b="-6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02411916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4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401299" r="-401676" b="-5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41341" t="-401299" r="-1117" b="-5077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23779561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5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507895" r="-401676" b="-4144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41341" t="-507895" r="-1117" b="-4144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01422042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6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600000" r="-401676" b="-3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40782" t="-600000" r="-301676" b="-3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1077280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7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700000" r="-401676" b="-2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40782" t="-700000" r="-301676" b="-2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39695687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8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800000" r="-401676" b="-1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9444" t="-800000" r="-200000" b="-1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01740378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900000" r="-401676" b="-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41341" t="-900000" r="-101117" b="-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1210928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29A5D6C-AF1A-4697-AF5C-B36FDE03DECB}"/>
              </a:ext>
            </a:extLst>
          </p:cNvPr>
          <p:cNvSpPr/>
          <p:nvPr/>
        </p:nvSpPr>
        <p:spPr>
          <a:xfrm>
            <a:off x="7205138" y="1866239"/>
            <a:ext cx="915865" cy="91586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04A2363-AE18-4715-B736-CCDB9EC63E1A}"/>
                  </a:ext>
                </a:extLst>
              </p:cNvPr>
              <p:cNvSpPr txBox="1"/>
              <p:nvPr/>
            </p:nvSpPr>
            <p:spPr>
              <a:xfrm>
                <a:off x="6949801" y="1773301"/>
                <a:ext cx="179986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1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04A2363-AE18-4715-B736-CCDB9EC63E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9801" y="1773301"/>
                <a:ext cx="179986" cy="215444"/>
              </a:xfrm>
              <a:prstGeom prst="rect">
                <a:avLst/>
              </a:prstGeom>
              <a:blipFill>
                <a:blip r:embed="rId4"/>
                <a:stretch>
                  <a:fillRect l="-20000" r="-13333" b="-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950C243-341E-4A74-A491-7AA0F47B4F37}"/>
                  </a:ext>
                </a:extLst>
              </p:cNvPr>
              <p:cNvSpPr txBox="1"/>
              <p:nvPr/>
            </p:nvSpPr>
            <p:spPr>
              <a:xfrm>
                <a:off x="8200959" y="1775161"/>
                <a:ext cx="164981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sz="1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950C243-341E-4A74-A491-7AA0F47B4F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0959" y="1775161"/>
                <a:ext cx="164981" cy="215444"/>
              </a:xfrm>
              <a:prstGeom prst="rect">
                <a:avLst/>
              </a:prstGeom>
              <a:blipFill>
                <a:blip r:embed="rId5"/>
                <a:stretch>
                  <a:fillRect l="-22222" r="-14815" b="-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AB7A303-2BB0-42B4-A60E-311B4F3929C3}"/>
                  </a:ext>
                </a:extLst>
              </p:cNvPr>
              <p:cNvSpPr txBox="1"/>
              <p:nvPr/>
            </p:nvSpPr>
            <p:spPr>
              <a:xfrm>
                <a:off x="8192315" y="2737879"/>
                <a:ext cx="17312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sz="1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AB7A303-2BB0-42B4-A60E-311B4F3929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2315" y="2737879"/>
                <a:ext cx="173124" cy="215444"/>
              </a:xfrm>
              <a:prstGeom prst="rect">
                <a:avLst/>
              </a:prstGeom>
              <a:blipFill>
                <a:blip r:embed="rId6"/>
                <a:stretch>
                  <a:fillRect l="-21429" r="-17857" b="-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F820532-97E6-4185-BBE8-05E2E3FB53CA}"/>
                  </a:ext>
                </a:extLst>
              </p:cNvPr>
              <p:cNvSpPr txBox="1"/>
              <p:nvPr/>
            </p:nvSpPr>
            <p:spPr>
              <a:xfrm>
                <a:off x="6976603" y="2720090"/>
                <a:ext cx="16523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1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F820532-97E6-4185-BBE8-05E2E3FB53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6603" y="2720090"/>
                <a:ext cx="165237" cy="215444"/>
              </a:xfrm>
              <a:prstGeom prst="rect">
                <a:avLst/>
              </a:prstGeom>
              <a:blipFill>
                <a:blip r:embed="rId7"/>
                <a:stretch>
                  <a:fillRect l="-21429" r="-14286" b="-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D3E7F8F-E9A3-41F9-9C9F-7F8524729AF3}"/>
                  </a:ext>
                </a:extLst>
              </p:cNvPr>
              <p:cNvSpPr txBox="1"/>
              <p:nvPr/>
            </p:nvSpPr>
            <p:spPr>
              <a:xfrm>
                <a:off x="6786185" y="1268760"/>
                <a:ext cx="177860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Point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always opposite point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D3E7F8F-E9A3-41F9-9C9F-7F8524729A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185" y="1268760"/>
                <a:ext cx="1778602" cy="523220"/>
              </a:xfrm>
              <a:prstGeom prst="rect">
                <a:avLst/>
              </a:prstGeom>
              <a:blipFill>
                <a:blip r:embed="rId8"/>
                <a:stretch>
                  <a:fillRect t="-2326" b="-116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A1582951-2D5A-42FD-B7B3-F60E7B87FD5F}"/>
              </a:ext>
            </a:extLst>
          </p:cNvPr>
          <p:cNvSpPr txBox="1"/>
          <p:nvPr/>
        </p:nvSpPr>
        <p:spPr>
          <a:xfrm>
            <a:off x="6568515" y="4529182"/>
            <a:ext cx="17786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But the square could change orientation: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DDF278-84AC-4678-8A19-63C0937B5C24}"/>
              </a:ext>
            </a:extLst>
          </p:cNvPr>
          <p:cNvSpPr/>
          <p:nvPr/>
        </p:nvSpPr>
        <p:spPr>
          <a:xfrm rot="19976788">
            <a:off x="7208449" y="5445132"/>
            <a:ext cx="1013471" cy="101347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E5E84E0-E48C-4F2C-A472-29D40CE30EFF}"/>
                  </a:ext>
                </a:extLst>
              </p:cNvPr>
              <p:cNvSpPr txBox="1"/>
              <p:nvPr/>
            </p:nvSpPr>
            <p:spPr>
              <a:xfrm>
                <a:off x="6782790" y="5494752"/>
                <a:ext cx="179986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1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E5E84E0-E48C-4F2C-A472-29D40CE30E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2790" y="5494752"/>
                <a:ext cx="179986" cy="215444"/>
              </a:xfrm>
              <a:prstGeom prst="rect">
                <a:avLst/>
              </a:prstGeom>
              <a:blipFill>
                <a:blip r:embed="rId4"/>
                <a:stretch>
                  <a:fillRect l="-20690" r="-17241" b="-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FDDE470-C8E3-4FA6-8964-1608AA2587E0}"/>
                  </a:ext>
                </a:extLst>
              </p:cNvPr>
              <p:cNvSpPr txBox="1"/>
              <p:nvPr/>
            </p:nvSpPr>
            <p:spPr>
              <a:xfrm>
                <a:off x="7952118" y="5053450"/>
                <a:ext cx="164981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sz="1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FDDE470-C8E3-4FA6-8964-1608AA2587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2118" y="5053450"/>
                <a:ext cx="164981" cy="215444"/>
              </a:xfrm>
              <a:prstGeom prst="rect">
                <a:avLst/>
              </a:prstGeom>
              <a:blipFill>
                <a:blip r:embed="rId9"/>
                <a:stretch>
                  <a:fillRect l="-21429" r="-10714" b="-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785D086-3250-453E-8139-89C3CC35E6A9}"/>
                  </a:ext>
                </a:extLst>
              </p:cNvPr>
              <p:cNvSpPr txBox="1"/>
              <p:nvPr/>
            </p:nvSpPr>
            <p:spPr>
              <a:xfrm>
                <a:off x="8464381" y="6036349"/>
                <a:ext cx="17312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sz="1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785D086-3250-453E-8139-89C3CC35E6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4381" y="6036349"/>
                <a:ext cx="173124" cy="215444"/>
              </a:xfrm>
              <a:prstGeom prst="rect">
                <a:avLst/>
              </a:prstGeom>
              <a:blipFill>
                <a:blip r:embed="rId6"/>
                <a:stretch>
                  <a:fillRect l="-21429" r="-17857" b="-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1325943-B33A-4F43-8E97-34C65BED5E42}"/>
                  </a:ext>
                </a:extLst>
              </p:cNvPr>
              <p:cNvSpPr txBox="1"/>
              <p:nvPr/>
            </p:nvSpPr>
            <p:spPr>
              <a:xfrm>
                <a:off x="7215945" y="6493752"/>
                <a:ext cx="16523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1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1325943-B33A-4F43-8E97-34C65BED5E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5945" y="6493752"/>
                <a:ext cx="165237" cy="215444"/>
              </a:xfrm>
              <a:prstGeom prst="rect">
                <a:avLst/>
              </a:prstGeom>
              <a:blipFill>
                <a:blip r:embed="rId7"/>
                <a:stretch>
                  <a:fillRect l="-22222" r="-18519" b="-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9561E58A-4160-46F3-A25E-0ADB41BA5FE3}"/>
              </a:ext>
            </a:extLst>
          </p:cNvPr>
          <p:cNvSpPr txBox="1"/>
          <p:nvPr/>
        </p:nvSpPr>
        <p:spPr>
          <a:xfrm>
            <a:off x="6602279" y="3149094"/>
            <a:ext cx="145208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The points are always read anti-clockwise around the square</a:t>
            </a:r>
          </a:p>
        </p:txBody>
      </p:sp>
      <p:sp>
        <p:nvSpPr>
          <p:cNvPr id="3" name="Arrow: Curved Up 2">
            <a:extLst>
              <a:ext uri="{FF2B5EF4-FFF2-40B4-BE49-F238E27FC236}">
                <a16:creationId xmlns:a16="http://schemas.microsoft.com/office/drawing/2014/main" id="{4E945E4B-C00B-4C2B-BDC9-BA2513691B04}"/>
              </a:ext>
            </a:extLst>
          </p:cNvPr>
          <p:cNvSpPr/>
          <p:nvPr/>
        </p:nvSpPr>
        <p:spPr>
          <a:xfrm rot="15871547">
            <a:off x="8216895" y="3384213"/>
            <a:ext cx="529175" cy="341019"/>
          </a:xfrm>
          <a:prstGeom prst="curvedUp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568EABB-198C-4831-A8BB-008C6E214E27}"/>
              </a:ext>
            </a:extLst>
          </p:cNvPr>
          <p:cNvSpPr/>
          <p:nvPr/>
        </p:nvSpPr>
        <p:spPr>
          <a:xfrm>
            <a:off x="251618" y="1177697"/>
            <a:ext cx="59776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Starter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064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08309C2F-B7CD-4E81-85B9-CA2BD4F77E2D}"/>
              </a:ext>
            </a:extLst>
          </p:cNvPr>
          <p:cNvSpPr/>
          <p:nvPr/>
        </p:nvSpPr>
        <p:spPr>
          <a:xfrm>
            <a:off x="179512" y="1124744"/>
            <a:ext cx="8784976" cy="561662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C53FD8A-81B3-4F73-A4BF-43F623E9D58E}"/>
              </a:ext>
            </a:extLst>
          </p:cNvPr>
          <p:cNvGrpSpPr/>
          <p:nvPr/>
        </p:nvGrpSpPr>
        <p:grpSpPr>
          <a:xfrm>
            <a:off x="490178" y="1196752"/>
            <a:ext cx="7682222" cy="5472608"/>
            <a:chOff x="368301" y="98941"/>
            <a:chExt cx="8650980" cy="6162725"/>
          </a:xfrm>
        </p:grpSpPr>
        <p:pic>
          <p:nvPicPr>
            <p:cNvPr id="25" name="Picture 4">
              <a:extLst>
                <a:ext uri="{FF2B5EF4-FFF2-40B4-BE49-F238E27FC236}">
                  <a16:creationId xmlns:a16="http://schemas.microsoft.com/office/drawing/2014/main" id="{03A926CE-2588-46D5-AE36-C85FCAE3FD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59" y="369332"/>
              <a:ext cx="7573347" cy="5892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CDD23BB-45AB-4CD2-A79F-BC93A365133E}"/>
                </a:ext>
              </a:extLst>
            </p:cNvPr>
            <p:cNvSpPr txBox="1"/>
            <p:nvPr/>
          </p:nvSpPr>
          <p:spPr>
            <a:xfrm>
              <a:off x="2314575" y="855196"/>
              <a:ext cx="942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False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6A12624-EEBA-452F-AC65-281E3B68AD75}"/>
                </a:ext>
              </a:extLst>
            </p:cNvPr>
            <p:cNvSpPr txBox="1"/>
            <p:nvPr/>
          </p:nvSpPr>
          <p:spPr>
            <a:xfrm>
              <a:off x="2314575" y="2921961"/>
              <a:ext cx="942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False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FB2C4D4-93CD-43B3-8973-E350559875EB}"/>
                </a:ext>
              </a:extLst>
            </p:cNvPr>
            <p:cNvSpPr txBox="1"/>
            <p:nvPr/>
          </p:nvSpPr>
          <p:spPr>
            <a:xfrm>
              <a:off x="2314575" y="4988726"/>
              <a:ext cx="942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False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B18D387-CCDB-453F-9B66-C7862CBB965E}"/>
                </a:ext>
              </a:extLst>
            </p:cNvPr>
            <p:cNvSpPr txBox="1"/>
            <p:nvPr/>
          </p:nvSpPr>
          <p:spPr>
            <a:xfrm>
              <a:off x="5248275" y="855196"/>
              <a:ext cx="942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False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A5DC9D2-47D5-420C-A2FE-E586A5EDC6B0}"/>
                </a:ext>
              </a:extLst>
            </p:cNvPr>
            <p:cNvSpPr txBox="1"/>
            <p:nvPr/>
          </p:nvSpPr>
          <p:spPr>
            <a:xfrm>
              <a:off x="5248275" y="2921961"/>
              <a:ext cx="942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False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C8BAD9C-78AC-49D7-8462-79D0605C7483}"/>
                </a:ext>
              </a:extLst>
            </p:cNvPr>
            <p:cNvSpPr txBox="1"/>
            <p:nvPr/>
          </p:nvSpPr>
          <p:spPr>
            <a:xfrm>
              <a:off x="5248275" y="4988726"/>
              <a:ext cx="942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False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08AA72D-8AF1-4DE0-A7E1-6DB3CB9B449C}"/>
                </a:ext>
              </a:extLst>
            </p:cNvPr>
            <p:cNvSpPr txBox="1"/>
            <p:nvPr/>
          </p:nvSpPr>
          <p:spPr>
            <a:xfrm>
              <a:off x="8076306" y="855196"/>
              <a:ext cx="942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False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0E47A1A-8DDE-4B75-9AFB-62F03B157089}"/>
                </a:ext>
              </a:extLst>
            </p:cNvPr>
            <p:cNvSpPr txBox="1"/>
            <p:nvPr/>
          </p:nvSpPr>
          <p:spPr>
            <a:xfrm>
              <a:off x="8076306" y="2921961"/>
              <a:ext cx="942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False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C8BBB5D-2EB4-4A9F-AD52-4238674968FE}"/>
                </a:ext>
              </a:extLst>
            </p:cNvPr>
            <p:cNvSpPr txBox="1"/>
            <p:nvPr/>
          </p:nvSpPr>
          <p:spPr>
            <a:xfrm>
              <a:off x="8076306" y="4988726"/>
              <a:ext cx="942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False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8EC0DD0E-DA88-4423-B1D7-AC74DB7C9F22}"/>
                    </a:ext>
                  </a:extLst>
                </p:cNvPr>
                <p:cNvSpPr txBox="1"/>
                <p:nvPr/>
              </p:nvSpPr>
              <p:spPr>
                <a:xfrm>
                  <a:off x="515937" y="98941"/>
                  <a:ext cx="181927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𝑦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=2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8EC0DD0E-DA88-4423-B1D7-AC74DB7C9F2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5937" y="98941"/>
                  <a:ext cx="1819275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2037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E62CE8B2-1CC7-4F5A-88FD-A20BFE30AA67}"/>
                    </a:ext>
                  </a:extLst>
                </p:cNvPr>
                <p:cNvSpPr txBox="1"/>
                <p:nvPr/>
              </p:nvSpPr>
              <p:spPr>
                <a:xfrm>
                  <a:off x="6191250" y="4210050"/>
                  <a:ext cx="181927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𝑥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=0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E62CE8B2-1CC7-4F5A-88FD-A20BFE30AA6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91250" y="4210050"/>
                  <a:ext cx="1819275" cy="369332"/>
                </a:xfrm>
                <a:prstGeom prst="rect">
                  <a:avLst/>
                </a:prstGeom>
                <a:blipFill>
                  <a:blip r:embed="rId5"/>
                  <a:stretch>
                    <a:fillRect b="-370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34246A4E-150F-49DB-A94F-CF58ED2C95F3}"/>
                    </a:ext>
                  </a:extLst>
                </p:cNvPr>
                <p:cNvSpPr txBox="1"/>
                <p:nvPr/>
              </p:nvSpPr>
              <p:spPr>
                <a:xfrm>
                  <a:off x="6141232" y="2133600"/>
                  <a:ext cx="181927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𝑥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=0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34246A4E-150F-49DB-A94F-CF58ED2C95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1232" y="2133600"/>
                  <a:ext cx="181927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370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4411D852-2965-42F4-83F6-4F00675DA7F1}"/>
                    </a:ext>
                  </a:extLst>
                </p:cNvPr>
                <p:cNvSpPr txBox="1"/>
                <p:nvPr/>
              </p:nvSpPr>
              <p:spPr>
                <a:xfrm>
                  <a:off x="3287711" y="98941"/>
                  <a:ext cx="181927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𝑥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=2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4411D852-2965-42F4-83F6-4F00675DA7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7711" y="98941"/>
                  <a:ext cx="1819275" cy="369332"/>
                </a:xfrm>
                <a:prstGeom prst="rect">
                  <a:avLst/>
                </a:prstGeom>
                <a:blipFill>
                  <a:blip r:embed="rId7"/>
                  <a:stretch>
                    <a:fillRect b="-370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854D5CE8-3E3E-4B6C-B3DE-9AFF85460B2F}"/>
                    </a:ext>
                  </a:extLst>
                </p:cNvPr>
                <p:cNvSpPr txBox="1"/>
                <p:nvPr/>
              </p:nvSpPr>
              <p:spPr>
                <a:xfrm>
                  <a:off x="3300189" y="2133600"/>
                  <a:ext cx="181927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𝑥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=4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854D5CE8-3E3E-4B6C-B3DE-9AFF85460B2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0189" y="2133600"/>
                  <a:ext cx="1819275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370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46940810-C5CF-4066-B7DB-899A6DF69A13}"/>
                    </a:ext>
                  </a:extLst>
                </p:cNvPr>
                <p:cNvSpPr txBox="1"/>
                <p:nvPr/>
              </p:nvSpPr>
              <p:spPr>
                <a:xfrm>
                  <a:off x="3287714" y="4210050"/>
                  <a:ext cx="181927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𝑦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=1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46940810-C5CF-4066-B7DB-899A6DF69A1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7714" y="4210050"/>
                  <a:ext cx="1819275" cy="369332"/>
                </a:xfrm>
                <a:prstGeom prst="rect">
                  <a:avLst/>
                </a:prstGeom>
                <a:blipFill>
                  <a:blip r:embed="rId9"/>
                  <a:stretch>
                    <a:fillRect b="-2037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6E6F6067-A788-4D18-B183-48B0355FF3AD}"/>
                    </a:ext>
                  </a:extLst>
                </p:cNvPr>
                <p:cNvSpPr txBox="1"/>
                <p:nvPr/>
              </p:nvSpPr>
              <p:spPr>
                <a:xfrm>
                  <a:off x="368301" y="4210050"/>
                  <a:ext cx="181927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𝑥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=2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6E6F6067-A788-4D18-B183-48B0355FF3A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8301" y="4210050"/>
                  <a:ext cx="1819275" cy="369332"/>
                </a:xfrm>
                <a:prstGeom prst="rect">
                  <a:avLst/>
                </a:prstGeom>
                <a:blipFill>
                  <a:blip r:embed="rId10"/>
                  <a:stretch>
                    <a:fillRect b="-370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913C4E34-1D2E-4B4C-BDB8-40C99146F9EB}"/>
                    </a:ext>
                  </a:extLst>
                </p:cNvPr>
                <p:cNvSpPr txBox="1"/>
                <p:nvPr/>
              </p:nvSpPr>
              <p:spPr>
                <a:xfrm>
                  <a:off x="485551" y="2133600"/>
                  <a:ext cx="181927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𝑦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=2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913C4E34-1D2E-4B4C-BDB8-40C99146F9E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5551" y="2133600"/>
                  <a:ext cx="1819275" cy="369332"/>
                </a:xfrm>
                <a:prstGeom prst="rect">
                  <a:avLst/>
                </a:prstGeom>
                <a:blipFill>
                  <a:blip r:embed="rId11"/>
                  <a:stretch>
                    <a:fillRect b="-1851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9940DBB2-B9C7-49CC-A63C-05944491236F}"/>
                    </a:ext>
                  </a:extLst>
                </p:cNvPr>
                <p:cNvSpPr txBox="1"/>
                <p:nvPr/>
              </p:nvSpPr>
              <p:spPr>
                <a:xfrm>
                  <a:off x="6191250" y="127516"/>
                  <a:ext cx="181927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𝑦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=0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9940DBB2-B9C7-49CC-A63C-0594449123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91250" y="127516"/>
                  <a:ext cx="1819275" cy="369332"/>
                </a:xfrm>
                <a:prstGeom prst="rect">
                  <a:avLst/>
                </a:prstGeom>
                <a:blipFill>
                  <a:blip r:embed="rId12"/>
                  <a:stretch>
                    <a:fillRect b="-2037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9B2BAEB8-891C-43AD-8EF3-4763AC6FE297}"/>
                </a:ext>
              </a:extLst>
            </p:cNvPr>
            <p:cNvSpPr/>
            <p:nvPr/>
          </p:nvSpPr>
          <p:spPr>
            <a:xfrm>
              <a:off x="2335212" y="1168492"/>
              <a:ext cx="590550" cy="32316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FB17E3E-8106-4C02-8A29-ACD35391662F}"/>
                </a:ext>
              </a:extLst>
            </p:cNvPr>
            <p:cNvSpPr/>
            <p:nvPr/>
          </p:nvSpPr>
          <p:spPr>
            <a:xfrm>
              <a:off x="2314575" y="2921961"/>
              <a:ext cx="590550" cy="32316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5CCC490-E7C5-4C09-B944-FCB9E506DE47}"/>
                </a:ext>
              </a:extLst>
            </p:cNvPr>
            <p:cNvSpPr/>
            <p:nvPr/>
          </p:nvSpPr>
          <p:spPr>
            <a:xfrm>
              <a:off x="5264890" y="1156379"/>
              <a:ext cx="590550" cy="32316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632E4E15-6BB6-44B2-9FF5-5B5C7EC10C6C}"/>
                </a:ext>
              </a:extLst>
            </p:cNvPr>
            <p:cNvSpPr/>
            <p:nvPr/>
          </p:nvSpPr>
          <p:spPr>
            <a:xfrm>
              <a:off x="5248275" y="2940668"/>
              <a:ext cx="590550" cy="32316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4C7A3453-ECFC-44F3-8689-AFFEDBC1093F}"/>
                </a:ext>
              </a:extLst>
            </p:cNvPr>
            <p:cNvSpPr/>
            <p:nvPr/>
          </p:nvSpPr>
          <p:spPr>
            <a:xfrm>
              <a:off x="5248275" y="5311892"/>
              <a:ext cx="590550" cy="32316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475692FA-C0DE-4141-ADB8-98968F2A270F}"/>
                </a:ext>
              </a:extLst>
            </p:cNvPr>
            <p:cNvSpPr/>
            <p:nvPr/>
          </p:nvSpPr>
          <p:spPr>
            <a:xfrm>
              <a:off x="8076306" y="1168493"/>
              <a:ext cx="590550" cy="32316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245F01A4-38F7-4219-B2E3-A9E7ED5559A9}"/>
                </a:ext>
              </a:extLst>
            </p:cNvPr>
            <p:cNvSpPr/>
            <p:nvPr/>
          </p:nvSpPr>
          <p:spPr>
            <a:xfrm>
              <a:off x="8076306" y="2940668"/>
              <a:ext cx="590550" cy="32316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9FCCF55-A3F3-4055-8B02-B09851CDB8BB}"/>
                </a:ext>
              </a:extLst>
            </p:cNvPr>
            <p:cNvSpPr/>
            <p:nvPr/>
          </p:nvSpPr>
          <p:spPr>
            <a:xfrm>
              <a:off x="8114986" y="5311892"/>
              <a:ext cx="590550" cy="32316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E6F437A7-0373-4D63-958F-2FBD8CF4E093}"/>
                </a:ext>
              </a:extLst>
            </p:cNvPr>
            <p:cNvSpPr/>
            <p:nvPr/>
          </p:nvSpPr>
          <p:spPr>
            <a:xfrm>
              <a:off x="2314575" y="5311892"/>
              <a:ext cx="590550" cy="32316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4652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D2B5C6B-1C7D-44F2-9278-ABD29BA58845}"/>
              </a:ext>
            </a:extLst>
          </p:cNvPr>
          <p:cNvSpPr txBox="1"/>
          <p:nvPr/>
        </p:nvSpPr>
        <p:spPr>
          <a:xfrm>
            <a:off x="235014" y="1122996"/>
            <a:ext cx="867397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Write down the equation of the two missing lines needed to complete these squares.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DE3A87A-7B7B-4F84-867E-ED046003CF27}"/>
              </a:ext>
            </a:extLst>
          </p:cNvPr>
          <p:cNvGrpSpPr/>
          <p:nvPr/>
        </p:nvGrpSpPr>
        <p:grpSpPr>
          <a:xfrm>
            <a:off x="326575" y="2132856"/>
            <a:ext cx="8490849" cy="3839207"/>
            <a:chOff x="130175" y="2511425"/>
            <a:chExt cx="8826500" cy="3990975"/>
          </a:xfrm>
        </p:grpSpPr>
        <p:pic>
          <p:nvPicPr>
            <p:cNvPr id="37891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727" t="31944" r="46428" b="25992"/>
            <a:stretch>
              <a:fillRect/>
            </a:stretch>
          </p:blipFill>
          <p:spPr bwMode="auto">
            <a:xfrm>
              <a:off x="130175" y="2511425"/>
              <a:ext cx="4029075" cy="3990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892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727" t="31944" r="46428" b="25992"/>
            <a:stretch>
              <a:fillRect/>
            </a:stretch>
          </p:blipFill>
          <p:spPr bwMode="auto">
            <a:xfrm>
              <a:off x="4927600" y="2511425"/>
              <a:ext cx="4029075" cy="3990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37893" name="Straight Connector 3"/>
            <p:cNvCxnSpPr>
              <a:cxnSpLocks noChangeShapeType="1"/>
            </p:cNvCxnSpPr>
            <p:nvPr/>
          </p:nvCxnSpPr>
          <p:spPr bwMode="auto">
            <a:xfrm>
              <a:off x="203200" y="2989263"/>
              <a:ext cx="1131888" cy="0"/>
            </a:xfrm>
            <a:prstGeom prst="line">
              <a:avLst/>
            </a:prstGeom>
            <a:noFill/>
            <a:ln w="38100" algn="ctr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894" name="Straight Connector 8"/>
            <p:cNvCxnSpPr>
              <a:cxnSpLocks noChangeShapeType="1"/>
            </p:cNvCxnSpPr>
            <p:nvPr/>
          </p:nvCxnSpPr>
          <p:spPr bwMode="auto">
            <a:xfrm flipV="1">
              <a:off x="217488" y="2989263"/>
              <a:ext cx="0" cy="1154112"/>
            </a:xfrm>
            <a:prstGeom prst="line">
              <a:avLst/>
            </a:prstGeom>
            <a:noFill/>
            <a:ln w="38100" algn="ctr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895" name="Straight Connector 15"/>
            <p:cNvCxnSpPr>
              <a:cxnSpLocks noChangeShapeType="1"/>
            </p:cNvCxnSpPr>
            <p:nvPr/>
          </p:nvCxnSpPr>
          <p:spPr bwMode="auto">
            <a:xfrm>
              <a:off x="7264400" y="2636912"/>
              <a:ext cx="1589088" cy="0"/>
            </a:xfrm>
            <a:prstGeom prst="line">
              <a:avLst/>
            </a:prstGeom>
            <a:noFill/>
            <a:ln w="38100" algn="ctr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896" name="Straight Connector 16"/>
            <p:cNvCxnSpPr>
              <a:cxnSpLocks noChangeShapeType="1"/>
            </p:cNvCxnSpPr>
            <p:nvPr/>
          </p:nvCxnSpPr>
          <p:spPr bwMode="auto">
            <a:xfrm flipV="1">
              <a:off x="7278689" y="2636912"/>
              <a:ext cx="12699" cy="1506463"/>
            </a:xfrm>
            <a:prstGeom prst="line">
              <a:avLst/>
            </a:prstGeom>
            <a:noFill/>
            <a:ln w="38100" algn="ctr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897" name="Straight Connector 19"/>
            <p:cNvCxnSpPr>
              <a:cxnSpLocks noChangeShapeType="1"/>
            </p:cNvCxnSpPr>
            <p:nvPr/>
          </p:nvCxnSpPr>
          <p:spPr bwMode="auto">
            <a:xfrm>
              <a:off x="1741488" y="4143375"/>
              <a:ext cx="755650" cy="0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898" name="Straight Connector 20"/>
            <p:cNvCxnSpPr>
              <a:cxnSpLocks noChangeShapeType="1"/>
            </p:cNvCxnSpPr>
            <p:nvPr/>
          </p:nvCxnSpPr>
          <p:spPr bwMode="auto">
            <a:xfrm flipV="1">
              <a:off x="1727200" y="4143375"/>
              <a:ext cx="0" cy="820738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899" name="Straight Connector 26"/>
            <p:cNvCxnSpPr>
              <a:cxnSpLocks noChangeShapeType="1"/>
            </p:cNvCxnSpPr>
            <p:nvPr/>
          </p:nvCxnSpPr>
          <p:spPr bwMode="auto">
            <a:xfrm>
              <a:off x="5392738" y="5283200"/>
              <a:ext cx="755650" cy="0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0" name="Straight Connector 27"/>
            <p:cNvCxnSpPr>
              <a:cxnSpLocks noChangeShapeType="1"/>
            </p:cNvCxnSpPr>
            <p:nvPr/>
          </p:nvCxnSpPr>
          <p:spPr bwMode="auto">
            <a:xfrm flipV="1">
              <a:off x="6140450" y="5283200"/>
              <a:ext cx="0" cy="820738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1" name="Straight Connector 28"/>
            <p:cNvCxnSpPr>
              <a:cxnSpLocks noChangeShapeType="1"/>
            </p:cNvCxnSpPr>
            <p:nvPr/>
          </p:nvCxnSpPr>
          <p:spPr bwMode="auto">
            <a:xfrm>
              <a:off x="2489200" y="4935538"/>
              <a:ext cx="1546225" cy="0"/>
            </a:xfrm>
            <a:prstGeom prst="line">
              <a:avLst/>
            </a:prstGeom>
            <a:noFill/>
            <a:ln w="38100" algn="ctr">
              <a:solidFill>
                <a:srgbClr val="00B05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2" name="Straight Connector 29"/>
            <p:cNvCxnSpPr>
              <a:cxnSpLocks noChangeShapeType="1"/>
            </p:cNvCxnSpPr>
            <p:nvPr/>
          </p:nvCxnSpPr>
          <p:spPr bwMode="auto">
            <a:xfrm flipV="1">
              <a:off x="4013200" y="4935538"/>
              <a:ext cx="0" cy="1468324"/>
            </a:xfrm>
            <a:prstGeom prst="line">
              <a:avLst/>
            </a:prstGeom>
            <a:noFill/>
            <a:ln w="38100" algn="ctr">
              <a:solidFill>
                <a:srgbClr val="00B05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3" name="Straight Connector 38"/>
            <p:cNvCxnSpPr>
              <a:cxnSpLocks noChangeShapeType="1"/>
            </p:cNvCxnSpPr>
            <p:nvPr/>
          </p:nvCxnSpPr>
          <p:spPr bwMode="auto">
            <a:xfrm flipV="1">
              <a:off x="5770563" y="2986088"/>
              <a:ext cx="782637" cy="3175"/>
            </a:xfrm>
            <a:prstGeom prst="line">
              <a:avLst/>
            </a:prstGeom>
            <a:noFill/>
            <a:ln w="38100" algn="ctr">
              <a:solidFill>
                <a:srgbClr val="00B05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4" name="Straight Connector 39"/>
            <p:cNvCxnSpPr>
              <a:cxnSpLocks noChangeShapeType="1"/>
            </p:cNvCxnSpPr>
            <p:nvPr/>
          </p:nvCxnSpPr>
          <p:spPr bwMode="auto">
            <a:xfrm flipV="1">
              <a:off x="6530975" y="2986088"/>
              <a:ext cx="0" cy="787400"/>
            </a:xfrm>
            <a:prstGeom prst="line">
              <a:avLst/>
            </a:prstGeom>
            <a:noFill/>
            <a:ln w="38100" algn="ctr">
              <a:solidFill>
                <a:srgbClr val="00B05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5" name="Straight Connector 44"/>
            <p:cNvCxnSpPr>
              <a:cxnSpLocks noChangeShapeType="1"/>
            </p:cNvCxnSpPr>
            <p:nvPr/>
          </p:nvCxnSpPr>
          <p:spPr bwMode="auto">
            <a:xfrm>
              <a:off x="2906713" y="3770313"/>
              <a:ext cx="773112" cy="0"/>
            </a:xfrm>
            <a:prstGeom prst="line">
              <a:avLst/>
            </a:prstGeom>
            <a:noFill/>
            <a:ln w="38100" algn="ctr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6" name="Straight Connector 45"/>
            <p:cNvCxnSpPr>
              <a:cxnSpLocks noChangeShapeType="1"/>
            </p:cNvCxnSpPr>
            <p:nvPr/>
          </p:nvCxnSpPr>
          <p:spPr bwMode="auto">
            <a:xfrm flipV="1">
              <a:off x="3657600" y="2986088"/>
              <a:ext cx="0" cy="787400"/>
            </a:xfrm>
            <a:prstGeom prst="line">
              <a:avLst/>
            </a:prstGeom>
            <a:noFill/>
            <a:ln w="38100" algn="ctr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7" name="Straight Connector 49"/>
            <p:cNvCxnSpPr>
              <a:cxnSpLocks noChangeShapeType="1"/>
            </p:cNvCxnSpPr>
            <p:nvPr/>
          </p:nvCxnSpPr>
          <p:spPr bwMode="auto">
            <a:xfrm>
              <a:off x="8059738" y="5667375"/>
              <a:ext cx="385762" cy="0"/>
            </a:xfrm>
            <a:prstGeom prst="line">
              <a:avLst/>
            </a:prstGeom>
            <a:noFill/>
            <a:ln w="38100" algn="ctr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8" name="Straight Connector 50"/>
            <p:cNvCxnSpPr>
              <a:cxnSpLocks noChangeShapeType="1"/>
            </p:cNvCxnSpPr>
            <p:nvPr/>
          </p:nvCxnSpPr>
          <p:spPr bwMode="auto">
            <a:xfrm flipV="1">
              <a:off x="8423275" y="5283200"/>
              <a:ext cx="0" cy="388938"/>
            </a:xfrm>
            <a:prstGeom prst="line">
              <a:avLst/>
            </a:prstGeom>
            <a:noFill/>
            <a:ln w="38100" algn="ctr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D2B5C6B-1C7D-44F2-9278-ABD29BA58845}"/>
              </a:ext>
            </a:extLst>
          </p:cNvPr>
          <p:cNvSpPr txBox="1"/>
          <p:nvPr/>
        </p:nvSpPr>
        <p:spPr>
          <a:xfrm>
            <a:off x="235014" y="1122996"/>
            <a:ext cx="867397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DE3A87A-7B7B-4F84-867E-ED046003CF27}"/>
              </a:ext>
            </a:extLst>
          </p:cNvPr>
          <p:cNvGrpSpPr/>
          <p:nvPr/>
        </p:nvGrpSpPr>
        <p:grpSpPr>
          <a:xfrm>
            <a:off x="326575" y="2132856"/>
            <a:ext cx="8490849" cy="3839207"/>
            <a:chOff x="130175" y="2511425"/>
            <a:chExt cx="8826500" cy="3990975"/>
          </a:xfrm>
        </p:grpSpPr>
        <p:pic>
          <p:nvPicPr>
            <p:cNvPr id="37891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727" t="31944" r="46428" b="25992"/>
            <a:stretch>
              <a:fillRect/>
            </a:stretch>
          </p:blipFill>
          <p:spPr bwMode="auto">
            <a:xfrm>
              <a:off x="130175" y="2511425"/>
              <a:ext cx="4029075" cy="3990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892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727" t="31944" r="46428" b="25992"/>
            <a:stretch>
              <a:fillRect/>
            </a:stretch>
          </p:blipFill>
          <p:spPr bwMode="auto">
            <a:xfrm>
              <a:off x="4927600" y="2511425"/>
              <a:ext cx="4029075" cy="3990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37893" name="Straight Connector 3"/>
            <p:cNvCxnSpPr>
              <a:cxnSpLocks noChangeShapeType="1"/>
            </p:cNvCxnSpPr>
            <p:nvPr/>
          </p:nvCxnSpPr>
          <p:spPr bwMode="auto">
            <a:xfrm>
              <a:off x="203200" y="2989263"/>
              <a:ext cx="1131888" cy="0"/>
            </a:xfrm>
            <a:prstGeom prst="line">
              <a:avLst/>
            </a:prstGeom>
            <a:noFill/>
            <a:ln w="38100" algn="ctr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894" name="Straight Connector 8"/>
            <p:cNvCxnSpPr>
              <a:cxnSpLocks noChangeShapeType="1"/>
            </p:cNvCxnSpPr>
            <p:nvPr/>
          </p:nvCxnSpPr>
          <p:spPr bwMode="auto">
            <a:xfrm flipV="1">
              <a:off x="217488" y="2989263"/>
              <a:ext cx="0" cy="1154112"/>
            </a:xfrm>
            <a:prstGeom prst="line">
              <a:avLst/>
            </a:prstGeom>
            <a:noFill/>
            <a:ln w="38100" algn="ctr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895" name="Straight Connector 15"/>
            <p:cNvCxnSpPr>
              <a:cxnSpLocks noChangeShapeType="1"/>
            </p:cNvCxnSpPr>
            <p:nvPr/>
          </p:nvCxnSpPr>
          <p:spPr bwMode="auto">
            <a:xfrm>
              <a:off x="7264400" y="2636912"/>
              <a:ext cx="1589088" cy="0"/>
            </a:xfrm>
            <a:prstGeom prst="line">
              <a:avLst/>
            </a:prstGeom>
            <a:noFill/>
            <a:ln w="38100" algn="ctr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896" name="Straight Connector 16"/>
            <p:cNvCxnSpPr>
              <a:cxnSpLocks noChangeShapeType="1"/>
            </p:cNvCxnSpPr>
            <p:nvPr/>
          </p:nvCxnSpPr>
          <p:spPr bwMode="auto">
            <a:xfrm flipV="1">
              <a:off x="7278689" y="2636912"/>
              <a:ext cx="12699" cy="1506463"/>
            </a:xfrm>
            <a:prstGeom prst="line">
              <a:avLst/>
            </a:prstGeom>
            <a:noFill/>
            <a:ln w="38100" algn="ctr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897" name="Straight Connector 19"/>
            <p:cNvCxnSpPr>
              <a:cxnSpLocks noChangeShapeType="1"/>
            </p:cNvCxnSpPr>
            <p:nvPr/>
          </p:nvCxnSpPr>
          <p:spPr bwMode="auto">
            <a:xfrm>
              <a:off x="1741488" y="4143375"/>
              <a:ext cx="755650" cy="0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898" name="Straight Connector 20"/>
            <p:cNvCxnSpPr>
              <a:cxnSpLocks noChangeShapeType="1"/>
            </p:cNvCxnSpPr>
            <p:nvPr/>
          </p:nvCxnSpPr>
          <p:spPr bwMode="auto">
            <a:xfrm flipV="1">
              <a:off x="1727200" y="4143375"/>
              <a:ext cx="0" cy="820738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899" name="Straight Connector 26"/>
            <p:cNvCxnSpPr>
              <a:cxnSpLocks noChangeShapeType="1"/>
            </p:cNvCxnSpPr>
            <p:nvPr/>
          </p:nvCxnSpPr>
          <p:spPr bwMode="auto">
            <a:xfrm>
              <a:off x="5392738" y="5283200"/>
              <a:ext cx="755650" cy="0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0" name="Straight Connector 27"/>
            <p:cNvCxnSpPr>
              <a:cxnSpLocks noChangeShapeType="1"/>
            </p:cNvCxnSpPr>
            <p:nvPr/>
          </p:nvCxnSpPr>
          <p:spPr bwMode="auto">
            <a:xfrm flipV="1">
              <a:off x="6140450" y="5283200"/>
              <a:ext cx="0" cy="820738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1" name="Straight Connector 28"/>
            <p:cNvCxnSpPr>
              <a:cxnSpLocks noChangeShapeType="1"/>
            </p:cNvCxnSpPr>
            <p:nvPr/>
          </p:nvCxnSpPr>
          <p:spPr bwMode="auto">
            <a:xfrm>
              <a:off x="2489200" y="4935538"/>
              <a:ext cx="1546225" cy="0"/>
            </a:xfrm>
            <a:prstGeom prst="line">
              <a:avLst/>
            </a:prstGeom>
            <a:noFill/>
            <a:ln w="38100" algn="ctr">
              <a:solidFill>
                <a:srgbClr val="00B05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2" name="Straight Connector 29"/>
            <p:cNvCxnSpPr>
              <a:cxnSpLocks noChangeShapeType="1"/>
            </p:cNvCxnSpPr>
            <p:nvPr/>
          </p:nvCxnSpPr>
          <p:spPr bwMode="auto">
            <a:xfrm flipV="1">
              <a:off x="4013200" y="4935538"/>
              <a:ext cx="0" cy="1468324"/>
            </a:xfrm>
            <a:prstGeom prst="line">
              <a:avLst/>
            </a:prstGeom>
            <a:noFill/>
            <a:ln w="38100" algn="ctr">
              <a:solidFill>
                <a:srgbClr val="00B05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3" name="Straight Connector 38"/>
            <p:cNvCxnSpPr>
              <a:cxnSpLocks noChangeShapeType="1"/>
            </p:cNvCxnSpPr>
            <p:nvPr/>
          </p:nvCxnSpPr>
          <p:spPr bwMode="auto">
            <a:xfrm flipV="1">
              <a:off x="5770563" y="2986088"/>
              <a:ext cx="782637" cy="3175"/>
            </a:xfrm>
            <a:prstGeom prst="line">
              <a:avLst/>
            </a:prstGeom>
            <a:noFill/>
            <a:ln w="38100" algn="ctr">
              <a:solidFill>
                <a:srgbClr val="00B05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4" name="Straight Connector 39"/>
            <p:cNvCxnSpPr>
              <a:cxnSpLocks noChangeShapeType="1"/>
            </p:cNvCxnSpPr>
            <p:nvPr/>
          </p:nvCxnSpPr>
          <p:spPr bwMode="auto">
            <a:xfrm flipV="1">
              <a:off x="6530975" y="2986088"/>
              <a:ext cx="0" cy="787400"/>
            </a:xfrm>
            <a:prstGeom prst="line">
              <a:avLst/>
            </a:prstGeom>
            <a:noFill/>
            <a:ln w="38100" algn="ctr">
              <a:solidFill>
                <a:srgbClr val="00B05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5" name="Straight Connector 44"/>
            <p:cNvCxnSpPr>
              <a:cxnSpLocks noChangeShapeType="1"/>
            </p:cNvCxnSpPr>
            <p:nvPr/>
          </p:nvCxnSpPr>
          <p:spPr bwMode="auto">
            <a:xfrm>
              <a:off x="2906713" y="3770313"/>
              <a:ext cx="773112" cy="0"/>
            </a:xfrm>
            <a:prstGeom prst="line">
              <a:avLst/>
            </a:prstGeom>
            <a:noFill/>
            <a:ln w="38100" algn="ctr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6" name="Straight Connector 45"/>
            <p:cNvCxnSpPr>
              <a:cxnSpLocks noChangeShapeType="1"/>
            </p:cNvCxnSpPr>
            <p:nvPr/>
          </p:nvCxnSpPr>
          <p:spPr bwMode="auto">
            <a:xfrm flipV="1">
              <a:off x="3657600" y="2986088"/>
              <a:ext cx="0" cy="787400"/>
            </a:xfrm>
            <a:prstGeom prst="line">
              <a:avLst/>
            </a:prstGeom>
            <a:noFill/>
            <a:ln w="38100" algn="ctr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7" name="Straight Connector 49"/>
            <p:cNvCxnSpPr>
              <a:cxnSpLocks noChangeShapeType="1"/>
            </p:cNvCxnSpPr>
            <p:nvPr/>
          </p:nvCxnSpPr>
          <p:spPr bwMode="auto">
            <a:xfrm>
              <a:off x="8059738" y="5667375"/>
              <a:ext cx="385762" cy="0"/>
            </a:xfrm>
            <a:prstGeom prst="line">
              <a:avLst/>
            </a:prstGeom>
            <a:noFill/>
            <a:ln w="38100" algn="ctr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908" name="Straight Connector 50"/>
            <p:cNvCxnSpPr>
              <a:cxnSpLocks noChangeShapeType="1"/>
            </p:cNvCxnSpPr>
            <p:nvPr/>
          </p:nvCxnSpPr>
          <p:spPr bwMode="auto">
            <a:xfrm flipV="1">
              <a:off x="8423275" y="5283200"/>
              <a:ext cx="0" cy="388938"/>
            </a:xfrm>
            <a:prstGeom prst="line">
              <a:avLst/>
            </a:prstGeom>
            <a:noFill/>
            <a:ln w="38100" algn="ctr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905A993-0D75-4A07-AC44-E690906647B3}"/>
                  </a:ext>
                </a:extLst>
              </p:cNvPr>
              <p:cNvSpPr txBox="1"/>
              <p:nvPr/>
            </p:nvSpPr>
            <p:spPr>
              <a:xfrm>
                <a:off x="494562" y="2894498"/>
                <a:ext cx="110465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b="1" dirty="0">
                  <a:solidFill>
                    <a:srgbClr val="0070C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GB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905A993-0D75-4A07-AC44-E690906647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62" y="2894498"/>
                <a:ext cx="1104650" cy="646331"/>
              </a:xfrm>
              <a:prstGeom prst="rect">
                <a:avLst/>
              </a:prstGeom>
              <a:blipFill>
                <a:blip r:embed="rId3"/>
                <a:stretch>
                  <a:fillRect b="-28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7B18D96-A36D-4DBD-8F90-423937D4FCE3}"/>
                  </a:ext>
                </a:extLst>
              </p:cNvPr>
              <p:cNvSpPr txBox="1"/>
              <p:nvPr/>
            </p:nvSpPr>
            <p:spPr>
              <a:xfrm>
                <a:off x="7464119" y="2695285"/>
                <a:ext cx="110465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GB" b="1" dirty="0">
                  <a:solidFill>
                    <a:srgbClr val="0070C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GB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7B18D96-A36D-4DBD-8F90-423937D4F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119" y="2695285"/>
                <a:ext cx="1104650" cy="646331"/>
              </a:xfrm>
              <a:prstGeom prst="rect">
                <a:avLst/>
              </a:prstGeom>
              <a:blipFill>
                <a:blip r:embed="rId4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E475017E-592A-41A3-AD3F-88109B3A5D65}"/>
                  </a:ext>
                </a:extLst>
              </p:cNvPr>
              <p:cNvSpPr txBox="1"/>
              <p:nvPr/>
            </p:nvSpPr>
            <p:spPr>
              <a:xfrm>
                <a:off x="1928002" y="3760601"/>
                <a:ext cx="110465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E475017E-592A-41A3-AD3F-88109B3A5D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8002" y="3760601"/>
                <a:ext cx="1104650" cy="646331"/>
              </a:xfrm>
              <a:prstGeom prst="rect">
                <a:avLst/>
              </a:prstGeom>
              <a:blipFill>
                <a:blip r:embed="rId5"/>
                <a:stretch>
                  <a:fillRect b="-28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A943CC1-5B8C-477E-A769-01BA3681DA9E}"/>
                  </a:ext>
                </a:extLst>
              </p:cNvPr>
              <p:cNvSpPr txBox="1"/>
              <p:nvPr/>
            </p:nvSpPr>
            <p:spPr>
              <a:xfrm>
                <a:off x="4823257" y="4942422"/>
                <a:ext cx="110465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A943CC1-5B8C-477E-A769-01BA3681DA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3257" y="4942422"/>
                <a:ext cx="1104650" cy="646331"/>
              </a:xfrm>
              <a:prstGeom prst="rect">
                <a:avLst/>
              </a:prstGeom>
              <a:blipFill>
                <a:blip r:embed="rId6"/>
                <a:stretch>
                  <a:fillRect b="-28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A8E45E0-9616-4D26-B964-A76EC37815A6}"/>
                  </a:ext>
                </a:extLst>
              </p:cNvPr>
              <p:cNvSpPr txBox="1"/>
              <p:nvPr/>
            </p:nvSpPr>
            <p:spPr>
              <a:xfrm>
                <a:off x="2527156" y="2582264"/>
                <a:ext cx="110465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b="1" dirty="0">
                  <a:solidFill>
                    <a:srgbClr val="FFC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GB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A8E45E0-9616-4D26-B964-A76EC37815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7156" y="2582264"/>
                <a:ext cx="1104650" cy="646331"/>
              </a:xfrm>
              <a:prstGeom prst="rect">
                <a:avLst/>
              </a:prstGeom>
              <a:blipFill>
                <a:blip r:embed="rId7"/>
                <a:stretch>
                  <a:fillRect b="-28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E30E499-B52C-45BC-9980-383A0F8CE737}"/>
                  </a:ext>
                </a:extLst>
              </p:cNvPr>
              <p:cNvSpPr txBox="1"/>
              <p:nvPr/>
            </p:nvSpPr>
            <p:spPr>
              <a:xfrm>
                <a:off x="7094635" y="4431381"/>
                <a:ext cx="110465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GB" b="1" dirty="0">
                  <a:solidFill>
                    <a:srgbClr val="FFC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E30E499-B52C-45BC-9980-383A0F8CE7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4635" y="4431381"/>
                <a:ext cx="1104650" cy="646331"/>
              </a:xfrm>
              <a:prstGeom prst="rect">
                <a:avLst/>
              </a:prstGeom>
              <a:blipFill>
                <a:blip r:embed="rId8"/>
                <a:stretch>
                  <a:fillRect b="-28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315DFC0-DE4B-4CBB-A53C-63187DCC4A55}"/>
                  </a:ext>
                </a:extLst>
              </p:cNvPr>
              <p:cNvSpPr txBox="1"/>
              <p:nvPr/>
            </p:nvSpPr>
            <p:spPr>
              <a:xfrm>
                <a:off x="2816793" y="4708906"/>
                <a:ext cx="110465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GB" b="1" dirty="0">
                  <a:solidFill>
                    <a:srgbClr val="00B05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GB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315DFC0-DE4B-4CBB-A53C-63187DCC4A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6793" y="4708906"/>
                <a:ext cx="1104650" cy="646331"/>
              </a:xfrm>
              <a:prstGeom prst="rect">
                <a:avLst/>
              </a:prstGeom>
              <a:blipFill>
                <a:blip r:embed="rId9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D2892F0-8658-459B-BDE2-6569ECA18BAE}"/>
                  </a:ext>
                </a:extLst>
              </p:cNvPr>
              <p:cNvSpPr txBox="1"/>
              <p:nvPr/>
            </p:nvSpPr>
            <p:spPr>
              <a:xfrm>
                <a:off x="5217219" y="2748112"/>
                <a:ext cx="110465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GB" b="1" dirty="0">
                  <a:solidFill>
                    <a:srgbClr val="00B05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D2892F0-8658-459B-BDE2-6569ECA18B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219" y="2748112"/>
                <a:ext cx="1104650" cy="646331"/>
              </a:xfrm>
              <a:prstGeom prst="rect">
                <a:avLst/>
              </a:prstGeom>
              <a:blipFill>
                <a:blip r:embed="rId10"/>
                <a:stretch>
                  <a:fillRect b="-28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222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760E95C-88A7-4498-A603-E6CB3EB9C94D}"/>
                  </a:ext>
                </a:extLst>
              </p:cNvPr>
              <p:cNvSpPr txBox="1"/>
              <p:nvPr/>
            </p:nvSpPr>
            <p:spPr>
              <a:xfrm>
                <a:off x="179512" y="1196752"/>
                <a:ext cx="8784976" cy="480131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Task</a:t>
                </a:r>
              </a:p>
              <a:p>
                <a:pPr marL="342900" indent="-342900">
                  <a:buFont typeface="+mj-lt"/>
                  <a:buAutoNum type="arabicPeriod"/>
                </a:pPr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Write the function that is parallel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 to and goes through the coordinate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(2, 4)</m:t>
                    </m:r>
                  </m:oMath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Font typeface="+mj-lt"/>
                  <a:buAutoNum type="arabicPeriod"/>
                </a:pPr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Write the function that is parallel to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 and goes through the coordinate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(−2, 4</m:t>
                    </m:r>
                    <m:r>
                      <a:rPr lang="en-GB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342900" indent="-342900">
                  <a:buFont typeface="+mj-lt"/>
                  <a:buAutoNum type="arabicPeriod"/>
                </a:pPr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Write the function that is a reflection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=−3</m:t>
                    </m:r>
                  </m:oMath>
                </a14:m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 of in the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-axis</a:t>
                </a:r>
              </a:p>
              <a:p>
                <a:pPr marL="342900" indent="-342900">
                  <a:buFont typeface="+mj-lt"/>
                  <a:buAutoNum type="arabicPeriod"/>
                </a:pPr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Write the function that is a reflection of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 in the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-axis</a:t>
                </a:r>
              </a:p>
              <a:p>
                <a:pPr marL="342900" indent="-342900">
                  <a:buFont typeface="+mj-lt"/>
                  <a:buAutoNum type="arabicPeriod"/>
                </a:pPr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Write the function that is a reflection of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</m:t>
                    </m:r>
                  </m:oMath>
                </a14:m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 in the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-axis </a:t>
                </a:r>
              </a:p>
              <a:p>
                <a:pPr marL="342900" indent="-342900">
                  <a:buFont typeface="+mj-lt"/>
                  <a:buAutoNum type="arabicPeriod"/>
                </a:pPr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Write the function when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=−1</m:t>
                    </m:r>
                  </m:oMath>
                </a14:m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 is translated right three units</a:t>
                </a:r>
              </a:p>
              <a:p>
                <a:pPr marL="342900" indent="-342900">
                  <a:buFont typeface="+mj-lt"/>
                  <a:buAutoNum type="arabicPeriod"/>
                </a:pPr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Write the function when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 is translated down four units</a:t>
                </a:r>
              </a:p>
              <a:p>
                <a:pPr marL="342900" indent="-342900">
                  <a:buFont typeface="+mj-lt"/>
                  <a:buAutoNum type="arabicPeriod"/>
                </a:pPr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Write the function when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</m:oMath>
                </a14:m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 is translated two units up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760E95C-88A7-4498-A603-E6CB3EB9C9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196752"/>
                <a:ext cx="8784976" cy="4801314"/>
              </a:xfrm>
              <a:prstGeom prst="rect">
                <a:avLst/>
              </a:prstGeom>
              <a:blipFill>
                <a:blip r:embed="rId3"/>
                <a:stretch>
                  <a:fillRect l="-416" t="-635" b="-10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3690B7B-801D-4F4F-98E7-B37A42986ECD}"/>
                  </a:ext>
                </a:extLst>
              </p:cNvPr>
              <p:cNvSpPr txBox="1"/>
              <p:nvPr/>
            </p:nvSpPr>
            <p:spPr>
              <a:xfrm>
                <a:off x="1547664" y="2062003"/>
                <a:ext cx="2232248" cy="4247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  <a:p>
                <a:endParaRPr lang="en-GB" b="1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  <a:p>
                <a:endParaRPr lang="en-GB" b="1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  <a:p>
                <a:endParaRPr lang="en-GB" b="1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  <a:p>
                <a:endParaRPr lang="en-GB" b="1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  <a:p>
                <a:endParaRPr lang="en-GB" b="1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  <a:p>
                <a:endParaRPr lang="en-GB" b="1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  <a:p>
                <a:endParaRPr lang="en-GB" b="1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3690B7B-801D-4F4F-98E7-B37A42986E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2062003"/>
                <a:ext cx="2232248" cy="42473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009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4922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934AEE2F-EB36-4075-A250-B023D2B04EB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99016476"/>
                  </p:ext>
                </p:extLst>
              </p:nvPr>
            </p:nvGraphicFramePr>
            <p:xfrm>
              <a:off x="335075" y="1826325"/>
              <a:ext cx="5894147" cy="4680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8972">
                      <a:extLst>
                        <a:ext uri="{9D8B030D-6E8A-4147-A177-3AD203B41FA5}">
                          <a16:colId xmlns:a16="http://schemas.microsoft.com/office/drawing/2014/main" val="3875676670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2946276249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4071612249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1705983941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3611979731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3660029645"/>
                        </a:ext>
                      </a:extLst>
                    </a:gridCol>
                  </a:tblGrid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Q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8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𝐴</m:t>
                                </m:r>
                              </m:oMath>
                            </m:oMathPara>
                          </a14:m>
                          <a:endParaRPr kumimoji="0" lang="en-GB" sz="1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8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kumimoji="0" lang="en-GB" sz="1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8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kumimoji="0" lang="en-GB" sz="1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8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𝐷</m:t>
                                </m:r>
                              </m:oMath>
                            </m:oMathPara>
                          </a14:m>
                          <a:endParaRPr kumimoji="0" lang="en-GB" sz="1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8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Arial" panose="020B0604020202020204" pitchFamily="34" charset="0"/>
                              <a:ea typeface="+mn-ea"/>
                              <a:cs typeface="Arial" panose="020B0604020202020204" pitchFamily="34" charset="0"/>
                            </a:rPr>
                            <a:t>Centre 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33375931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(3, 2)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(7, 2)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(7, 6)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(3, 6)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(5, 4)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12994943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(3, 2)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(9, 2)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(9, 8)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(3, 8)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(6, 5)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73078682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3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(3, 4)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(9, 4)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(9, 10)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(3, 10)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(6, 7)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02411916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4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(3, 4)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(7, 4)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(7, 8)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(3, 8)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(5, 6)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23779561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5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(3, 4)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(5, 6)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(3, 8)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(1, 6)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(3, 6)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01422042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6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(3, 4)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(6, 7)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(3, 10)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(0, 7)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(3, 7)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1077280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7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(3, 4)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(5, 7)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(2, 9)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(0, 6)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(2.5, 6.5)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39695687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8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(3, 4)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(4, 8)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(0, 9)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(−1, 5)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(1.5, 6.5)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01740378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(3, 4)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(2, 8)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(−2, 7)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(−1, 3)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(0.5, 5.5)</m:t>
                                </m:r>
                              </m:oMath>
                            </m:oMathPara>
                          </a14:m>
                          <a:endParaRPr lang="en-GB" sz="18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1210928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934AEE2F-EB36-4075-A250-B023D2B04EB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99016476"/>
                  </p:ext>
                </p:extLst>
              </p:nvPr>
            </p:nvGraphicFramePr>
            <p:xfrm>
              <a:off x="335075" y="1826325"/>
              <a:ext cx="5894147" cy="4680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8972">
                      <a:extLst>
                        <a:ext uri="{9D8B030D-6E8A-4147-A177-3AD203B41FA5}">
                          <a16:colId xmlns:a16="http://schemas.microsoft.com/office/drawing/2014/main" val="3875676670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2946276249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4071612249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1705983941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3611979731"/>
                        </a:ext>
                      </a:extLst>
                    </a:gridCol>
                    <a:gridCol w="1091035">
                      <a:extLst>
                        <a:ext uri="{9D8B030D-6E8A-4147-A177-3AD203B41FA5}">
                          <a16:colId xmlns:a16="http://schemas.microsoft.com/office/drawing/2014/main" val="3660029645"/>
                        </a:ext>
                      </a:extLst>
                    </a:gridCol>
                  </a:tblGrid>
                  <a:tr h="468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Q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1299" r="-401676" b="-9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40782" t="-1299" r="-301676" b="-9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9444" t="-1299" r="-200000" b="-9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41341" t="-1299" r="-101117" b="-9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8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Arial" panose="020B0604020202020204" pitchFamily="34" charset="0"/>
                              <a:ea typeface="+mn-ea"/>
                              <a:cs typeface="Arial" panose="020B0604020202020204" pitchFamily="34" charset="0"/>
                            </a:rPr>
                            <a:t>Centre 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33375931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101299" r="-401676" b="-8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40782" t="-101299" r="-301676" b="-8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9444" t="-101299" r="-200000" b="-8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41341" t="-101299" r="-101117" b="-8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41341" t="-101299" r="-1117" b="-8077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12994943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201299" r="-401676" b="-7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40782" t="-201299" r="-301676" b="-7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9444" t="-201299" r="-200000" b="-7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41341" t="-201299" r="-101117" b="-7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41341" t="-201299" r="-1117" b="-7077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73078682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3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301299" r="-401676" b="-6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40782" t="-301299" r="-301676" b="-6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9444" t="-301299" r="-200000" b="-6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41341" t="-301299" r="-101117" b="-6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41341" t="-301299" r="-1117" b="-6077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02411916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4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401299" r="-401676" b="-5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40782" t="-401299" r="-301676" b="-5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9444" t="-401299" r="-200000" b="-5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41341" t="-401299" r="-101117" b="-507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41341" t="-401299" r="-1117" b="-5077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23779561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5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507895" r="-401676" b="-4144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40782" t="-507895" r="-301676" b="-4144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9444" t="-507895" r="-200000" b="-4144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41341" t="-507895" r="-101117" b="-4144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41341" t="-507895" r="-1117" b="-4144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01422042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6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600000" r="-401676" b="-3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40782" t="-600000" r="-301676" b="-3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9444" t="-600000" r="-200000" b="-3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41341" t="-600000" r="-101117" b="-3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41341" t="-600000" r="-1117" b="-30909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1077280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7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700000" r="-401676" b="-2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40782" t="-700000" r="-301676" b="-2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9444" t="-700000" r="-200000" b="-2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41341" t="-700000" r="-101117" b="-2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41341" t="-700000" r="-1117" b="-20909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9695687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8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800000" r="-401676" b="-1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40782" t="-800000" r="-301676" b="-1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9444" t="-800000" r="-200000" b="-1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41341" t="-800000" r="-101117" b="-10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41341" t="-800000" r="-1117" b="-10909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01740378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782" t="-900000" r="-401676" b="-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40782" t="-900000" r="-301676" b="-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9444" t="-900000" r="-200000" b="-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41341" t="-900000" r="-101117" b="-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41341" t="-900000" r="-1117" b="-909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1210928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29A5D6C-AF1A-4697-AF5C-B36FDE03DECB}"/>
              </a:ext>
            </a:extLst>
          </p:cNvPr>
          <p:cNvSpPr/>
          <p:nvPr/>
        </p:nvSpPr>
        <p:spPr>
          <a:xfrm>
            <a:off x="7205138" y="1866239"/>
            <a:ext cx="915865" cy="91586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04A2363-AE18-4715-B736-CCDB9EC63E1A}"/>
                  </a:ext>
                </a:extLst>
              </p:cNvPr>
              <p:cNvSpPr txBox="1"/>
              <p:nvPr/>
            </p:nvSpPr>
            <p:spPr>
              <a:xfrm>
                <a:off x="6949801" y="1773301"/>
                <a:ext cx="179986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1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04A2363-AE18-4715-B736-CCDB9EC63E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9801" y="1773301"/>
                <a:ext cx="179986" cy="215444"/>
              </a:xfrm>
              <a:prstGeom prst="rect">
                <a:avLst/>
              </a:prstGeom>
              <a:blipFill>
                <a:blip r:embed="rId4"/>
                <a:stretch>
                  <a:fillRect l="-20000" r="-13333" b="-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950C243-341E-4A74-A491-7AA0F47B4F37}"/>
                  </a:ext>
                </a:extLst>
              </p:cNvPr>
              <p:cNvSpPr txBox="1"/>
              <p:nvPr/>
            </p:nvSpPr>
            <p:spPr>
              <a:xfrm>
                <a:off x="8200959" y="1775161"/>
                <a:ext cx="164981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sz="1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950C243-341E-4A74-A491-7AA0F47B4F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0959" y="1775161"/>
                <a:ext cx="164981" cy="215444"/>
              </a:xfrm>
              <a:prstGeom prst="rect">
                <a:avLst/>
              </a:prstGeom>
              <a:blipFill>
                <a:blip r:embed="rId5"/>
                <a:stretch>
                  <a:fillRect l="-22222" r="-14815" b="-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AB7A303-2BB0-42B4-A60E-311B4F3929C3}"/>
                  </a:ext>
                </a:extLst>
              </p:cNvPr>
              <p:cNvSpPr txBox="1"/>
              <p:nvPr/>
            </p:nvSpPr>
            <p:spPr>
              <a:xfrm>
                <a:off x="8192315" y="2737879"/>
                <a:ext cx="17312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sz="1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AB7A303-2BB0-42B4-A60E-311B4F3929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2315" y="2737879"/>
                <a:ext cx="173124" cy="215444"/>
              </a:xfrm>
              <a:prstGeom prst="rect">
                <a:avLst/>
              </a:prstGeom>
              <a:blipFill>
                <a:blip r:embed="rId6"/>
                <a:stretch>
                  <a:fillRect l="-21429" r="-17857" b="-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F820532-97E6-4185-BBE8-05E2E3FB53CA}"/>
                  </a:ext>
                </a:extLst>
              </p:cNvPr>
              <p:cNvSpPr txBox="1"/>
              <p:nvPr/>
            </p:nvSpPr>
            <p:spPr>
              <a:xfrm>
                <a:off x="6976603" y="2720090"/>
                <a:ext cx="16523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1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F820532-97E6-4185-BBE8-05E2E3FB53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6603" y="2720090"/>
                <a:ext cx="165237" cy="215444"/>
              </a:xfrm>
              <a:prstGeom prst="rect">
                <a:avLst/>
              </a:prstGeom>
              <a:blipFill>
                <a:blip r:embed="rId7"/>
                <a:stretch>
                  <a:fillRect l="-21429" r="-14286" b="-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D3E7F8F-E9A3-41F9-9C9F-7F8524729AF3}"/>
                  </a:ext>
                </a:extLst>
              </p:cNvPr>
              <p:cNvSpPr txBox="1"/>
              <p:nvPr/>
            </p:nvSpPr>
            <p:spPr>
              <a:xfrm>
                <a:off x="6786185" y="1268760"/>
                <a:ext cx="177860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Point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always opposite point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D3E7F8F-E9A3-41F9-9C9F-7F8524729A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185" y="1268760"/>
                <a:ext cx="1778602" cy="523220"/>
              </a:xfrm>
              <a:prstGeom prst="rect">
                <a:avLst/>
              </a:prstGeom>
              <a:blipFill>
                <a:blip r:embed="rId8"/>
                <a:stretch>
                  <a:fillRect t="-2326" b="-116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A1582951-2D5A-42FD-B7B3-F60E7B87FD5F}"/>
              </a:ext>
            </a:extLst>
          </p:cNvPr>
          <p:cNvSpPr txBox="1"/>
          <p:nvPr/>
        </p:nvSpPr>
        <p:spPr>
          <a:xfrm>
            <a:off x="6568515" y="4529182"/>
            <a:ext cx="17786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But the square could change orientation: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DDF278-84AC-4678-8A19-63C0937B5C24}"/>
              </a:ext>
            </a:extLst>
          </p:cNvPr>
          <p:cNvSpPr/>
          <p:nvPr/>
        </p:nvSpPr>
        <p:spPr>
          <a:xfrm rot="19976788">
            <a:off x="7208449" y="5445132"/>
            <a:ext cx="1013471" cy="101347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E5E84E0-E48C-4F2C-A472-29D40CE30EFF}"/>
                  </a:ext>
                </a:extLst>
              </p:cNvPr>
              <p:cNvSpPr txBox="1"/>
              <p:nvPr/>
            </p:nvSpPr>
            <p:spPr>
              <a:xfrm>
                <a:off x="6782790" y="5494752"/>
                <a:ext cx="179986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1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E5E84E0-E48C-4F2C-A472-29D40CE30E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2790" y="5494752"/>
                <a:ext cx="179986" cy="215444"/>
              </a:xfrm>
              <a:prstGeom prst="rect">
                <a:avLst/>
              </a:prstGeom>
              <a:blipFill>
                <a:blip r:embed="rId4"/>
                <a:stretch>
                  <a:fillRect l="-20690" r="-17241" b="-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FDDE470-C8E3-4FA6-8964-1608AA2587E0}"/>
                  </a:ext>
                </a:extLst>
              </p:cNvPr>
              <p:cNvSpPr txBox="1"/>
              <p:nvPr/>
            </p:nvSpPr>
            <p:spPr>
              <a:xfrm>
                <a:off x="7952118" y="5053450"/>
                <a:ext cx="164981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sz="1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FDDE470-C8E3-4FA6-8964-1608AA2587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2118" y="5053450"/>
                <a:ext cx="164981" cy="215444"/>
              </a:xfrm>
              <a:prstGeom prst="rect">
                <a:avLst/>
              </a:prstGeom>
              <a:blipFill>
                <a:blip r:embed="rId9"/>
                <a:stretch>
                  <a:fillRect l="-21429" r="-10714" b="-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785D086-3250-453E-8139-89C3CC35E6A9}"/>
                  </a:ext>
                </a:extLst>
              </p:cNvPr>
              <p:cNvSpPr txBox="1"/>
              <p:nvPr/>
            </p:nvSpPr>
            <p:spPr>
              <a:xfrm>
                <a:off x="8464381" y="6036349"/>
                <a:ext cx="17312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sz="1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785D086-3250-453E-8139-89C3CC35E6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4381" y="6036349"/>
                <a:ext cx="173124" cy="215444"/>
              </a:xfrm>
              <a:prstGeom prst="rect">
                <a:avLst/>
              </a:prstGeom>
              <a:blipFill>
                <a:blip r:embed="rId6"/>
                <a:stretch>
                  <a:fillRect l="-21429" r="-17857" b="-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1325943-B33A-4F43-8E97-34C65BED5E42}"/>
                  </a:ext>
                </a:extLst>
              </p:cNvPr>
              <p:cNvSpPr txBox="1"/>
              <p:nvPr/>
            </p:nvSpPr>
            <p:spPr>
              <a:xfrm>
                <a:off x="7215945" y="6493752"/>
                <a:ext cx="16523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1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1325943-B33A-4F43-8E97-34C65BED5E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5945" y="6493752"/>
                <a:ext cx="165237" cy="215444"/>
              </a:xfrm>
              <a:prstGeom prst="rect">
                <a:avLst/>
              </a:prstGeom>
              <a:blipFill>
                <a:blip r:embed="rId7"/>
                <a:stretch>
                  <a:fillRect l="-22222" r="-18519" b="-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9561E58A-4160-46F3-A25E-0ADB41BA5FE3}"/>
              </a:ext>
            </a:extLst>
          </p:cNvPr>
          <p:cNvSpPr txBox="1"/>
          <p:nvPr/>
        </p:nvSpPr>
        <p:spPr>
          <a:xfrm>
            <a:off x="6602279" y="3149094"/>
            <a:ext cx="145208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The points are always read anti-clockwise around the square</a:t>
            </a:r>
          </a:p>
        </p:txBody>
      </p:sp>
      <p:sp>
        <p:nvSpPr>
          <p:cNvPr id="3" name="Arrow: Curved Up 2">
            <a:extLst>
              <a:ext uri="{FF2B5EF4-FFF2-40B4-BE49-F238E27FC236}">
                <a16:creationId xmlns:a16="http://schemas.microsoft.com/office/drawing/2014/main" id="{4E945E4B-C00B-4C2B-BDC9-BA2513691B04}"/>
              </a:ext>
            </a:extLst>
          </p:cNvPr>
          <p:cNvSpPr/>
          <p:nvPr/>
        </p:nvSpPr>
        <p:spPr>
          <a:xfrm rot="15871547">
            <a:off x="8216895" y="3384213"/>
            <a:ext cx="529175" cy="341019"/>
          </a:xfrm>
          <a:prstGeom prst="curvedUp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568EABB-198C-4831-A8BB-008C6E214E27}"/>
              </a:ext>
            </a:extLst>
          </p:cNvPr>
          <p:cNvSpPr/>
          <p:nvPr/>
        </p:nvSpPr>
        <p:spPr>
          <a:xfrm>
            <a:off x="251618" y="1177697"/>
            <a:ext cx="59776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690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EC4CE25-607A-4CAD-A36C-B54320CDEBC4}"/>
              </a:ext>
            </a:extLst>
          </p:cNvPr>
          <p:cNvSpPr/>
          <p:nvPr/>
        </p:nvSpPr>
        <p:spPr>
          <a:xfrm>
            <a:off x="251618" y="1177697"/>
            <a:ext cx="86408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7F7C57C-8554-440A-8E84-14C8BA1C11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620481"/>
              </p:ext>
            </p:extLst>
          </p:nvPr>
        </p:nvGraphicFramePr>
        <p:xfrm>
          <a:off x="359532" y="1772816"/>
          <a:ext cx="8424936" cy="4824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2532911862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3057218313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308097554"/>
                    </a:ext>
                  </a:extLst>
                </a:gridCol>
              </a:tblGrid>
              <a:tr h="1608179"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1707236"/>
                  </a:ext>
                </a:extLst>
              </a:tr>
              <a:tr h="1608179"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3728054"/>
                  </a:ext>
                </a:extLst>
              </a:tr>
              <a:tr h="1608179"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5876571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05C63945-D71A-4ADD-B913-5CD42577AB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642" y="1891033"/>
            <a:ext cx="1604150" cy="139395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FE32710-0803-49A0-8131-5A26098853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568" y="1916832"/>
            <a:ext cx="1538086" cy="137213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40A615-C553-4E02-A2C5-542A6632BF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8225" y="1937415"/>
            <a:ext cx="1584176" cy="139558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CC3FEC-4D89-47D4-A364-32B182C3B3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6195" y="3429000"/>
            <a:ext cx="1803597" cy="151759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E32BD70-5889-4BD8-B8A7-423EBBF608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9481" y="3541232"/>
            <a:ext cx="1706615" cy="132792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F3EDE7-05B1-4887-A7A7-9D1C30387DB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09800" y="3491666"/>
            <a:ext cx="1634608" cy="14225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8B35052-8EFE-48E0-A21A-B4EE955D7B5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68203" y="5085184"/>
            <a:ext cx="1803597" cy="149360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3E28263-EEF2-4D9A-BEC7-7F12218DF4AA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b="13641"/>
          <a:stretch/>
        </p:blipFill>
        <p:spPr>
          <a:xfrm>
            <a:off x="3697621" y="5069051"/>
            <a:ext cx="1594459" cy="137213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86FDF8C-22EF-439B-8130-39073711D18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32929" y="5072395"/>
            <a:ext cx="1711479" cy="1391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866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51619" y="1177697"/>
                <a:ext cx="4895056" cy="4401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GB" sz="20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Horizontal Straight Lines</a:t>
                </a:r>
              </a:p>
              <a:p>
                <a:pPr>
                  <a:defRPr/>
                </a:pPr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Here is a horizontal straight line graph</a:t>
                </a:r>
                <a:b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drawn on axes.</a:t>
                </a:r>
              </a:p>
              <a:p>
                <a:pPr>
                  <a:defRPr/>
                </a:pPr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points (0,5), (1,5), (2,5), (3,5), (4,5) and (5,5) are on the line.</a:t>
                </a:r>
              </a:p>
              <a:p>
                <a:pPr>
                  <a:defRPr/>
                </a:pPr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They have the same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-value of 5</a:t>
                </a:r>
              </a:p>
              <a:p>
                <a:pPr>
                  <a:defRPr/>
                </a:pPr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Therefore the line is called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defRPr/>
                </a:pPr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>
                  <a:lnSpc>
                    <a:spcPct val="150000"/>
                  </a:lnSpc>
                  <a:defRPr/>
                </a:pPr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19" y="1177697"/>
                <a:ext cx="4895056" cy="4401205"/>
              </a:xfrm>
              <a:prstGeom prst="rect">
                <a:avLst/>
              </a:prstGeom>
              <a:blipFill>
                <a:blip r:embed="rId3"/>
                <a:stretch>
                  <a:fillRect l="-1245" t="-5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loud Callout 3"/>
              <p:cNvSpPr/>
              <p:nvPr/>
            </p:nvSpPr>
            <p:spPr>
              <a:xfrm>
                <a:off x="257054" y="4941168"/>
                <a:ext cx="5180782" cy="1623590"/>
              </a:xfrm>
              <a:prstGeom prst="cloudCallout">
                <a:avLst>
                  <a:gd name="adj1" fmla="val 50194"/>
                  <a:gd name="adj2" fmla="val -94171"/>
                </a:avLst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en-GB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Horizontal Lines </a:t>
                </a:r>
                <a:r>
                  <a:rPr lang="en-GB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parallel</a:t>
                </a:r>
                <a:r>
                  <a:rPr lang="en-GB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GB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-axis</a:t>
                </a:r>
                <a:r>
                  <a:rPr lang="en-GB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have points whose </a:t>
                </a:r>
                <a14:m>
                  <m:oMath xmlns:m="http://schemas.openxmlformats.org/officeDocument/2006/math">
                    <m:r>
                      <a:rPr lang="en-GB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-values are all the same.</a:t>
                </a:r>
              </a:p>
            </p:txBody>
          </p:sp>
        </mc:Choice>
        <mc:Fallback xmlns="">
          <p:sp>
            <p:nvSpPr>
              <p:cNvPr id="4" name="Cloud Callout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054" y="4941168"/>
                <a:ext cx="5180782" cy="1623590"/>
              </a:xfrm>
              <a:prstGeom prst="cloudCallout">
                <a:avLst>
                  <a:gd name="adj1" fmla="val 50194"/>
                  <a:gd name="adj2" fmla="val -94171"/>
                </a:avLst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0" name="Picture 69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90" b="42917"/>
          <a:stretch/>
        </p:blipFill>
        <p:spPr bwMode="auto">
          <a:xfrm>
            <a:off x="5292080" y="1204377"/>
            <a:ext cx="3290580" cy="33219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Connector 5"/>
          <p:cNvCxnSpPr/>
          <p:nvPr/>
        </p:nvCxnSpPr>
        <p:spPr>
          <a:xfrm>
            <a:off x="5292080" y="2852936"/>
            <a:ext cx="329058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670122" y="2816932"/>
            <a:ext cx="72008" cy="72008"/>
          </a:xfrm>
          <a:prstGeom prst="ellipse">
            <a:avLst/>
          </a:prstGeom>
          <a:solidFill>
            <a:srgbClr val="9842B0"/>
          </a:solidFill>
          <a:ln>
            <a:solidFill>
              <a:srgbClr val="9842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5931151" y="2816932"/>
            <a:ext cx="72008" cy="72008"/>
          </a:xfrm>
          <a:prstGeom prst="ellipse">
            <a:avLst/>
          </a:prstGeom>
          <a:solidFill>
            <a:srgbClr val="9842B0"/>
          </a:solidFill>
          <a:ln>
            <a:solidFill>
              <a:srgbClr val="9842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6192180" y="2816932"/>
            <a:ext cx="72008" cy="72008"/>
          </a:xfrm>
          <a:prstGeom prst="ellipse">
            <a:avLst/>
          </a:prstGeom>
          <a:solidFill>
            <a:srgbClr val="9842B0"/>
          </a:solidFill>
          <a:ln>
            <a:solidFill>
              <a:srgbClr val="9842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Oval 75"/>
          <p:cNvSpPr/>
          <p:nvPr/>
        </p:nvSpPr>
        <p:spPr>
          <a:xfrm>
            <a:off x="6435393" y="2816932"/>
            <a:ext cx="72008" cy="72008"/>
          </a:xfrm>
          <a:prstGeom prst="ellipse">
            <a:avLst/>
          </a:prstGeom>
          <a:solidFill>
            <a:srgbClr val="9842B0"/>
          </a:solidFill>
          <a:ln>
            <a:solidFill>
              <a:srgbClr val="9842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Oval 76"/>
          <p:cNvSpPr/>
          <p:nvPr/>
        </p:nvSpPr>
        <p:spPr>
          <a:xfrm>
            <a:off x="6678607" y="2816932"/>
            <a:ext cx="72008" cy="72008"/>
          </a:xfrm>
          <a:prstGeom prst="ellipse">
            <a:avLst/>
          </a:prstGeom>
          <a:solidFill>
            <a:srgbClr val="9842B0"/>
          </a:solidFill>
          <a:ln>
            <a:solidFill>
              <a:srgbClr val="9842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6948264" y="2816932"/>
            <a:ext cx="72008" cy="72008"/>
          </a:xfrm>
          <a:prstGeom prst="ellipse">
            <a:avLst/>
          </a:prstGeom>
          <a:solidFill>
            <a:srgbClr val="9842B0"/>
          </a:solidFill>
          <a:ln>
            <a:solidFill>
              <a:srgbClr val="9842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283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74" grpId="0" animBg="1"/>
      <p:bldP spid="75" grpId="0" animBg="1"/>
      <p:bldP spid="76" grpId="0" animBg="1"/>
      <p:bldP spid="77" grpId="0" animBg="1"/>
      <p:bldP spid="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51619" y="1177697"/>
                <a:ext cx="4895056" cy="4401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GB" sz="20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Vertical Straight Lines</a:t>
                </a:r>
              </a:p>
              <a:p>
                <a:pPr>
                  <a:defRPr/>
                </a:pPr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Here is a vertical straight line graph</a:t>
                </a:r>
                <a:b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drawn on axes.</a:t>
                </a:r>
              </a:p>
              <a:p>
                <a:pPr>
                  <a:defRPr/>
                </a:pPr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points (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3,1), (3,2), (3,3), (3,4), (3,5) and (3,6) are 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on the line.</a:t>
                </a:r>
              </a:p>
              <a:p>
                <a:pPr>
                  <a:defRPr/>
                </a:pPr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They have the same </a:t>
                </a:r>
                <a14:m>
                  <m:oMath xmlns:m="http://schemas.openxmlformats.org/officeDocument/2006/math"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-value of 3</a:t>
                </a:r>
              </a:p>
              <a:p>
                <a:pPr>
                  <a:defRPr/>
                </a:pPr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Therefore the line is called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defRPr/>
                </a:pPr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>
                  <a:lnSpc>
                    <a:spcPct val="150000"/>
                  </a:lnSpc>
                  <a:defRPr/>
                </a:pPr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19" y="1177697"/>
                <a:ext cx="4895056" cy="4401205"/>
              </a:xfrm>
              <a:prstGeom prst="rect">
                <a:avLst/>
              </a:prstGeom>
              <a:blipFill>
                <a:blip r:embed="rId3"/>
                <a:stretch>
                  <a:fillRect l="-1245" t="-5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loud Callout 3"/>
              <p:cNvSpPr/>
              <p:nvPr/>
            </p:nvSpPr>
            <p:spPr>
              <a:xfrm>
                <a:off x="257054" y="4941168"/>
                <a:ext cx="5180782" cy="1623590"/>
              </a:xfrm>
              <a:prstGeom prst="cloudCallout">
                <a:avLst>
                  <a:gd name="adj1" fmla="val 50194"/>
                  <a:gd name="adj2" fmla="val -94171"/>
                </a:avLst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en-GB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Vertical Lines </a:t>
                </a:r>
                <a:r>
                  <a:rPr lang="en-GB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parallel</a:t>
                </a:r>
                <a:r>
                  <a:rPr lang="en-GB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 the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-axis</a:t>
                </a:r>
                <a:r>
                  <a:rPr lang="en-GB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have points whose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-values are all the same.</a:t>
                </a:r>
              </a:p>
            </p:txBody>
          </p:sp>
        </mc:Choice>
        <mc:Fallback xmlns="">
          <p:sp>
            <p:nvSpPr>
              <p:cNvPr id="4" name="Cloud Callout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054" y="4941168"/>
                <a:ext cx="5180782" cy="1623590"/>
              </a:xfrm>
              <a:prstGeom prst="cloudCallout">
                <a:avLst>
                  <a:gd name="adj1" fmla="val 50194"/>
                  <a:gd name="adj2" fmla="val -94171"/>
                </a:avLst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0" name="Picture 69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90" b="42917"/>
          <a:stretch/>
        </p:blipFill>
        <p:spPr bwMode="auto">
          <a:xfrm>
            <a:off x="5292080" y="1204377"/>
            <a:ext cx="3290580" cy="33219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Connector 5"/>
          <p:cNvCxnSpPr/>
          <p:nvPr/>
        </p:nvCxnSpPr>
        <p:spPr>
          <a:xfrm>
            <a:off x="6444273" y="1268760"/>
            <a:ext cx="0" cy="32403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 rot="16200000">
            <a:off x="5769198" y="3203975"/>
            <a:ext cx="1350150" cy="72008"/>
            <a:chOff x="5670122" y="2816932"/>
            <a:chExt cx="1350150" cy="72008"/>
          </a:xfrm>
        </p:grpSpPr>
        <p:sp>
          <p:nvSpPr>
            <p:cNvPr id="7" name="Oval 6"/>
            <p:cNvSpPr/>
            <p:nvPr/>
          </p:nvSpPr>
          <p:spPr>
            <a:xfrm>
              <a:off x="5670122" y="2816932"/>
              <a:ext cx="72008" cy="72008"/>
            </a:xfrm>
            <a:prstGeom prst="ellipse">
              <a:avLst/>
            </a:prstGeom>
            <a:solidFill>
              <a:srgbClr val="9842B0"/>
            </a:solidFill>
            <a:ln>
              <a:solidFill>
                <a:srgbClr val="9842B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Oval 73"/>
            <p:cNvSpPr/>
            <p:nvPr/>
          </p:nvSpPr>
          <p:spPr>
            <a:xfrm>
              <a:off x="5931151" y="2816932"/>
              <a:ext cx="72008" cy="72008"/>
            </a:xfrm>
            <a:prstGeom prst="ellipse">
              <a:avLst/>
            </a:prstGeom>
            <a:solidFill>
              <a:srgbClr val="9842B0"/>
            </a:solidFill>
            <a:ln>
              <a:solidFill>
                <a:srgbClr val="9842B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6192180" y="2816932"/>
              <a:ext cx="72008" cy="72008"/>
            </a:xfrm>
            <a:prstGeom prst="ellipse">
              <a:avLst/>
            </a:prstGeom>
            <a:solidFill>
              <a:srgbClr val="9842B0"/>
            </a:solidFill>
            <a:ln>
              <a:solidFill>
                <a:srgbClr val="9842B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Oval 75"/>
            <p:cNvSpPr/>
            <p:nvPr/>
          </p:nvSpPr>
          <p:spPr>
            <a:xfrm>
              <a:off x="6435393" y="2816932"/>
              <a:ext cx="72008" cy="72008"/>
            </a:xfrm>
            <a:prstGeom prst="ellipse">
              <a:avLst/>
            </a:prstGeom>
            <a:solidFill>
              <a:srgbClr val="9842B0"/>
            </a:solidFill>
            <a:ln>
              <a:solidFill>
                <a:srgbClr val="9842B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Oval 76"/>
            <p:cNvSpPr/>
            <p:nvPr/>
          </p:nvSpPr>
          <p:spPr>
            <a:xfrm>
              <a:off x="6678607" y="2816932"/>
              <a:ext cx="72008" cy="72008"/>
            </a:xfrm>
            <a:prstGeom prst="ellipse">
              <a:avLst/>
            </a:prstGeom>
            <a:solidFill>
              <a:srgbClr val="9842B0"/>
            </a:solidFill>
            <a:ln>
              <a:solidFill>
                <a:srgbClr val="9842B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6948264" y="2816932"/>
              <a:ext cx="72008" cy="72008"/>
            </a:xfrm>
            <a:prstGeom prst="ellipse">
              <a:avLst/>
            </a:prstGeom>
            <a:solidFill>
              <a:srgbClr val="9842B0"/>
            </a:solidFill>
            <a:ln>
              <a:solidFill>
                <a:srgbClr val="9842B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9886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7" name="Table 6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41381879"/>
                  </p:ext>
                </p:extLst>
              </p:nvPr>
            </p:nvGraphicFramePr>
            <p:xfrm>
              <a:off x="1116013" y="2709192"/>
              <a:ext cx="6840362" cy="324008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42018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018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81002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Horizontal</a:t>
                          </a:r>
                        </a:p>
                        <a:p>
                          <a:pPr algn="ctr"/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Parallel to the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-axis</a:t>
                          </a:r>
                        </a:p>
                      </a:txBody>
                      <a:tcPr marL="91424" marR="91424" marT="45714" marB="45714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842B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Vertical</a:t>
                          </a: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Parallel to the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-axis</a:t>
                          </a:r>
                        </a:p>
                      </a:txBody>
                      <a:tcPr marL="91424" marR="91424" marT="45714" marB="45714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9842B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430066"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91424" marR="91424" marT="45714" marB="45714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91424" marR="91424" marT="45714" marB="45714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7" name="Table 6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41381879"/>
                  </p:ext>
                </p:extLst>
              </p:nvPr>
            </p:nvGraphicFramePr>
            <p:xfrm>
              <a:off x="1116013" y="2709192"/>
              <a:ext cx="6840362" cy="324008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42018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018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81002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4" marR="91424" marT="45714" marB="45714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78" t="-752" r="-100178" b="-3022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4" marR="91424" marT="45714" marB="45714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57" t="-752" r="-357" b="-30225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430066"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91424" marR="91424" marT="45714" marB="45714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91424" marR="91424" marT="45714" marB="45714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612775" y="1844824"/>
                <a:ext cx="935038" cy="503237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775" y="1844824"/>
                <a:ext cx="935038" cy="5032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/>
            </p:nvSpPr>
            <p:spPr>
              <a:xfrm>
                <a:off x="1620838" y="1844824"/>
                <a:ext cx="935037" cy="503237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0838" y="1844824"/>
                <a:ext cx="935037" cy="5032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2628900" y="1844824"/>
                <a:ext cx="935038" cy="503237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8900" y="1844824"/>
                <a:ext cx="935038" cy="50323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Rectangle 72"/>
              <p:cNvSpPr/>
              <p:nvPr/>
            </p:nvSpPr>
            <p:spPr>
              <a:xfrm>
                <a:off x="3638550" y="1844824"/>
                <a:ext cx="933450" cy="503237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=7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3" name="Rectangle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8550" y="1844824"/>
                <a:ext cx="933450" cy="50323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/>
              <p:cNvSpPr/>
              <p:nvPr/>
            </p:nvSpPr>
            <p:spPr>
              <a:xfrm>
                <a:off x="4645025" y="1844824"/>
                <a:ext cx="935038" cy="503237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6" name="Rectangle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5025" y="1844824"/>
                <a:ext cx="935038" cy="50323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6661150" y="1844824"/>
                <a:ext cx="935038" cy="503237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1150" y="1844824"/>
                <a:ext cx="935038" cy="50323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Rectangle 78"/>
              <p:cNvSpPr/>
              <p:nvPr/>
            </p:nvSpPr>
            <p:spPr>
              <a:xfrm>
                <a:off x="5653088" y="1844824"/>
                <a:ext cx="933450" cy="503237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9" name="Rectangle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3088" y="1844824"/>
                <a:ext cx="933450" cy="50323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7669213" y="1844824"/>
                <a:ext cx="935037" cy="503237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0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=5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9213" y="1844824"/>
                <a:ext cx="935037" cy="50323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69874" y="1157179"/>
            <a:ext cx="70384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Put the following equations into the right column.</a:t>
            </a:r>
          </a:p>
        </p:txBody>
      </p:sp>
    </p:spTree>
    <p:extLst>
      <p:ext uri="{BB962C8B-B14F-4D97-AF65-F5344CB8AC3E}">
        <p14:creationId xmlns:p14="http://schemas.microsoft.com/office/powerpoint/2010/main" val="85033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44444E-6 L 0.46076 0.2784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38" y="1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44444E-6 L -0.03542 0.2784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1" y="1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L 0.41337 0.3939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1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4444E-6 L -0.02778 0.2784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9" y="1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44444E-6 L 0.0434 0.3729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0" y="18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36614 0.4673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16" y="2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44444E-6 L -0.35035 0.3729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17" y="18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44444E-6 L -0.09045 0.2784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31" y="1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70" grpId="0" animBg="1"/>
      <p:bldP spid="71" grpId="0" animBg="1"/>
      <p:bldP spid="73" grpId="0" animBg="1"/>
      <p:bldP spid="76" grpId="0" animBg="1"/>
      <p:bldP spid="77" grpId="0" animBg="1"/>
      <p:bldP spid="79" grpId="0" animBg="1"/>
      <p:bldP spid="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ordinate Plane | Definition, Quadrants &amp; Examples - Lesson | Study.com">
            <a:extLst>
              <a:ext uri="{FF2B5EF4-FFF2-40B4-BE49-F238E27FC236}">
                <a16:creationId xmlns:a16="http://schemas.microsoft.com/office/drawing/2014/main" id="{BCC99300-571C-96A9-CD5E-C1E3CAF85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1772816"/>
            <a:ext cx="4620638" cy="3992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5730" y="1228615"/>
            <a:ext cx="84427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Write the equations for each of these lines.</a:t>
            </a:r>
          </a:p>
        </p:txBody>
      </p:sp>
      <p:cxnSp>
        <p:nvCxnSpPr>
          <p:cNvPr id="80" name="Straight Connector 79"/>
          <p:cNvCxnSpPr/>
          <p:nvPr/>
        </p:nvCxnSpPr>
        <p:spPr>
          <a:xfrm>
            <a:off x="3203848" y="1891928"/>
            <a:ext cx="0" cy="427337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128471" y="1891928"/>
            <a:ext cx="0" cy="427337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1691680" y="1891928"/>
            <a:ext cx="0" cy="4273376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6200000">
            <a:off x="2637880" y="991454"/>
            <a:ext cx="0" cy="4012257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16200000">
            <a:off x="2637879" y="3383675"/>
            <a:ext cx="0" cy="40122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rot="16200000">
            <a:off x="2637879" y="1890398"/>
            <a:ext cx="0" cy="40122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rot="16200000">
            <a:off x="2637880" y="3383675"/>
            <a:ext cx="0" cy="4012257"/>
          </a:xfrm>
          <a:prstGeom prst="line">
            <a:avLst/>
          </a:prstGeom>
          <a:ln w="28575">
            <a:solidFill>
              <a:srgbClr val="9842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rot="16200000">
            <a:off x="2637880" y="1890398"/>
            <a:ext cx="0" cy="40122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578747" y="275700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4572000" y="3831431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1503167" y="614670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3923928" y="6146702"/>
            <a:ext cx="409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4630949" y="515897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3045951" y="615311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6128665" y="2092339"/>
                <a:ext cx="1656184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A: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en-GB" sz="2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8665" y="2092339"/>
                <a:ext cx="1656184" cy="504056"/>
              </a:xfrm>
              <a:prstGeom prst="rect">
                <a:avLst/>
              </a:prstGeom>
              <a:blipFill>
                <a:blip r:embed="rId4"/>
                <a:stretch>
                  <a:fillRect t="-1149" b="-206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6141809" y="1595317"/>
            <a:ext cx="1629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Answers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Rectangle 120"/>
              <p:cNvSpPr/>
              <p:nvPr/>
            </p:nvSpPr>
            <p:spPr>
              <a:xfrm>
                <a:off x="6126844" y="2693307"/>
                <a:ext cx="1656184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B: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en-GB" sz="2400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1" name="Rectangle 1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844" y="2693307"/>
                <a:ext cx="1656184" cy="504056"/>
              </a:xfrm>
              <a:prstGeom prst="rect">
                <a:avLst/>
              </a:prstGeom>
              <a:blipFill>
                <a:blip r:embed="rId5"/>
                <a:stretch>
                  <a:fillRect t="-1149" b="-206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Rectangle 121"/>
              <p:cNvSpPr/>
              <p:nvPr/>
            </p:nvSpPr>
            <p:spPr>
              <a:xfrm>
                <a:off x="6141809" y="3294275"/>
                <a:ext cx="1656184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rgbClr val="9842B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C: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9842B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i="1" dirty="0" smtClean="0">
                        <a:solidFill>
                          <a:srgbClr val="9842B0"/>
                        </a:solidFill>
                        <a:latin typeface="Cambria Math" panose="02040503050406030204" pitchFamily="18" charset="0"/>
                      </a:rPr>
                      <m:t>=−5</m:t>
                    </m:r>
                  </m:oMath>
                </a14:m>
                <a:endParaRPr lang="en-GB" sz="2400" dirty="0">
                  <a:solidFill>
                    <a:srgbClr val="9842B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2" name="Rectangle 1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809" y="3294275"/>
                <a:ext cx="1656184" cy="504056"/>
              </a:xfrm>
              <a:prstGeom prst="rect">
                <a:avLst/>
              </a:prstGeom>
              <a:blipFill>
                <a:blip r:embed="rId6"/>
                <a:stretch>
                  <a:fillRect l="-1818" t="-1149" b="-206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Rectangle 122"/>
              <p:cNvSpPr/>
              <p:nvPr/>
            </p:nvSpPr>
            <p:spPr>
              <a:xfrm>
                <a:off x="6143032" y="3883248"/>
                <a:ext cx="1656184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D: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GB" sz="2400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3" name="Rectangle 1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3032" y="3883248"/>
                <a:ext cx="1656184" cy="504056"/>
              </a:xfrm>
              <a:prstGeom prst="rect">
                <a:avLst/>
              </a:prstGeom>
              <a:blipFill>
                <a:blip r:embed="rId7"/>
                <a:stretch>
                  <a:fillRect t="-1149" b="-206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Rectangle 123"/>
              <p:cNvSpPr/>
              <p:nvPr/>
            </p:nvSpPr>
            <p:spPr>
              <a:xfrm>
                <a:off x="6141211" y="4484216"/>
                <a:ext cx="1656184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rgbClr val="FFC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E: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 dirty="0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1" dirty="0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400" i="1" dirty="0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GB" sz="2400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4" name="Rectangle 1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211" y="4484216"/>
                <a:ext cx="1656184" cy="504056"/>
              </a:xfrm>
              <a:prstGeom prst="rect">
                <a:avLst/>
              </a:prstGeom>
              <a:blipFill>
                <a:blip r:embed="rId8"/>
                <a:stretch>
                  <a:fillRect l="-725" t="-2326" b="-209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Rectangle 124"/>
              <p:cNvSpPr/>
              <p:nvPr/>
            </p:nvSpPr>
            <p:spPr>
              <a:xfrm>
                <a:off x="6156176" y="5085184"/>
                <a:ext cx="1656184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F: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GB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5" name="Rectangle 1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5085184"/>
                <a:ext cx="1656184" cy="504056"/>
              </a:xfrm>
              <a:prstGeom prst="rect">
                <a:avLst/>
              </a:prstGeom>
              <a:blipFill>
                <a:blip r:embed="rId9"/>
                <a:stretch>
                  <a:fillRect t="-1149" b="-206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821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21" grpId="0" animBg="1"/>
      <p:bldP spid="122" grpId="0" animBg="1"/>
      <p:bldP spid="123" grpId="0" animBg="1"/>
      <p:bldP spid="124" grpId="0" animBg="1"/>
      <p:bldP spid="1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oordinate Plane | Definition, Quadrants &amp; Examples - Lesson | Study.com">
            <a:extLst>
              <a:ext uri="{FF2B5EF4-FFF2-40B4-BE49-F238E27FC236}">
                <a16:creationId xmlns:a16="http://schemas.microsoft.com/office/drawing/2014/main" id="{671530C7-259D-2035-B209-DFA65BF27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829082"/>
            <a:ext cx="4464496" cy="3857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5730" y="1228615"/>
            <a:ext cx="38342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Sketch the following graphs on the same set of axes.</a:t>
            </a:r>
          </a:p>
        </p:txBody>
      </p:sp>
      <p:cxnSp>
        <p:nvCxnSpPr>
          <p:cNvPr id="80" name="Straight Connector 79"/>
          <p:cNvCxnSpPr/>
          <p:nvPr/>
        </p:nvCxnSpPr>
        <p:spPr>
          <a:xfrm>
            <a:off x="6386081" y="1891928"/>
            <a:ext cx="0" cy="427337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823841" y="1891928"/>
            <a:ext cx="0" cy="427337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768625" y="1891928"/>
            <a:ext cx="0" cy="4273376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6200000">
            <a:off x="6218090" y="409694"/>
            <a:ext cx="0" cy="4012257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16200000">
            <a:off x="6218089" y="2776216"/>
            <a:ext cx="0" cy="40122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rot="16200000">
            <a:off x="6218089" y="3352280"/>
            <a:ext cx="0" cy="40122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rot="16200000">
            <a:off x="6218090" y="2776216"/>
            <a:ext cx="0" cy="4012257"/>
          </a:xfrm>
          <a:prstGeom prst="line">
            <a:avLst/>
          </a:prstGeom>
          <a:ln w="28575">
            <a:solidFill>
              <a:srgbClr val="9842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rot="16200000">
            <a:off x="6218090" y="3352280"/>
            <a:ext cx="0" cy="40122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158957" y="217524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8199474" y="5127575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5580112" y="614670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7619298" y="6146702"/>
            <a:ext cx="409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8211159" y="455151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228184" y="615311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1151453" y="2252951"/>
                <a:ext cx="1656184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A: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GB" sz="24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1453" y="2252951"/>
                <a:ext cx="1656184" cy="504056"/>
              </a:xfrm>
              <a:prstGeom prst="rect">
                <a:avLst/>
              </a:prstGeom>
              <a:blipFill>
                <a:blip r:embed="rId4"/>
                <a:stretch>
                  <a:fillRect t="-2326" b="-209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5353661" y="1304215"/>
            <a:ext cx="1629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Answers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Rectangle 120"/>
              <p:cNvSpPr/>
              <p:nvPr/>
            </p:nvSpPr>
            <p:spPr>
              <a:xfrm>
                <a:off x="1149632" y="2853919"/>
                <a:ext cx="1656184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B: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GB" sz="2400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1" name="Rectangle 1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632" y="2853919"/>
                <a:ext cx="1656184" cy="504056"/>
              </a:xfrm>
              <a:prstGeom prst="rect">
                <a:avLst/>
              </a:prstGeom>
              <a:blipFill>
                <a:blip r:embed="rId5"/>
                <a:stretch>
                  <a:fillRect t="-1149" b="-206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Rectangle 121"/>
              <p:cNvSpPr/>
              <p:nvPr/>
            </p:nvSpPr>
            <p:spPr>
              <a:xfrm>
                <a:off x="1164597" y="3454887"/>
                <a:ext cx="1656184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rgbClr val="9842B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C: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9842B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i="1" dirty="0" smtClean="0">
                        <a:solidFill>
                          <a:srgbClr val="9842B0"/>
                        </a:solidFill>
                        <a:latin typeface="Cambria Math" panose="02040503050406030204" pitchFamily="18" charset="0"/>
                      </a:rPr>
                      <m:t>=−</m:t>
                    </m:r>
                  </m:oMath>
                </a14:m>
                <a:r>
                  <a:rPr lang="en-GB" sz="2400" dirty="0">
                    <a:solidFill>
                      <a:srgbClr val="9842B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</mc:Choice>
        <mc:Fallback xmlns="">
          <p:sp>
            <p:nvSpPr>
              <p:cNvPr id="122" name="Rectangle 1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597" y="3454887"/>
                <a:ext cx="1656184" cy="504056"/>
              </a:xfrm>
              <a:prstGeom prst="rect">
                <a:avLst/>
              </a:prstGeom>
              <a:blipFill>
                <a:blip r:embed="rId6"/>
                <a:stretch>
                  <a:fillRect l="-1449" t="-1163" r="-1449" b="-220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Rectangle 122"/>
              <p:cNvSpPr/>
              <p:nvPr/>
            </p:nvSpPr>
            <p:spPr>
              <a:xfrm>
                <a:off x="1165820" y="4043860"/>
                <a:ext cx="1656184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D: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endParaRPr lang="en-GB" sz="2400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3" name="Rectangle 1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5820" y="4043860"/>
                <a:ext cx="1656184" cy="504056"/>
              </a:xfrm>
              <a:prstGeom prst="rect">
                <a:avLst/>
              </a:prstGeom>
              <a:blipFill>
                <a:blip r:embed="rId7"/>
                <a:stretch>
                  <a:fillRect t="-1149" b="-206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Rectangle 123"/>
              <p:cNvSpPr/>
              <p:nvPr/>
            </p:nvSpPr>
            <p:spPr>
              <a:xfrm>
                <a:off x="1163999" y="4644828"/>
                <a:ext cx="1656184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rgbClr val="FFC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E: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 dirty="0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1" dirty="0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GB" sz="2400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4" name="Rectangle 1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3999" y="4644828"/>
                <a:ext cx="1656184" cy="504056"/>
              </a:xfrm>
              <a:prstGeom prst="rect">
                <a:avLst/>
              </a:prstGeom>
              <a:blipFill>
                <a:blip r:embed="rId8"/>
                <a:stretch>
                  <a:fillRect l="-1087" t="-1149" b="-206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Rectangle 124"/>
              <p:cNvSpPr/>
              <p:nvPr/>
            </p:nvSpPr>
            <p:spPr>
              <a:xfrm>
                <a:off x="1178964" y="5245796"/>
                <a:ext cx="1656184" cy="50405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F: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=−5</m:t>
                    </m:r>
                  </m:oMath>
                </a14:m>
                <a:endParaRPr lang="en-GB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5" name="Rectangle 1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8964" y="5245796"/>
                <a:ext cx="1656184" cy="504056"/>
              </a:xfrm>
              <a:prstGeom prst="rect">
                <a:avLst/>
              </a:prstGeom>
              <a:blipFill>
                <a:blip r:embed="rId9"/>
                <a:stretch>
                  <a:fillRect l="-362" t="-2326" b="-209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286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15" grpId="0"/>
      <p:bldP spid="116" grpId="0"/>
      <p:bldP spid="117" grpId="0"/>
      <p:bldP spid="118" grpId="0"/>
      <p:bldP spid="119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08309C2F-B7CD-4E81-85B9-CA2BD4F77E2D}"/>
              </a:ext>
            </a:extLst>
          </p:cNvPr>
          <p:cNvSpPr/>
          <p:nvPr/>
        </p:nvSpPr>
        <p:spPr>
          <a:xfrm>
            <a:off x="179512" y="1124744"/>
            <a:ext cx="8784976" cy="561662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36D6B58-4C61-4F0E-8FAB-8337BBC55B06}"/>
              </a:ext>
            </a:extLst>
          </p:cNvPr>
          <p:cNvGrpSpPr/>
          <p:nvPr/>
        </p:nvGrpSpPr>
        <p:grpSpPr>
          <a:xfrm>
            <a:off x="579546" y="1124744"/>
            <a:ext cx="7880886" cy="5616624"/>
            <a:chOff x="184150" y="420829"/>
            <a:chExt cx="8650981" cy="6165463"/>
          </a:xfrm>
          <a:solidFill>
            <a:schemeClr val="bg1"/>
          </a:solidFill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40E86756-7339-4DF6-B988-9760FABBC2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809" y="693958"/>
              <a:ext cx="7573347" cy="589233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FBAB7A3-5F9A-4248-870A-96C11FEF9841}"/>
                </a:ext>
              </a:extLst>
            </p:cNvPr>
            <p:cNvSpPr txBox="1"/>
            <p:nvPr/>
          </p:nvSpPr>
          <p:spPr>
            <a:xfrm>
              <a:off x="2130425" y="1179822"/>
              <a:ext cx="942975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False</a:t>
              </a:r>
            </a:p>
          </p:txBody>
        </p:sp>
        <p:sp>
          <p:nvSpPr>
            <p:cNvPr id="5" name="TextBox 36">
              <a:extLst>
                <a:ext uri="{FF2B5EF4-FFF2-40B4-BE49-F238E27FC236}">
                  <a16:creationId xmlns:a16="http://schemas.microsoft.com/office/drawing/2014/main" id="{AD8B9125-937A-4EED-80FE-1C0D233D79D3}"/>
                </a:ext>
              </a:extLst>
            </p:cNvPr>
            <p:cNvSpPr txBox="1"/>
            <p:nvPr/>
          </p:nvSpPr>
          <p:spPr>
            <a:xfrm>
              <a:off x="2130425" y="3246587"/>
              <a:ext cx="942975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False</a:t>
              </a:r>
            </a:p>
          </p:txBody>
        </p:sp>
        <p:sp>
          <p:nvSpPr>
            <p:cNvPr id="6" name="TextBox 37">
              <a:extLst>
                <a:ext uri="{FF2B5EF4-FFF2-40B4-BE49-F238E27FC236}">
                  <a16:creationId xmlns:a16="http://schemas.microsoft.com/office/drawing/2014/main" id="{72239607-33C1-4417-9940-F9310661A834}"/>
                </a:ext>
              </a:extLst>
            </p:cNvPr>
            <p:cNvSpPr txBox="1"/>
            <p:nvPr/>
          </p:nvSpPr>
          <p:spPr>
            <a:xfrm>
              <a:off x="2130425" y="5313352"/>
              <a:ext cx="942975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False</a:t>
              </a:r>
            </a:p>
          </p:txBody>
        </p:sp>
        <p:sp>
          <p:nvSpPr>
            <p:cNvPr id="7" name="TextBox 38">
              <a:extLst>
                <a:ext uri="{FF2B5EF4-FFF2-40B4-BE49-F238E27FC236}">
                  <a16:creationId xmlns:a16="http://schemas.microsoft.com/office/drawing/2014/main" id="{5AA4C948-196E-4DAD-A3FB-89C89481B454}"/>
                </a:ext>
              </a:extLst>
            </p:cNvPr>
            <p:cNvSpPr txBox="1"/>
            <p:nvPr/>
          </p:nvSpPr>
          <p:spPr>
            <a:xfrm>
              <a:off x="5064125" y="1179822"/>
              <a:ext cx="942975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False</a:t>
              </a:r>
            </a:p>
          </p:txBody>
        </p:sp>
        <p:sp>
          <p:nvSpPr>
            <p:cNvPr id="8" name="TextBox 39">
              <a:extLst>
                <a:ext uri="{FF2B5EF4-FFF2-40B4-BE49-F238E27FC236}">
                  <a16:creationId xmlns:a16="http://schemas.microsoft.com/office/drawing/2014/main" id="{178C56FB-8BE1-44FD-878A-5B5190ED2942}"/>
                </a:ext>
              </a:extLst>
            </p:cNvPr>
            <p:cNvSpPr txBox="1"/>
            <p:nvPr/>
          </p:nvSpPr>
          <p:spPr>
            <a:xfrm>
              <a:off x="5064125" y="3246587"/>
              <a:ext cx="942975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False</a:t>
              </a:r>
            </a:p>
          </p:txBody>
        </p:sp>
        <p:sp>
          <p:nvSpPr>
            <p:cNvPr id="9" name="TextBox 40">
              <a:extLst>
                <a:ext uri="{FF2B5EF4-FFF2-40B4-BE49-F238E27FC236}">
                  <a16:creationId xmlns:a16="http://schemas.microsoft.com/office/drawing/2014/main" id="{BA5474E0-BD4A-40CC-B3BA-65C4691FDDCE}"/>
                </a:ext>
              </a:extLst>
            </p:cNvPr>
            <p:cNvSpPr txBox="1"/>
            <p:nvPr/>
          </p:nvSpPr>
          <p:spPr>
            <a:xfrm>
              <a:off x="5064125" y="5313352"/>
              <a:ext cx="942975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False</a:t>
              </a:r>
            </a:p>
          </p:txBody>
        </p:sp>
        <p:sp>
          <p:nvSpPr>
            <p:cNvPr id="10" name="TextBox 41">
              <a:extLst>
                <a:ext uri="{FF2B5EF4-FFF2-40B4-BE49-F238E27FC236}">
                  <a16:creationId xmlns:a16="http://schemas.microsoft.com/office/drawing/2014/main" id="{6D5FE4CC-6FEE-4E0F-9ED0-7BE4D9FA2BDF}"/>
                </a:ext>
              </a:extLst>
            </p:cNvPr>
            <p:cNvSpPr txBox="1"/>
            <p:nvPr/>
          </p:nvSpPr>
          <p:spPr>
            <a:xfrm>
              <a:off x="7892156" y="1179822"/>
              <a:ext cx="942975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False</a:t>
              </a:r>
            </a:p>
          </p:txBody>
        </p:sp>
        <p:sp>
          <p:nvSpPr>
            <p:cNvPr id="11" name="TextBox 42">
              <a:extLst>
                <a:ext uri="{FF2B5EF4-FFF2-40B4-BE49-F238E27FC236}">
                  <a16:creationId xmlns:a16="http://schemas.microsoft.com/office/drawing/2014/main" id="{BBD90150-B924-4CE2-9BD0-A7E3DD4FD7C0}"/>
                </a:ext>
              </a:extLst>
            </p:cNvPr>
            <p:cNvSpPr txBox="1"/>
            <p:nvPr/>
          </p:nvSpPr>
          <p:spPr>
            <a:xfrm>
              <a:off x="7892156" y="3246587"/>
              <a:ext cx="942975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False</a:t>
              </a:r>
            </a:p>
          </p:txBody>
        </p:sp>
        <p:sp>
          <p:nvSpPr>
            <p:cNvPr id="12" name="TextBox 43">
              <a:extLst>
                <a:ext uri="{FF2B5EF4-FFF2-40B4-BE49-F238E27FC236}">
                  <a16:creationId xmlns:a16="http://schemas.microsoft.com/office/drawing/2014/main" id="{65639A56-235E-42E2-801D-6BFE5EBA42E7}"/>
                </a:ext>
              </a:extLst>
            </p:cNvPr>
            <p:cNvSpPr txBox="1"/>
            <p:nvPr/>
          </p:nvSpPr>
          <p:spPr>
            <a:xfrm>
              <a:off x="7892156" y="5313352"/>
              <a:ext cx="942975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True /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False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8">
                  <a:extLst>
                    <a:ext uri="{FF2B5EF4-FFF2-40B4-BE49-F238E27FC236}">
                      <a16:creationId xmlns:a16="http://schemas.microsoft.com/office/drawing/2014/main" id="{EF428DF1-3BD8-413D-9150-A79D50E2D722}"/>
                    </a:ext>
                  </a:extLst>
                </p:cNvPr>
                <p:cNvSpPr txBox="1"/>
                <p:nvPr/>
              </p:nvSpPr>
              <p:spPr>
                <a:xfrm>
                  <a:off x="397567" y="420829"/>
                  <a:ext cx="1819275" cy="369332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𝑦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=2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4" name="TextBox 8">
                  <a:extLst>
                    <a:ext uri="{FF2B5EF4-FFF2-40B4-BE49-F238E27FC236}">
                      <a16:creationId xmlns:a16="http://schemas.microsoft.com/office/drawing/2014/main" id="{EF428DF1-3BD8-413D-9150-A79D50E2D72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7567" y="420829"/>
                  <a:ext cx="1819275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1818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48">
                  <a:extLst>
                    <a:ext uri="{FF2B5EF4-FFF2-40B4-BE49-F238E27FC236}">
                      <a16:creationId xmlns:a16="http://schemas.microsoft.com/office/drawing/2014/main" id="{B63AC250-A746-4AB0-B489-2AA08278E2B7}"/>
                    </a:ext>
                  </a:extLst>
                </p:cNvPr>
                <p:cNvSpPr txBox="1"/>
                <p:nvPr/>
              </p:nvSpPr>
              <p:spPr>
                <a:xfrm>
                  <a:off x="6007099" y="4515626"/>
                  <a:ext cx="1819275" cy="369332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𝑥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=0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5" name="TextBox 48">
                  <a:extLst>
                    <a:ext uri="{FF2B5EF4-FFF2-40B4-BE49-F238E27FC236}">
                      <a16:creationId xmlns:a16="http://schemas.microsoft.com/office/drawing/2014/main" id="{B63AC250-A746-4AB0-B489-2AA08278E2B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7099" y="4515626"/>
                  <a:ext cx="1819275" cy="369332"/>
                </a:xfrm>
                <a:prstGeom prst="rect">
                  <a:avLst/>
                </a:prstGeom>
                <a:blipFill>
                  <a:blip r:embed="rId5"/>
                  <a:stretch>
                    <a:fillRect b="-178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49">
                  <a:extLst>
                    <a:ext uri="{FF2B5EF4-FFF2-40B4-BE49-F238E27FC236}">
                      <a16:creationId xmlns:a16="http://schemas.microsoft.com/office/drawing/2014/main" id="{1977ECB2-5739-4FB8-A1A3-AB6A55FA15B8}"/>
                    </a:ext>
                  </a:extLst>
                </p:cNvPr>
                <p:cNvSpPr txBox="1"/>
                <p:nvPr/>
              </p:nvSpPr>
              <p:spPr>
                <a:xfrm>
                  <a:off x="6053247" y="2439176"/>
                  <a:ext cx="1819275" cy="369332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𝑥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=0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6" name="TextBox 49">
                  <a:extLst>
                    <a:ext uri="{FF2B5EF4-FFF2-40B4-BE49-F238E27FC236}">
                      <a16:creationId xmlns:a16="http://schemas.microsoft.com/office/drawing/2014/main" id="{1977ECB2-5739-4FB8-A1A3-AB6A55FA15B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53247" y="2439176"/>
                  <a:ext cx="181927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363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50">
                  <a:extLst>
                    <a:ext uri="{FF2B5EF4-FFF2-40B4-BE49-F238E27FC236}">
                      <a16:creationId xmlns:a16="http://schemas.microsoft.com/office/drawing/2014/main" id="{492AA4AF-7DA3-4F20-933D-5FB72A3744CB}"/>
                    </a:ext>
                  </a:extLst>
                </p:cNvPr>
                <p:cNvSpPr txBox="1"/>
                <p:nvPr/>
              </p:nvSpPr>
              <p:spPr>
                <a:xfrm>
                  <a:off x="3169341" y="420829"/>
                  <a:ext cx="1819275" cy="369332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𝑥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=2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7" name="TextBox 50">
                  <a:extLst>
                    <a:ext uri="{FF2B5EF4-FFF2-40B4-BE49-F238E27FC236}">
                      <a16:creationId xmlns:a16="http://schemas.microsoft.com/office/drawing/2014/main" id="{492AA4AF-7DA3-4F20-933D-5FB72A3744C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69341" y="420829"/>
                  <a:ext cx="1819275" cy="369332"/>
                </a:xfrm>
                <a:prstGeom prst="rect">
                  <a:avLst/>
                </a:prstGeom>
                <a:blipFill>
                  <a:blip r:embed="rId7"/>
                  <a:stretch>
                    <a:fillRect b="-363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51">
                  <a:extLst>
                    <a:ext uri="{FF2B5EF4-FFF2-40B4-BE49-F238E27FC236}">
                      <a16:creationId xmlns:a16="http://schemas.microsoft.com/office/drawing/2014/main" id="{58CFAF1B-D93A-4177-B980-6BA76106005B}"/>
                    </a:ext>
                  </a:extLst>
                </p:cNvPr>
                <p:cNvSpPr txBox="1"/>
                <p:nvPr/>
              </p:nvSpPr>
              <p:spPr>
                <a:xfrm>
                  <a:off x="3212204" y="2439176"/>
                  <a:ext cx="1819275" cy="369332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𝑥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=4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8" name="TextBox 51">
                  <a:extLst>
                    <a:ext uri="{FF2B5EF4-FFF2-40B4-BE49-F238E27FC236}">
                      <a16:creationId xmlns:a16="http://schemas.microsoft.com/office/drawing/2014/main" id="{58CFAF1B-D93A-4177-B980-6BA76106005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12204" y="2439176"/>
                  <a:ext cx="1819275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363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52">
                  <a:extLst>
                    <a:ext uri="{FF2B5EF4-FFF2-40B4-BE49-F238E27FC236}">
                      <a16:creationId xmlns:a16="http://schemas.microsoft.com/office/drawing/2014/main" id="{90D658FE-8947-4DA6-ABA0-26288ED4F21C}"/>
                    </a:ext>
                  </a:extLst>
                </p:cNvPr>
                <p:cNvSpPr txBox="1"/>
                <p:nvPr/>
              </p:nvSpPr>
              <p:spPr>
                <a:xfrm>
                  <a:off x="3103563" y="4515626"/>
                  <a:ext cx="1819275" cy="369332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𝑦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=1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9" name="TextBox 52">
                  <a:extLst>
                    <a:ext uri="{FF2B5EF4-FFF2-40B4-BE49-F238E27FC236}">
                      <a16:creationId xmlns:a16="http://schemas.microsoft.com/office/drawing/2014/main" id="{90D658FE-8947-4DA6-ABA0-26288ED4F21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3563" y="4515626"/>
                  <a:ext cx="1819275" cy="369332"/>
                </a:xfrm>
                <a:prstGeom prst="rect">
                  <a:avLst/>
                </a:prstGeom>
                <a:blipFill>
                  <a:blip r:embed="rId9"/>
                  <a:stretch>
                    <a:fillRect b="-178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53">
                  <a:extLst>
                    <a:ext uri="{FF2B5EF4-FFF2-40B4-BE49-F238E27FC236}">
                      <a16:creationId xmlns:a16="http://schemas.microsoft.com/office/drawing/2014/main" id="{8F49C528-8734-4911-A99E-C3C2770AD6CD}"/>
                    </a:ext>
                  </a:extLst>
                </p:cNvPr>
                <p:cNvSpPr txBox="1"/>
                <p:nvPr/>
              </p:nvSpPr>
              <p:spPr>
                <a:xfrm>
                  <a:off x="184150" y="4515626"/>
                  <a:ext cx="1819275" cy="369332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𝑥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=2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0" name="TextBox 53">
                  <a:extLst>
                    <a:ext uri="{FF2B5EF4-FFF2-40B4-BE49-F238E27FC236}">
                      <a16:creationId xmlns:a16="http://schemas.microsoft.com/office/drawing/2014/main" id="{8F49C528-8734-4911-A99E-C3C2770AD6C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4150" y="4515626"/>
                  <a:ext cx="1819275" cy="369332"/>
                </a:xfrm>
                <a:prstGeom prst="rect">
                  <a:avLst/>
                </a:prstGeom>
                <a:blipFill>
                  <a:blip r:embed="rId10"/>
                  <a:stretch>
                    <a:fillRect b="-178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54">
                  <a:extLst>
                    <a:ext uri="{FF2B5EF4-FFF2-40B4-BE49-F238E27FC236}">
                      <a16:creationId xmlns:a16="http://schemas.microsoft.com/office/drawing/2014/main" id="{40EC182B-41B3-4110-91C5-85369B3A3C30}"/>
                    </a:ext>
                  </a:extLst>
                </p:cNvPr>
                <p:cNvSpPr txBox="1"/>
                <p:nvPr/>
              </p:nvSpPr>
              <p:spPr>
                <a:xfrm>
                  <a:off x="397566" y="2439176"/>
                  <a:ext cx="1819275" cy="369332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𝑦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=2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1" name="TextBox 54">
                  <a:extLst>
                    <a:ext uri="{FF2B5EF4-FFF2-40B4-BE49-F238E27FC236}">
                      <a16:creationId xmlns:a16="http://schemas.microsoft.com/office/drawing/2014/main" id="{40EC182B-41B3-4110-91C5-85369B3A3C3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7566" y="2439176"/>
                  <a:ext cx="1819275" cy="369332"/>
                </a:xfrm>
                <a:prstGeom prst="rect">
                  <a:avLst/>
                </a:prstGeom>
                <a:blipFill>
                  <a:blip r:embed="rId11"/>
                  <a:stretch>
                    <a:fillRect b="-20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55">
                  <a:extLst>
                    <a:ext uri="{FF2B5EF4-FFF2-40B4-BE49-F238E27FC236}">
                      <a16:creationId xmlns:a16="http://schemas.microsoft.com/office/drawing/2014/main" id="{B39C6805-62B2-484F-870C-890F50F3A658}"/>
                    </a:ext>
                  </a:extLst>
                </p:cNvPr>
                <p:cNvSpPr txBox="1"/>
                <p:nvPr/>
              </p:nvSpPr>
              <p:spPr>
                <a:xfrm>
                  <a:off x="6072880" y="449404"/>
                  <a:ext cx="1819275" cy="369332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𝑦</m:t>
                        </m:r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=0</m:t>
                        </m:r>
                      </m:oMath>
                    </m:oMathPara>
                  </a14:m>
                  <a:endPara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2" name="TextBox 55">
                  <a:extLst>
                    <a:ext uri="{FF2B5EF4-FFF2-40B4-BE49-F238E27FC236}">
                      <a16:creationId xmlns:a16="http://schemas.microsoft.com/office/drawing/2014/main" id="{B39C6805-62B2-484F-870C-890F50F3A65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72880" y="449404"/>
                  <a:ext cx="1819275" cy="369332"/>
                </a:xfrm>
                <a:prstGeom prst="rect">
                  <a:avLst/>
                </a:prstGeom>
                <a:blipFill>
                  <a:blip r:embed="rId12"/>
                  <a:stretch>
                    <a:fillRect b="-1818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96403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A3AFDF658FE94AAC70CD23DBCF8E2C" ma:contentTypeVersion="11" ma:contentTypeDescription="Create a new document." ma:contentTypeScope="" ma:versionID="19322892c3267940231febaba6c51e87">
  <xsd:schema xmlns:xsd="http://www.w3.org/2001/XMLSchema" xmlns:xs="http://www.w3.org/2001/XMLSchema" xmlns:p="http://schemas.microsoft.com/office/2006/metadata/properties" xmlns:ns3="831f1419-0446-499f-bdee-01680e863720" targetNamespace="http://schemas.microsoft.com/office/2006/metadata/properties" ma:root="true" ma:fieldsID="96b57c02388b7d26a0a7d0a4261d99a1" ns3:_="">
    <xsd:import namespace="831f1419-0446-499f-bdee-01680e86372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1f1419-0446-499f-bdee-01680e8637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E068BDC-7789-480C-BC6A-74D7DE862E2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E6FB40-0450-4AF4-BCFF-CFF36E9BCD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1f1419-0446-499f-bdee-01680e8637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ED99AB5-1760-4D32-87DA-270CC5C009E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31f1419-0446-499f-bdee-01680e86372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3605</TotalTime>
  <Words>1124</Words>
  <Application>Microsoft Office PowerPoint</Application>
  <PresentationFormat>On-screen Show (4:3)</PresentationFormat>
  <Paragraphs>314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Duston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PixiMaths</dc:creator>
  <cp:lastModifiedBy>Danielle Bettles</cp:lastModifiedBy>
  <cp:revision>37</cp:revision>
  <dcterms:created xsi:type="dcterms:W3CDTF">2015-07-01T12:05:39Z</dcterms:created>
  <dcterms:modified xsi:type="dcterms:W3CDTF">2026-02-03T13:49:13Z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0x0101006CA3AFDF658FE94AAC70CD23DBCF8E2C</vt:lpwstr>
  </property>
</Properties>
</file>