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78" r:id="rId3"/>
    <p:sldId id="279" r:id="rId4"/>
    <p:sldId id="280" r:id="rId5"/>
    <p:sldId id="281" r:id="rId6"/>
    <p:sldId id="282" r:id="rId7"/>
    <p:sldId id="283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44" autoAdjust="0"/>
  </p:normalViewPr>
  <p:slideViewPr>
    <p:cSldViewPr>
      <p:cViewPr varScale="1">
        <p:scale>
          <a:sx n="91" d="100"/>
          <a:sy n="91" d="100"/>
        </p:scale>
        <p:origin x="79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30/04/2018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26200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07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556628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8298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82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0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Standard Deviation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52183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Comic Sans MS" pitchFamily="66" charset="0"/>
              </a:rPr>
              <a:t>Table, frequency, group, class, average, mean, median, mode,</a:t>
            </a:r>
            <a:r>
              <a:rPr lang="en-GB" sz="1600" u="none" baseline="0" dirty="0">
                <a:latin typeface="Comic Sans MS" pitchFamily="66" charset="0"/>
              </a:rPr>
              <a:t> range, estimate</a:t>
            </a:r>
            <a:endParaRPr lang="en-GB" sz="1600" u="none" dirty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Comic Sans MS" pitchFamily="66" charset="0"/>
              </a:rPr>
              <a:t>calculate the mode and median from a frequency table.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Comic Sans MS" pitchFamily="66" charset="0"/>
              </a:rPr>
              <a:t>calculate the mean from a frequency table.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Comic Sans MS" pitchFamily="66" charset="0"/>
              </a:rPr>
              <a:t>calculate the modal class, median class and estimate of the mean from a frequency table.</a:t>
            </a:r>
            <a:endParaRPr lang="en-GB" sz="1400" dirty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solidFill>
            <a:srgbClr val="ECDAF1"/>
          </a:solidFill>
          <a:ln>
            <a:noFill/>
          </a:ln>
          <a:effectLst/>
          <a:ex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40962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4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Starter</a:t>
            </a:r>
            <a:endParaRPr lang="en-GB" sz="2000" b="1" u="sng" dirty="0">
              <a:latin typeface="Comic Sans MS" pitchFamily="66" charset="0"/>
            </a:endParaRP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Maria has 45 pairs of shoes and recorded how much each pair costs. Calculate an estimate for the mean.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9382621"/>
                  </p:ext>
                </p:extLst>
              </p:nvPr>
            </p:nvGraphicFramePr>
            <p:xfrm>
              <a:off x="1835696" y="2708920"/>
              <a:ext cx="3672409" cy="36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789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2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Price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0 &lt; £ ≤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3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10 &lt; £ ≤ 20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6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20 &lt; £ ≤ 30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30 &lt; £ ≤ 40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40 &lt; £ ≤ 50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13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50 &lt; £ ≤ 100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6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100 &lt; £ ≤ 150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150 &lt; £ ≤ 200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Total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45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9382621"/>
                  </p:ext>
                </p:extLst>
              </p:nvPr>
            </p:nvGraphicFramePr>
            <p:xfrm>
              <a:off x="1835696" y="2708920"/>
              <a:ext cx="3672409" cy="36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789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2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Price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9244" t="-1695" r="-200000" b="-922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7170" t="-1695" r="-124528" b="-922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4615" t="-1695" r="-1538" b="-92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0 &lt; £ ≤ 10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3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10 &lt; £ ≤ 20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6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20 &lt; £ ≤ 30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30 &lt; £ ≤ 40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40 &lt; £ ≤ 50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13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50 &lt; £ ≤ 100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6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100 &lt; £ ≤ 150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150 &lt; £ ≤ 200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Total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itchFamily="66" charset="0"/>
                            </a:rPr>
                            <a:t>45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4211961" y="308868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4165474" y="3427237"/>
            <a:ext cx="402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8" name="Rectangle 7"/>
          <p:cNvSpPr/>
          <p:nvPr/>
        </p:nvSpPr>
        <p:spPr>
          <a:xfrm>
            <a:off x="4149444" y="3770730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25</a:t>
            </a:r>
          </a:p>
        </p:txBody>
      </p:sp>
      <p:sp>
        <p:nvSpPr>
          <p:cNvPr id="9" name="Rectangle 8"/>
          <p:cNvSpPr/>
          <p:nvPr/>
        </p:nvSpPr>
        <p:spPr>
          <a:xfrm>
            <a:off x="4149444" y="4149647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49444" y="4533998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9921" y="4872552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75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02957" y="5217034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125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02957" y="5601385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175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85554" y="3088683"/>
            <a:ext cx="402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640" y="3427237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90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6640" y="3811093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07007" y="4195444"/>
            <a:ext cx="559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420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07007" y="4532551"/>
            <a:ext cx="559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585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7007" y="4871105"/>
            <a:ext cx="559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14123" y="5261384"/>
            <a:ext cx="559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250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23037" y="5610798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175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51606" y="5961659"/>
            <a:ext cx="6848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2035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24128" y="2708920"/>
                <a:ext cx="1008112" cy="783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GB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𝑓𝑥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GB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nary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708920"/>
                <a:ext cx="1008112" cy="7831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43561" y="2734804"/>
                <a:ext cx="1294322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2035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561" y="2734804"/>
                <a:ext cx="1294322" cy="707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97817" y="3765791"/>
                <a:ext cx="2109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5.22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817" y="3765791"/>
                <a:ext cx="210990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940152" y="5517232"/>
            <a:ext cx="2808312" cy="1015663"/>
          </a:xfrm>
          <a:prstGeom prst="rect">
            <a:avLst/>
          </a:prstGeom>
          <a:noFill/>
          <a:ln w="7620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Star Challenge</a:t>
            </a:r>
            <a:r>
              <a:rPr lang="en-GB" sz="2000" dirty="0">
                <a:latin typeface="Comic Sans MS" panose="030F0702030302020204" pitchFamily="66" charset="0"/>
              </a:rPr>
              <a:t>: why can we not find the actual mean?</a:t>
            </a:r>
          </a:p>
        </p:txBody>
      </p:sp>
    </p:spTree>
    <p:extLst>
      <p:ext uri="{BB962C8B-B14F-4D97-AF65-F5344CB8AC3E}">
        <p14:creationId xmlns:p14="http://schemas.microsoft.com/office/powerpoint/2010/main" val="186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1268760"/>
                <a:ext cx="8496944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The </a:t>
                </a:r>
                <a:r>
                  <a:rPr lang="en-GB" sz="2000" b="1" dirty="0">
                    <a:latin typeface="Comic Sans MS" panose="030F0702030302020204" pitchFamily="66" charset="0"/>
                  </a:rPr>
                  <a:t>standard deviation </a:t>
                </a:r>
                <a:r>
                  <a:rPr lang="en-GB" sz="2000" dirty="0">
                    <a:latin typeface="Comic Sans MS" panose="030F0702030302020204" pitchFamily="66" charset="0"/>
                  </a:rPr>
                  <a:t>is a measure of how spread out numbers are.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Its symbol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(the </a:t>
                </a:r>
                <a:r>
                  <a:rPr lang="en-GB" sz="2000" dirty="0" err="1">
                    <a:latin typeface="Comic Sans MS" panose="030F0702030302020204" pitchFamily="66" charset="0"/>
                  </a:rPr>
                  <a:t>greek</a:t>
                </a:r>
                <a:r>
                  <a:rPr lang="en-GB" sz="2000" dirty="0">
                    <a:latin typeface="Comic Sans MS" panose="030F0702030302020204" pitchFamily="66" charset="0"/>
                  </a:rPr>
                  <a:t> letter sigma)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The formula is easy: it is the square root of the </a:t>
                </a:r>
                <a:r>
                  <a:rPr lang="en-GB" sz="2000" b="1" dirty="0">
                    <a:latin typeface="Comic Sans MS" panose="030F0702030302020204" pitchFamily="66" charset="0"/>
                  </a:rPr>
                  <a:t>variance</a:t>
                </a:r>
                <a:r>
                  <a:rPr lang="en-GB" sz="2000" dirty="0">
                    <a:latin typeface="Comic Sans MS" panose="030F0702030302020204" pitchFamily="66" charset="0"/>
                  </a:rPr>
                  <a:t>.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What is the </a:t>
                </a:r>
                <a:r>
                  <a:rPr lang="en-GB" sz="2000" b="1" dirty="0">
                    <a:latin typeface="Comic Sans MS" panose="030F0702030302020204" pitchFamily="66" charset="0"/>
                  </a:rPr>
                  <a:t>variance</a:t>
                </a:r>
                <a:r>
                  <a:rPr lang="en-GB" sz="2000" dirty="0">
                    <a:latin typeface="Comic Sans MS" panose="030F0702030302020204" pitchFamily="66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8760"/>
                <a:ext cx="8496944" cy="2246769"/>
              </a:xfrm>
              <a:prstGeom prst="rect">
                <a:avLst/>
              </a:prstGeom>
              <a:blipFill>
                <a:blip r:embed="rId2"/>
                <a:stretch>
                  <a:fillRect l="-717" t="-1355" b="-3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7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268760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</a:t>
            </a:r>
            <a:r>
              <a:rPr lang="en-GB" sz="2000" b="1" dirty="0">
                <a:latin typeface="Comic Sans MS" panose="030F0702030302020204" pitchFamily="66" charset="0"/>
              </a:rPr>
              <a:t>variance</a:t>
            </a:r>
            <a:r>
              <a:rPr lang="en-GB" sz="2000" dirty="0">
                <a:latin typeface="Comic Sans MS" panose="030F0702030302020204" pitchFamily="66" charset="0"/>
              </a:rPr>
              <a:t> is defined as the average of the </a:t>
            </a:r>
            <a:r>
              <a:rPr lang="en-GB" sz="2000" u="sng" dirty="0">
                <a:latin typeface="Comic Sans MS" panose="030F0702030302020204" pitchFamily="66" charset="0"/>
              </a:rPr>
              <a:t>squared differences </a:t>
            </a:r>
            <a:r>
              <a:rPr lang="en-GB" sz="2000" dirty="0">
                <a:latin typeface="Comic Sans MS" panose="030F0702030302020204" pitchFamily="66" charset="0"/>
              </a:rPr>
              <a:t>from the </a:t>
            </a:r>
            <a:r>
              <a:rPr lang="en-GB" sz="2000" b="1" dirty="0">
                <a:latin typeface="Comic Sans MS" panose="030F0702030302020204" pitchFamily="66" charset="0"/>
              </a:rPr>
              <a:t>mean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To calculate the </a:t>
            </a:r>
            <a:r>
              <a:rPr lang="en-GB" sz="2000" b="1" dirty="0">
                <a:latin typeface="Comic Sans MS" panose="030F0702030302020204" pitchFamily="66" charset="0"/>
              </a:rPr>
              <a:t>variance</a:t>
            </a:r>
            <a:r>
              <a:rPr lang="en-GB" sz="2000" dirty="0">
                <a:latin typeface="Comic Sans MS" panose="030F0702030302020204" pitchFamily="66" charset="0"/>
              </a:rPr>
              <a:t> follow these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Work out the </a:t>
            </a:r>
            <a:r>
              <a:rPr lang="en-GB" sz="2000" b="1" dirty="0">
                <a:latin typeface="Comic Sans MS" panose="030F0702030302020204" pitchFamily="66" charset="0"/>
              </a:rPr>
              <a:t>mean</a:t>
            </a:r>
            <a:r>
              <a:rPr lang="en-GB" sz="2000" dirty="0">
                <a:latin typeface="Comic Sans MS" panose="030F0702030302020204" pitchFamily="66" charset="0"/>
              </a:rPr>
              <a:t> (you’ve just practised this!)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Then for each number, </a:t>
            </a:r>
            <a:r>
              <a:rPr lang="en-GB" sz="2000" u="sng" dirty="0">
                <a:latin typeface="Comic Sans MS" panose="030F0702030302020204" pitchFamily="66" charset="0"/>
              </a:rPr>
              <a:t>subtract</a:t>
            </a:r>
            <a:r>
              <a:rPr lang="en-GB" sz="2000" dirty="0">
                <a:latin typeface="Comic Sans MS" panose="030F0702030302020204" pitchFamily="66" charset="0"/>
              </a:rPr>
              <a:t> the </a:t>
            </a:r>
            <a:r>
              <a:rPr lang="en-GB" sz="2000" b="1" dirty="0">
                <a:latin typeface="Comic Sans MS" panose="030F0702030302020204" pitchFamily="66" charset="0"/>
              </a:rPr>
              <a:t>mean</a:t>
            </a:r>
            <a:r>
              <a:rPr lang="en-GB" sz="2000" dirty="0">
                <a:latin typeface="Comic Sans MS" panose="030F0702030302020204" pitchFamily="66" charset="0"/>
              </a:rPr>
              <a:t> and </a:t>
            </a:r>
            <a:r>
              <a:rPr lang="en-GB" sz="2000" u="sng" dirty="0">
                <a:latin typeface="Comic Sans MS" panose="030F0702030302020204" pitchFamily="66" charset="0"/>
              </a:rPr>
              <a:t>square</a:t>
            </a:r>
            <a:r>
              <a:rPr lang="en-GB" sz="2000" dirty="0">
                <a:latin typeface="Comic Sans MS" panose="030F0702030302020204" pitchFamily="66" charset="0"/>
              </a:rPr>
              <a:t> the result (the </a:t>
            </a:r>
            <a:r>
              <a:rPr lang="en-GB" sz="2000" u="sng" dirty="0">
                <a:latin typeface="Comic Sans MS" panose="030F0702030302020204" pitchFamily="66" charset="0"/>
              </a:rPr>
              <a:t>squared difference</a:t>
            </a:r>
            <a:r>
              <a:rPr lang="en-GB" sz="20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Then work out the </a:t>
            </a:r>
            <a:r>
              <a:rPr lang="en-GB" sz="2000" b="1" dirty="0">
                <a:latin typeface="Comic Sans MS" panose="030F0702030302020204" pitchFamily="66" charset="0"/>
              </a:rPr>
              <a:t>mean</a:t>
            </a:r>
            <a:r>
              <a:rPr lang="en-GB" sz="2000" dirty="0">
                <a:latin typeface="Comic Sans MS" panose="030F0702030302020204" pitchFamily="66" charset="0"/>
              </a:rPr>
              <a:t> of those </a:t>
            </a:r>
            <a:r>
              <a:rPr lang="en-GB" sz="2000" u="sng" dirty="0">
                <a:latin typeface="Comic Sans MS" panose="030F0702030302020204" pitchFamily="66" charset="0"/>
              </a:rPr>
              <a:t>squared differences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Why </a:t>
            </a:r>
            <a:r>
              <a:rPr lang="en-GB" sz="2000" u="sng" dirty="0">
                <a:latin typeface="Comic Sans MS" panose="030F0702030302020204" pitchFamily="66" charset="0"/>
              </a:rPr>
              <a:t>square</a:t>
            </a:r>
            <a:r>
              <a:rPr lang="en-GB" sz="2000" dirty="0">
                <a:latin typeface="Comic Sans MS" panose="030F0702030302020204" pitchFamily="66" charset="0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72275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547664" y="1507446"/>
            <a:ext cx="1311441" cy="1767683"/>
            <a:chOff x="524255" y="1507446"/>
            <a:chExt cx="1311441" cy="176768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39552" y="2391288"/>
              <a:ext cx="12961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755576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619672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043608" y="239128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32551" y="239128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24255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5548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59958" y="2967352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7509" y="2967352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8916" y="1124744"/>
            <a:ext cx="879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If we just add up the differences from the mean: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74690" y="1530148"/>
                <a:ext cx="1968791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2−2−2+2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690" y="1530148"/>
                <a:ext cx="1968791" cy="527580"/>
              </a:xfrm>
              <a:prstGeom prst="rect">
                <a:avLst/>
              </a:prstGeom>
              <a:blipFill>
                <a:blip r:embed="rId2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445765" y="2057728"/>
            <a:ext cx="438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negatives cancel out the positives.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1715" y="2459779"/>
            <a:ext cx="438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What about absolute values?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12411" y="2857069"/>
                <a:ext cx="2256824" cy="547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411" y="2857069"/>
                <a:ext cx="2256824" cy="5477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53426" y="3447753"/>
            <a:ext cx="881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This looks better! We call this the </a:t>
            </a:r>
            <a:r>
              <a:rPr lang="en-GB" b="1" dirty="0">
                <a:latin typeface="Comic Sans MS" panose="030F0702030302020204" pitchFamily="66" charset="0"/>
              </a:rPr>
              <a:t>mean deviation</a:t>
            </a:r>
            <a:r>
              <a:rPr lang="en-GB" dirty="0">
                <a:latin typeface="Comic Sans MS" panose="030F0702030302020204" pitchFamily="66" charset="0"/>
              </a:rPr>
              <a:t>. What about this example: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47664" y="3836569"/>
            <a:ext cx="1311441" cy="2132456"/>
            <a:chOff x="524255" y="1507446"/>
            <a:chExt cx="1311441" cy="213245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9552" y="2391288"/>
              <a:ext cx="12961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55576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1615664" y="2103256"/>
              <a:ext cx="4008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344464" y="2391288"/>
              <a:ext cx="0" cy="10073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24255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25548" y="187222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63355" y="3332125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7509" y="2107989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935970" y="3954288"/>
                <a:ext cx="2256824" cy="554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970" y="3954288"/>
                <a:ext cx="2256824" cy="554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168916" y="6007001"/>
            <a:ext cx="881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We get the same value even though we can see that the differences are more spread out.</a:t>
            </a:r>
          </a:p>
        </p:txBody>
      </p:sp>
    </p:spTree>
    <p:extLst>
      <p:ext uri="{BB962C8B-B14F-4D97-AF65-F5344CB8AC3E}">
        <p14:creationId xmlns:p14="http://schemas.microsoft.com/office/powerpoint/2010/main" val="9376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47664" y="1805333"/>
            <a:ext cx="1311441" cy="1767683"/>
            <a:chOff x="524255" y="1507446"/>
            <a:chExt cx="1311441" cy="176768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39552" y="2391288"/>
              <a:ext cx="12961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755576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619672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043608" y="239128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32551" y="239128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24255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5548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59958" y="2967352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7509" y="2967352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7664" y="3573016"/>
            <a:ext cx="1311441" cy="2132456"/>
            <a:chOff x="524255" y="1507446"/>
            <a:chExt cx="1311441" cy="213245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39552" y="2391288"/>
              <a:ext cx="12961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55576" y="1815224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1615664" y="2103256"/>
              <a:ext cx="4008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344464" y="2391288"/>
              <a:ext cx="0" cy="10073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24255" y="1507446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25548" y="187222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63355" y="3332125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-4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7509" y="2107989"/>
              <a:ext cx="380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mic Sans MS" panose="030F0702030302020204" pitchFamily="66" charset="0"/>
                  <a:cs typeface="Arial" panose="020B0604020202020204" pitchFamily="34" charset="0"/>
                </a:rPr>
                <a:t>+0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9512" y="1183517"/>
            <a:ext cx="873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Let’s try squaring the difference and taking the square root at the end: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91880" y="2113110"/>
                <a:ext cx="3873304" cy="92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(−2)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(−2)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113110"/>
                <a:ext cx="3873304" cy="9208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91880" y="3657099"/>
                <a:ext cx="3914983" cy="92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(−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=2.55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657099"/>
                <a:ext cx="3914983" cy="9208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79512" y="5811117"/>
            <a:ext cx="873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standard deviation is greater when the differences are more spread out.</a:t>
            </a:r>
          </a:p>
        </p:txBody>
      </p:sp>
    </p:spTree>
    <p:extLst>
      <p:ext uri="{BB962C8B-B14F-4D97-AF65-F5344CB8AC3E}">
        <p14:creationId xmlns:p14="http://schemas.microsoft.com/office/powerpoint/2010/main" val="427825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03000" y="1152776"/>
            <a:ext cx="6192805" cy="2995920"/>
            <a:chOff x="2627667" y="1010560"/>
            <a:chExt cx="6192805" cy="2995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06979" y="1412776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406979" y="1844824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406979" y="1628800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06979" y="2060848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06979" y="1170609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419872" y="2492896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19872" y="2924944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419872" y="2708920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19872" y="2250729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27667" y="1010560"/>
              <a:ext cx="792205" cy="2100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210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195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180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165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150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135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120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105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90 cm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8264"/>
            <a:stretch/>
          </p:blipFill>
          <p:spPr>
            <a:xfrm>
              <a:off x="3356775" y="1412775"/>
              <a:ext cx="1216763" cy="259370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383" r="59331"/>
            <a:stretch/>
          </p:blipFill>
          <p:spPr>
            <a:xfrm>
              <a:off x="4442078" y="1791546"/>
              <a:ext cx="969768" cy="221493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669" r="41750"/>
            <a:stretch/>
          </p:blipFill>
          <p:spPr>
            <a:xfrm>
              <a:off x="5522198" y="1539505"/>
              <a:ext cx="936104" cy="246697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8251" r="21463"/>
            <a:stretch/>
          </p:blipFill>
          <p:spPr>
            <a:xfrm>
              <a:off x="6458302" y="1647530"/>
              <a:ext cx="1032823" cy="235895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8536"/>
            <a:stretch/>
          </p:blipFill>
          <p:spPr>
            <a:xfrm>
              <a:off x="7538422" y="1496603"/>
              <a:ext cx="1162702" cy="250987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26399" y="1253466"/>
            <a:ext cx="22799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You and your friends measure how tall you each are.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Calculate the mean, the variance and the standard deviation.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61662" y="40944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192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09488" y="40944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167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56947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183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92384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177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42967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186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6400" y="4801726"/>
                <a:ext cx="4322472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Mean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192+167+183+177+186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00" y="4801726"/>
                <a:ext cx="4322472" cy="704295"/>
              </a:xfrm>
              <a:prstGeom prst="rect">
                <a:avLst/>
              </a:prstGeom>
              <a:blipFill>
                <a:blip r:embed="rId3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409488" y="4786676"/>
                <a:ext cx="1108380" cy="710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905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488" y="4786676"/>
                <a:ext cx="1108380" cy="710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388060" y="4885260"/>
                <a:ext cx="1760803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81 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60" y="4885260"/>
                <a:ext cx="1760803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154633" y="1591714"/>
            <a:ext cx="599844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50" dirty="0">
                <a:solidFill>
                  <a:srgbClr val="FF0000"/>
                </a:solidFill>
                <a:latin typeface="Comic Sans MS" panose="030F0702030302020204" pitchFamily="66" charset="0"/>
              </a:rPr>
              <a:t>(181)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347864" y="1754151"/>
            <a:ext cx="540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8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  <p:bldP spid="30" grpId="0"/>
      <p:bldP spid="24" grpId="0"/>
      <p:bldP spid="25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2312" y="1638819"/>
            <a:ext cx="5379950" cy="2683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603000" y="1152776"/>
            <a:ext cx="6192805" cy="2995920"/>
            <a:chOff x="2627667" y="1010560"/>
            <a:chExt cx="6192805" cy="2995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06979" y="1412776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406979" y="1844824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406979" y="1628800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06979" y="2060848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06979" y="1170609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419872" y="2492896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19872" y="2924944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419872" y="2708920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19872" y="2250729"/>
              <a:ext cx="540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27667" y="1010560"/>
              <a:ext cx="792205" cy="2100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210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195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180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165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150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135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120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105 cm</a:t>
              </a:r>
            </a:p>
            <a:p>
              <a:pPr algn="r"/>
              <a:r>
                <a:rPr lang="en-GB" sz="1450" dirty="0">
                  <a:latin typeface="Comic Sans MS" panose="030F0702030302020204" pitchFamily="66" charset="0"/>
                </a:rPr>
                <a:t>90 cm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8264"/>
            <a:stretch/>
          </p:blipFill>
          <p:spPr>
            <a:xfrm>
              <a:off x="3356775" y="1412775"/>
              <a:ext cx="1216763" cy="259370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383" r="59331"/>
            <a:stretch/>
          </p:blipFill>
          <p:spPr>
            <a:xfrm>
              <a:off x="4442078" y="1791546"/>
              <a:ext cx="969768" cy="221493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669" r="41750"/>
            <a:stretch/>
          </p:blipFill>
          <p:spPr>
            <a:xfrm>
              <a:off x="5522198" y="1539505"/>
              <a:ext cx="936104" cy="246697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8251" r="21463"/>
            <a:stretch/>
          </p:blipFill>
          <p:spPr>
            <a:xfrm>
              <a:off x="6458302" y="1647530"/>
              <a:ext cx="1032823" cy="235895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8536"/>
            <a:stretch/>
          </p:blipFill>
          <p:spPr>
            <a:xfrm>
              <a:off x="7538422" y="1496603"/>
              <a:ext cx="1162702" cy="250987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26399" y="1253466"/>
            <a:ext cx="22799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You and your friends measure how tall you each are.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Calculate the mean, the variance and the standard deviation.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61662" y="40944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192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09488" y="409440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167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56947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183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92384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177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42967" y="409075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186 cm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347864" y="1754151"/>
            <a:ext cx="540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9512" y="4787860"/>
            <a:ext cx="873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Next we look at the difference between each height and the mean.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54633" y="1591714"/>
            <a:ext cx="599844" cy="315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50" dirty="0">
                <a:solidFill>
                  <a:srgbClr val="FF0000"/>
                </a:solidFill>
                <a:latin typeface="Comic Sans MS" panose="030F0702030302020204" pitchFamily="66" charset="0"/>
              </a:rPr>
              <a:t>(181)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93456" y="435581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25252" y="4355812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9198" y="435217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54635" y="435217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05218" y="435217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26400" y="5172977"/>
                <a:ext cx="4322472" cy="668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Variance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00" y="5172977"/>
                <a:ext cx="4322472" cy="668709"/>
              </a:xfrm>
              <a:prstGeom prst="rect">
                <a:avLst/>
              </a:prstGeom>
              <a:blipFill>
                <a:blip r:embed="rId3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81002" y="5172977"/>
                <a:ext cx="1417532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02" y="5172977"/>
                <a:ext cx="1417532" cy="616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98684" y="5229200"/>
                <a:ext cx="14175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2.4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84" y="5229200"/>
                <a:ext cx="141753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20558" y="5857471"/>
                <a:ext cx="4322472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Standard deviation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72.4</m:t>
                        </m:r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58" y="5857471"/>
                <a:ext cx="4322472" cy="408253"/>
              </a:xfrm>
              <a:prstGeom prst="rect">
                <a:avLst/>
              </a:prstGeom>
              <a:blipFill>
                <a:blip r:embed="rId6"/>
                <a:stretch>
                  <a:fillRect l="-1128" t="-1493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00722" y="5874891"/>
                <a:ext cx="1417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8.5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722" y="5874891"/>
                <a:ext cx="141753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V="1">
            <a:off x="4067944" y="1591714"/>
            <a:ext cx="0" cy="1793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932040" y="1754151"/>
            <a:ext cx="0" cy="2178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sosceles Triangle 51"/>
          <p:cNvSpPr/>
          <p:nvPr/>
        </p:nvSpPr>
        <p:spPr>
          <a:xfrm>
            <a:off x="5919747" y="1703509"/>
            <a:ext cx="72008" cy="68408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Isosceles Triangle 52"/>
          <p:cNvSpPr/>
          <p:nvPr/>
        </p:nvSpPr>
        <p:spPr>
          <a:xfrm flipV="1">
            <a:off x="6938284" y="1753781"/>
            <a:ext cx="60841" cy="794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7956376" y="1653953"/>
            <a:ext cx="0" cy="1170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4E8A73-D19A-47F9-A578-D730409F3679}"/>
              </a:ext>
            </a:extLst>
          </p:cNvPr>
          <p:cNvSpPr txBox="1"/>
          <p:nvPr/>
        </p:nvSpPr>
        <p:spPr>
          <a:xfrm>
            <a:off x="251520" y="119675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Statistical Calculations Task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The calculations are correct but all the symbols/formulas/words are missing and things have got a bit muddled up. You have to sort out what each line calculates and put symbols and/or formulas and/or words in front of each equals sign.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Are any of the lines in the wrong order?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Actually, there was an error in the data. The first 2 data items should have been a 5 and a 9. Adjust all the calculations for the corrected data set. </a:t>
            </a:r>
          </a:p>
        </p:txBody>
      </p:sp>
    </p:spTree>
    <p:extLst>
      <p:ext uri="{BB962C8B-B14F-4D97-AF65-F5344CB8AC3E}">
        <p14:creationId xmlns:p14="http://schemas.microsoft.com/office/powerpoint/2010/main" val="31222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</TotalTime>
  <Words>609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108</cp:revision>
  <dcterms:created xsi:type="dcterms:W3CDTF">2012-11-22T10:32:27Z</dcterms:created>
  <dcterms:modified xsi:type="dcterms:W3CDTF">2018-04-30T17:19:13Z</dcterms:modified>
</cp:coreProperties>
</file>