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91"/>
  </p:notesMasterIdLst>
  <p:sldIdLst>
    <p:sldId id="284" r:id="rId3"/>
    <p:sldId id="281" r:id="rId4"/>
    <p:sldId id="285" r:id="rId5"/>
    <p:sldId id="286" r:id="rId6"/>
    <p:sldId id="298" r:id="rId7"/>
    <p:sldId id="299" r:id="rId8"/>
    <p:sldId id="300" r:id="rId9"/>
    <p:sldId id="301" r:id="rId10"/>
    <p:sldId id="302" r:id="rId11"/>
    <p:sldId id="303" r:id="rId12"/>
    <p:sldId id="304" r:id="rId13"/>
    <p:sldId id="305" r:id="rId14"/>
    <p:sldId id="306" r:id="rId15"/>
    <p:sldId id="307" r:id="rId16"/>
    <p:sldId id="308" r:id="rId17"/>
    <p:sldId id="310" r:id="rId18"/>
    <p:sldId id="309" r:id="rId19"/>
    <p:sldId id="311" r:id="rId20"/>
    <p:sldId id="312" r:id="rId21"/>
    <p:sldId id="313" r:id="rId22"/>
    <p:sldId id="314" r:id="rId23"/>
    <p:sldId id="315" r:id="rId24"/>
    <p:sldId id="317" r:id="rId25"/>
    <p:sldId id="316"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7" r:id="rId45"/>
    <p:sldId id="336"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6" r:id="rId84"/>
    <p:sldId id="377" r:id="rId85"/>
    <p:sldId id="375" r:id="rId86"/>
    <p:sldId id="378" r:id="rId87"/>
    <p:sldId id="379" r:id="rId88"/>
    <p:sldId id="380" r:id="rId89"/>
    <p:sldId id="381"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5373" autoAdjust="0"/>
  </p:normalViewPr>
  <p:slideViewPr>
    <p:cSldViewPr>
      <p:cViewPr>
        <p:scale>
          <a:sx n="87" d="100"/>
          <a:sy n="87" d="100"/>
        </p:scale>
        <p:origin x="819"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F85B-3A73-419E-8473-96D639676AD5}" type="datetimeFigureOut">
              <a:rPr lang="en-GB" smtClean="0"/>
              <a:t>22/03/2019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22B3F-CFD1-4D08-88A2-9C0473CAC2BE}" type="slidenum">
              <a:rPr lang="en-GB" smtClean="0"/>
              <a:t>‹#›</a:t>
            </a:fld>
            <a:endParaRPr lang="en-GB" dirty="0"/>
          </a:p>
        </p:txBody>
      </p:sp>
    </p:spTree>
    <p:extLst>
      <p:ext uri="{BB962C8B-B14F-4D97-AF65-F5344CB8AC3E}">
        <p14:creationId xmlns:p14="http://schemas.microsoft.com/office/powerpoint/2010/main" val="338063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4F22B3F-CFD1-4D08-88A2-9C0473CAC2BE}" type="slidenum">
              <a:rPr lang="en-GB" smtClean="0"/>
              <a:t>1</a:t>
            </a:fld>
            <a:endParaRPr lang="en-GB" dirty="0"/>
          </a:p>
        </p:txBody>
      </p:sp>
    </p:spTree>
    <p:extLst>
      <p:ext uri="{BB962C8B-B14F-4D97-AF65-F5344CB8AC3E}">
        <p14:creationId xmlns:p14="http://schemas.microsoft.com/office/powerpoint/2010/main" val="19501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6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p:nvPr userDrawn="1"/>
        </p:nvSpPr>
        <p:spPr>
          <a:xfrm>
            <a:off x="323528" y="2132856"/>
            <a:ext cx="4248472" cy="1323439"/>
          </a:xfrm>
          <a:prstGeom prst="rect">
            <a:avLst/>
          </a:prstGeom>
          <a:noFill/>
        </p:spPr>
        <p:txBody>
          <a:bodyPr wrap="square" rtlCol="0">
            <a:spAutoFit/>
          </a:bodyPr>
          <a:lstStyle/>
          <a:p>
            <a:r>
              <a:rPr lang="en-GB" sz="2000" u="sng" dirty="0">
                <a:latin typeface="Comic Sans MS" pitchFamily="66" charset="0"/>
              </a:rPr>
              <a:t>Probing questions to check understanding:</a:t>
            </a:r>
          </a:p>
          <a:p>
            <a:endParaRPr lang="en-GB" sz="2000" u="none" dirty="0">
              <a:latin typeface="Comic Sans MS" pitchFamily="66" charset="0"/>
            </a:endParaRPr>
          </a:p>
          <a:p>
            <a:endParaRPr lang="en-GB" sz="2000" u="none" dirty="0">
              <a:latin typeface="Comic Sans MS" pitchFamily="66" charset="0"/>
            </a:endParaRPr>
          </a:p>
        </p:txBody>
      </p:sp>
      <p:pic>
        <p:nvPicPr>
          <p:cNvPr id="3" name="Picture 2" descr="bloom_taxonomy.jpg"/>
          <p:cNvPicPr>
            <a:picLocks noChangeAspect="1"/>
          </p:cNvPicPr>
          <p:nvPr userDrawn="1"/>
        </p:nvPicPr>
        <p:blipFill>
          <a:blip r:embed="rId2" cstate="print"/>
          <a:stretch>
            <a:fillRect/>
          </a:stretch>
        </p:blipFill>
        <p:spPr>
          <a:xfrm>
            <a:off x="4788024" y="2115056"/>
            <a:ext cx="4024820" cy="3495675"/>
          </a:xfrm>
          <a:prstGeom prst="rect">
            <a:avLst/>
          </a:prstGeom>
        </p:spPr>
      </p:pic>
    </p:spTree>
    <p:extLst>
      <p:ext uri="{BB962C8B-B14F-4D97-AF65-F5344CB8AC3E}">
        <p14:creationId xmlns:p14="http://schemas.microsoft.com/office/powerpoint/2010/main" val="69420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0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051720" y="2150894"/>
            <a:ext cx="69127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icrosoft YaHei" pitchFamily="34" charset="-122"/>
              </a:defRPr>
            </a:lvl1pPr>
            <a:lvl2pPr marL="742950" indent="-285750" eaLnBrk="0" hangingPunct="0">
              <a:defRPr sz="2400">
                <a:solidFill>
                  <a:schemeClr val="tx1"/>
                </a:solidFill>
                <a:latin typeface="Arial" charset="0"/>
                <a:ea typeface="Microsoft YaHei" pitchFamily="34" charset="-122"/>
              </a:defRPr>
            </a:lvl2pPr>
            <a:lvl3pPr marL="1143000" indent="-228600" eaLnBrk="0" hangingPunct="0">
              <a:defRPr sz="2400">
                <a:solidFill>
                  <a:schemeClr val="tx1"/>
                </a:solidFill>
                <a:latin typeface="Arial" charset="0"/>
                <a:ea typeface="Microsoft YaHei" pitchFamily="34" charset="-122"/>
              </a:defRPr>
            </a:lvl3pPr>
            <a:lvl4pPr marL="1600200" indent="-228600" eaLnBrk="0" hangingPunct="0">
              <a:defRPr sz="2400">
                <a:solidFill>
                  <a:schemeClr val="tx1"/>
                </a:solidFill>
                <a:latin typeface="Arial" charset="0"/>
                <a:ea typeface="Microsoft YaHei" pitchFamily="34" charset="-122"/>
              </a:defRPr>
            </a:lvl4pPr>
            <a:lvl5pPr marL="2057400" indent="-228600" eaLnBrk="0" hangingPunct="0">
              <a:defRPr sz="2400">
                <a:solidFill>
                  <a:schemeClr val="tx1"/>
                </a:solidFill>
                <a:latin typeface="Arial" charset="0"/>
                <a:ea typeface="Microsoft YaHei" pitchFamily="34" charset="-122"/>
              </a:defRPr>
            </a:lvl5pPr>
            <a:lvl6pPr marL="2514600" indent="-228600" eaLnBrk="0" fontAlgn="base" hangingPunct="0">
              <a:spcBef>
                <a:spcPct val="0"/>
              </a:spcBef>
              <a:spcAft>
                <a:spcPct val="0"/>
              </a:spcAft>
              <a:defRPr sz="2400">
                <a:solidFill>
                  <a:schemeClr val="tx1"/>
                </a:solidFill>
                <a:latin typeface="Arial" charset="0"/>
                <a:ea typeface="Microsoft YaHei" pitchFamily="34" charset="-122"/>
              </a:defRPr>
            </a:lvl6pPr>
            <a:lvl7pPr marL="2971800" indent="-228600" eaLnBrk="0" fontAlgn="base" hangingPunct="0">
              <a:spcBef>
                <a:spcPct val="0"/>
              </a:spcBef>
              <a:spcAft>
                <a:spcPct val="0"/>
              </a:spcAft>
              <a:defRPr sz="2400">
                <a:solidFill>
                  <a:schemeClr val="tx1"/>
                </a:solidFill>
                <a:latin typeface="Arial" charset="0"/>
                <a:ea typeface="Microsoft YaHei" pitchFamily="34" charset="-122"/>
              </a:defRPr>
            </a:lvl7pPr>
            <a:lvl8pPr marL="3429000" indent="-228600" eaLnBrk="0" fontAlgn="base" hangingPunct="0">
              <a:spcBef>
                <a:spcPct val="0"/>
              </a:spcBef>
              <a:spcAft>
                <a:spcPct val="0"/>
              </a:spcAft>
              <a:defRPr sz="2400">
                <a:solidFill>
                  <a:schemeClr val="tx1"/>
                </a:solidFill>
                <a:latin typeface="Arial" charset="0"/>
                <a:ea typeface="Microsoft YaHei" pitchFamily="34" charset="-122"/>
              </a:defRPr>
            </a:lvl8pPr>
            <a:lvl9pPr marL="3886200" indent="-228600" eaLnBrk="0" fontAlgn="base" hangingPunct="0">
              <a:spcBef>
                <a:spcPct val="0"/>
              </a:spcBef>
              <a:spcAft>
                <a:spcPct val="0"/>
              </a:spcAft>
              <a:defRPr sz="2400">
                <a:solidFill>
                  <a:schemeClr val="tx1"/>
                </a:solidFill>
                <a:latin typeface="Arial" charset="0"/>
                <a:ea typeface="Microsoft YaHei" pitchFamily="34" charset="-122"/>
              </a:defRPr>
            </a:lvl9pPr>
          </a:lstStyle>
          <a:p>
            <a:pPr algn="ctr" eaLnBrk="1" hangingPunct="1"/>
            <a:r>
              <a:rPr lang="en-GB" dirty="0">
                <a:latin typeface="Comic Sans MS" pitchFamily="66" charset="0"/>
              </a:rPr>
              <a:t>How </a:t>
            </a:r>
            <a:r>
              <a:rPr lang="en-GB" b="1" u="sng" dirty="0">
                <a:latin typeface="Comic Sans MS" pitchFamily="66" charset="0"/>
              </a:rPr>
              <a:t>confident</a:t>
            </a:r>
            <a:r>
              <a:rPr lang="en-GB" dirty="0">
                <a:latin typeface="Comic Sans MS" pitchFamily="66" charset="0"/>
              </a:rPr>
              <a:t> do you feel with this topic?</a:t>
            </a:r>
          </a:p>
          <a:p>
            <a:pPr algn="ctr" eaLnBrk="1" hangingPunct="1"/>
            <a:endParaRPr lang="en-GB" dirty="0">
              <a:latin typeface="Comic Sans MS" pitchFamily="66" charset="0"/>
            </a:endParaRPr>
          </a:p>
          <a:p>
            <a:pPr algn="ctr" eaLnBrk="1" hangingPunct="1"/>
            <a:r>
              <a:rPr lang="en-GB" dirty="0">
                <a:latin typeface="Comic Sans MS" pitchFamily="66" charset="0"/>
              </a:rPr>
              <a:t>Write </a:t>
            </a:r>
            <a:r>
              <a:rPr lang="en-GB" dirty="0">
                <a:solidFill>
                  <a:srgbClr val="FF0000"/>
                </a:solidFill>
                <a:latin typeface="Comic Sans MS" pitchFamily="66" charset="0"/>
              </a:rPr>
              <a:t>red</a:t>
            </a:r>
            <a:r>
              <a:rPr lang="en-GB" dirty="0">
                <a:latin typeface="Comic Sans MS" pitchFamily="66" charset="0"/>
              </a:rPr>
              <a:t>, </a:t>
            </a:r>
            <a:r>
              <a:rPr lang="en-GB" dirty="0">
                <a:solidFill>
                  <a:srgbClr val="FFC000"/>
                </a:solidFill>
                <a:latin typeface="Comic Sans MS" pitchFamily="66" charset="0"/>
              </a:rPr>
              <a:t>amber</a:t>
            </a:r>
            <a:r>
              <a:rPr lang="en-GB" dirty="0">
                <a:latin typeface="Comic Sans MS" pitchFamily="66" charset="0"/>
              </a:rPr>
              <a:t> or </a:t>
            </a:r>
            <a:r>
              <a:rPr lang="en-GB" dirty="0">
                <a:solidFill>
                  <a:srgbClr val="00B050"/>
                </a:solidFill>
                <a:latin typeface="Comic Sans MS" pitchFamily="66" charset="0"/>
              </a:rPr>
              <a:t>green</a:t>
            </a:r>
            <a:r>
              <a:rPr lang="en-GB" dirty="0">
                <a:latin typeface="Comic Sans MS" pitchFamily="66" charset="0"/>
              </a:rPr>
              <a:t> in your book!</a:t>
            </a:r>
          </a:p>
          <a:p>
            <a:pPr algn="ctr" eaLnBrk="1" hangingPunct="1"/>
            <a:endParaRPr lang="en-GB" dirty="0">
              <a:latin typeface="Comic Sans MS" pitchFamily="66" charset="0"/>
            </a:endParaRPr>
          </a:p>
          <a:p>
            <a:pPr algn="ctr" eaLnBrk="1" hangingPunct="1"/>
            <a:r>
              <a:rPr lang="en-GB" b="1" dirty="0">
                <a:latin typeface="Comic Sans MS" pitchFamily="66" charset="0"/>
              </a:rPr>
              <a:t>Complete the corresponding activity </a:t>
            </a:r>
            <a:r>
              <a:rPr lang="en-GB" b="1" dirty="0">
                <a:latin typeface="Comic Sans MS" pitchFamily="66" charset="0"/>
                <a:sym typeface="Wingdings" pitchFamily="2" charset="2"/>
              </a:rPr>
              <a:t></a:t>
            </a:r>
          </a:p>
          <a:p>
            <a:pPr algn="ctr" eaLnBrk="1" hangingPunct="1"/>
            <a:endParaRPr lang="en-GB" b="1" dirty="0">
              <a:latin typeface="Comic Sans MS" pitchFamily="66" charset="0"/>
              <a:sym typeface="Wingdings" pitchFamily="2" charset="2"/>
            </a:endParaRPr>
          </a:p>
        </p:txBody>
      </p:sp>
    </p:spTree>
    <p:extLst>
      <p:ext uri="{BB962C8B-B14F-4D97-AF65-F5344CB8AC3E}">
        <p14:creationId xmlns:p14="http://schemas.microsoft.com/office/powerpoint/2010/main" val="1633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11" name="Group 10"/>
          <p:cNvGrpSpPr/>
          <p:nvPr userDrawn="1"/>
        </p:nvGrpSpPr>
        <p:grpSpPr>
          <a:xfrm>
            <a:off x="2751927" y="1376432"/>
            <a:ext cx="5430768" cy="4032451"/>
            <a:chOff x="4469824" y="1124744"/>
            <a:chExt cx="6236041" cy="4032451"/>
          </a:xfrm>
        </p:grpSpPr>
        <p:sp>
          <p:nvSpPr>
            <p:cNvPr id="2" name="Isosceles Triangle 1"/>
            <p:cNvSpPr/>
            <p:nvPr userDrawn="1"/>
          </p:nvSpPr>
          <p:spPr bwMode="auto">
            <a:xfrm>
              <a:off x="4469824" y="1124744"/>
              <a:ext cx="6236041" cy="4032448"/>
            </a:xfrm>
            <a:prstGeom prst="triangl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dirty="0">
                <a:ln>
                  <a:noFill/>
                </a:ln>
                <a:solidFill>
                  <a:schemeClr val="bg1"/>
                </a:solidFill>
                <a:effectLst/>
                <a:latin typeface="Arial" charset="0"/>
                <a:ea typeface="Microsoft YaHei" charset="-122"/>
              </a:endParaRPr>
            </a:p>
          </p:txBody>
        </p:sp>
        <p:cxnSp>
          <p:nvCxnSpPr>
            <p:cNvPr id="3" name="Straight Connector 2"/>
            <p:cNvCxnSpPr/>
            <p:nvPr userDrawn="1"/>
          </p:nvCxnSpPr>
          <p:spPr bwMode="auto">
            <a:xfrm>
              <a:off x="5423219" y="3933056"/>
              <a:ext cx="431991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 name="Straight Connector 3"/>
            <p:cNvCxnSpPr/>
            <p:nvPr userDrawn="1"/>
          </p:nvCxnSpPr>
          <p:spPr bwMode="auto">
            <a:xfrm>
              <a:off x="6479199" y="2564904"/>
              <a:ext cx="220795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 name="Straight Connector 4"/>
            <p:cNvCxnSpPr/>
            <p:nvPr userDrawn="1"/>
          </p:nvCxnSpPr>
          <p:spPr bwMode="auto">
            <a:xfrm>
              <a:off x="7535179" y="2564907"/>
              <a:ext cx="0" cy="136815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Straight Connector 5"/>
            <p:cNvCxnSpPr/>
            <p:nvPr userDrawn="1"/>
          </p:nvCxnSpPr>
          <p:spPr bwMode="auto">
            <a:xfrm>
              <a:off x="6671196"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bwMode="auto">
            <a:xfrm>
              <a:off x="8399163"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5615217" y="4365104"/>
              <a:ext cx="41279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3 things you knew already</a:t>
              </a:r>
            </a:p>
          </p:txBody>
        </p:sp>
        <p:sp>
          <p:nvSpPr>
            <p:cNvPr id="9" name="TextBox 8"/>
            <p:cNvSpPr txBox="1"/>
            <p:nvPr userDrawn="1"/>
          </p:nvSpPr>
          <p:spPr>
            <a:xfrm>
              <a:off x="6479199" y="2996956"/>
              <a:ext cx="21119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2 things you learnt today</a:t>
              </a:r>
            </a:p>
          </p:txBody>
        </p:sp>
        <p:sp>
          <p:nvSpPr>
            <p:cNvPr id="10" name="TextBox 9"/>
            <p:cNvSpPr txBox="1"/>
            <p:nvPr userDrawn="1"/>
          </p:nvSpPr>
          <p:spPr>
            <a:xfrm>
              <a:off x="6394406" y="1412779"/>
              <a:ext cx="2292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1 question about today’s topic</a:t>
              </a:r>
            </a:p>
          </p:txBody>
        </p:sp>
      </p:grpSp>
    </p:spTree>
    <p:extLst>
      <p:ext uri="{BB962C8B-B14F-4D97-AF65-F5344CB8AC3E}">
        <p14:creationId xmlns:p14="http://schemas.microsoft.com/office/powerpoint/2010/main" val="114482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extBox 1"/>
          <p:cNvSpPr txBox="1"/>
          <p:nvPr userDrawn="1"/>
        </p:nvSpPr>
        <p:spPr>
          <a:xfrm>
            <a:off x="2042195" y="1052736"/>
            <a:ext cx="6922293" cy="523220"/>
          </a:xfrm>
          <a:prstGeom prst="rect">
            <a:avLst/>
          </a:prstGeom>
          <a:noFill/>
        </p:spPr>
        <p:txBody>
          <a:bodyPr wrap="square" rtlCol="0">
            <a:spAutoFit/>
          </a:bodyPr>
          <a:lstStyle/>
          <a:p>
            <a:pPr algn="ctr"/>
            <a:r>
              <a:rPr lang="en-GB" sz="2800" u="sng" dirty="0">
                <a:latin typeface="Comic Sans MS" pitchFamily="66" charset="0"/>
              </a:rPr>
              <a:t>Plenary</a:t>
            </a:r>
          </a:p>
        </p:txBody>
      </p:sp>
      <p:sp>
        <p:nvSpPr>
          <p:cNvPr id="3" name="TextBox 2"/>
          <p:cNvSpPr txBox="1"/>
          <p:nvPr userDrawn="1"/>
        </p:nvSpPr>
        <p:spPr>
          <a:xfrm>
            <a:off x="2052882" y="2060847"/>
            <a:ext cx="6911606" cy="2677656"/>
          </a:xfrm>
          <a:prstGeom prst="rect">
            <a:avLst/>
          </a:prstGeom>
          <a:noFill/>
        </p:spPr>
        <p:txBody>
          <a:bodyPr wrap="square" rtlCol="0">
            <a:spAutoFit/>
          </a:bodyPr>
          <a:lstStyle/>
          <a:p>
            <a:pPr algn="ctr"/>
            <a:r>
              <a:rPr lang="en-GB" sz="2400" dirty="0">
                <a:latin typeface="Comic Sans MS" pitchFamily="66" charset="0"/>
              </a:rPr>
              <a:t>2 stars (</a:t>
            </a:r>
            <a:r>
              <a:rPr lang="en-GB" sz="2400" dirty="0">
                <a:solidFill>
                  <a:srgbClr val="FFC000"/>
                </a:solidFill>
                <a:latin typeface="Comic Sans MS" pitchFamily="66" charset="0"/>
                <a:sym typeface="Wingdings"/>
              </a:rPr>
              <a:t></a:t>
            </a:r>
            <a:r>
              <a:rPr lang="en-GB" sz="2400" dirty="0">
                <a:latin typeface="Comic Sans MS" pitchFamily="66" charset="0"/>
                <a:sym typeface="Wingdings"/>
              </a:rPr>
              <a:t>)</a:t>
            </a:r>
            <a:r>
              <a:rPr lang="en-GB" sz="2400" dirty="0">
                <a:latin typeface="Comic Sans MS" pitchFamily="66" charset="0"/>
              </a:rPr>
              <a:t> and a wish (</a:t>
            </a:r>
            <a:r>
              <a:rPr lang="en-GB" sz="2400" b="1" dirty="0">
                <a:latin typeface="Comic Sans MS" pitchFamily="66" charset="0"/>
                <a:sym typeface="Wingdings"/>
              </a:rPr>
              <a:t></a:t>
            </a:r>
            <a:r>
              <a:rPr lang="en-GB" sz="2400" dirty="0">
                <a:latin typeface="Comic Sans MS" pitchFamily="66" charset="0"/>
                <a:sym typeface="Wingdings"/>
              </a:rPr>
              <a:t>)</a:t>
            </a:r>
          </a:p>
          <a:p>
            <a:pPr algn="ctr"/>
            <a:endParaRPr lang="en-GB" sz="2400" dirty="0">
              <a:latin typeface="Comic Sans MS" pitchFamily="66" charset="0"/>
            </a:endParaRP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brilliant at...</a:t>
            </a: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good at...</a:t>
            </a:r>
          </a:p>
          <a:p>
            <a:pPr algn="ctr"/>
            <a:endParaRPr lang="en-GB" sz="2400" dirty="0">
              <a:latin typeface="Comic Sans MS" pitchFamily="66" charset="0"/>
              <a:sym typeface="Wingdings"/>
            </a:endParaRPr>
          </a:p>
          <a:p>
            <a:pPr algn="ctr"/>
            <a:r>
              <a:rPr lang="en-GB" sz="2400" b="1" dirty="0">
                <a:latin typeface="Comic Sans MS" pitchFamily="66" charset="0"/>
                <a:sym typeface="Wingdings"/>
              </a:rPr>
              <a:t></a:t>
            </a:r>
            <a:r>
              <a:rPr lang="en-GB" sz="2400" dirty="0">
                <a:latin typeface="Comic Sans MS" pitchFamily="66" charset="0"/>
                <a:sym typeface="Wingdings"/>
              </a:rPr>
              <a:t> </a:t>
            </a:r>
            <a:r>
              <a:rPr lang="en-GB" sz="2400" dirty="0">
                <a:latin typeface="Comic Sans MS" pitchFamily="66" charset="0"/>
              </a:rPr>
              <a:t>Something I need to work on is...</a:t>
            </a:r>
          </a:p>
          <a:p>
            <a:pPr algn="ctr"/>
            <a:endParaRPr lang="en-GB" sz="2400" dirty="0">
              <a:latin typeface="Comic Sans MS" pitchFamily="66" charset="0"/>
            </a:endParaRPr>
          </a:p>
        </p:txBody>
      </p:sp>
    </p:spTree>
    <p:extLst>
      <p:ext uri="{BB962C8B-B14F-4D97-AF65-F5344CB8AC3E}">
        <p14:creationId xmlns:p14="http://schemas.microsoft.com/office/powerpoint/2010/main" val="114482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p:cNvSpPr txBox="1"/>
          <p:nvPr userDrawn="1"/>
        </p:nvSpPr>
        <p:spPr>
          <a:xfrm>
            <a:off x="5796136" y="2420888"/>
            <a:ext cx="3096344" cy="1058175"/>
          </a:xfrm>
          <a:prstGeom prst="rect">
            <a:avLst/>
          </a:prstGeom>
          <a:noFill/>
        </p:spPr>
        <p:txBody>
          <a:bodyPr wrap="square" rtlCol="0">
            <a:spAutoFit/>
          </a:bodyPr>
          <a:lstStyle/>
          <a:p>
            <a:r>
              <a:rPr lang="en-GB" sz="2092" dirty="0">
                <a:latin typeface="Comic Sans MS" pitchFamily="66" charset="0"/>
              </a:rPr>
              <a:t>Complete the exit ticket,</a:t>
            </a:r>
            <a:r>
              <a:rPr lang="en-GB" sz="2092" baseline="0" dirty="0">
                <a:latin typeface="Comic Sans MS" pitchFamily="66" charset="0"/>
              </a:rPr>
              <a:t> making sure you justify each emoji.</a:t>
            </a:r>
            <a:endParaRPr lang="en-GB" sz="2092" dirty="0">
              <a:latin typeface="Comic Sans MS" pitchFamily="66" charset="0"/>
            </a:endParaRPr>
          </a:p>
        </p:txBody>
      </p:sp>
      <p:sp>
        <p:nvSpPr>
          <p:cNvPr id="4" name="TextBox 3"/>
          <p:cNvSpPr txBox="1"/>
          <p:nvPr userDrawn="1"/>
        </p:nvSpPr>
        <p:spPr>
          <a:xfrm>
            <a:off x="5796136" y="1812716"/>
            <a:ext cx="3096344" cy="460126"/>
          </a:xfrm>
          <a:prstGeom prst="rect">
            <a:avLst/>
          </a:prstGeom>
          <a:noFill/>
        </p:spPr>
        <p:txBody>
          <a:bodyPr wrap="square" rtlCol="0">
            <a:spAutoFit/>
          </a:bodyPr>
          <a:lstStyle/>
          <a:p>
            <a:r>
              <a:rPr lang="en-GB" sz="2390" b="1" u="sng" dirty="0">
                <a:latin typeface="Comic Sans MS" pitchFamily="66" charset="0"/>
              </a:rPr>
              <a:t>Plenary</a:t>
            </a:r>
          </a:p>
        </p:txBody>
      </p:sp>
      <p:pic>
        <p:nvPicPr>
          <p:cNvPr id="5" name="Picture 4"/>
          <p:cNvPicPr>
            <a:picLocks noChangeAspect="1"/>
          </p:cNvPicPr>
          <p:nvPr userDrawn="1"/>
        </p:nvPicPr>
        <p:blipFill rotWithShape="1">
          <a:blip r:embed="rId2"/>
          <a:srcRect l="23245" t="21656" r="51851" b="16329"/>
          <a:stretch/>
        </p:blipFill>
        <p:spPr>
          <a:xfrm>
            <a:off x="2395772" y="1170911"/>
            <a:ext cx="3240360" cy="4536504"/>
          </a:xfrm>
          <a:prstGeom prst="rect">
            <a:avLst/>
          </a:prstGeom>
        </p:spPr>
      </p:pic>
    </p:spTree>
    <p:extLst>
      <p:ext uri="{BB962C8B-B14F-4D97-AF65-F5344CB8AC3E}">
        <p14:creationId xmlns:p14="http://schemas.microsoft.com/office/powerpoint/2010/main" val="299908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p:cNvSpPr txBox="1"/>
          <p:nvPr userDrawn="1"/>
        </p:nvSpPr>
        <p:spPr>
          <a:xfrm>
            <a:off x="2123728" y="4293096"/>
            <a:ext cx="6768752" cy="830997"/>
          </a:xfrm>
          <a:prstGeom prst="rect">
            <a:avLst/>
          </a:prstGeom>
          <a:noFill/>
        </p:spPr>
        <p:txBody>
          <a:bodyPr wrap="square" rtlCol="0">
            <a:spAutoFit/>
          </a:bodyPr>
          <a:lstStyle/>
          <a:p>
            <a:pPr algn="ctr"/>
            <a:r>
              <a:rPr lang="en-GB" sz="2400" dirty="0">
                <a:latin typeface="Comic Sans MS" pitchFamily="66" charset="0"/>
              </a:rPr>
              <a:t>What did</a:t>
            </a:r>
            <a:r>
              <a:rPr lang="en-GB" sz="2400" baseline="0" dirty="0">
                <a:latin typeface="Comic Sans MS" pitchFamily="66" charset="0"/>
              </a:rPr>
              <a:t> you learn today? What did you find tricky? What can we do next time?</a:t>
            </a:r>
            <a:endParaRPr lang="en-GB" sz="2400" dirty="0">
              <a:latin typeface="Comic Sans MS" pitchFamily="66" charset="0"/>
            </a:endParaRPr>
          </a:p>
        </p:txBody>
      </p:sp>
      <p:sp>
        <p:nvSpPr>
          <p:cNvPr id="4" name="TextBox 3"/>
          <p:cNvSpPr txBox="1"/>
          <p:nvPr userDrawn="1"/>
        </p:nvSpPr>
        <p:spPr>
          <a:xfrm>
            <a:off x="2123728" y="1327090"/>
            <a:ext cx="6768752" cy="460126"/>
          </a:xfrm>
          <a:prstGeom prst="rect">
            <a:avLst/>
          </a:prstGeom>
          <a:noFill/>
        </p:spPr>
        <p:txBody>
          <a:bodyPr wrap="square" rtlCol="0">
            <a:spAutoFit/>
          </a:bodyPr>
          <a:lstStyle/>
          <a:p>
            <a:pPr algn="ctr"/>
            <a:r>
              <a:rPr lang="en-GB" sz="2400" b="1" u="sng" dirty="0">
                <a:latin typeface="Comic Sans MS" pitchFamily="66" charset="0"/>
              </a:rPr>
              <a:t>Plenary</a:t>
            </a:r>
          </a:p>
        </p:txBody>
      </p:sp>
      <p:pic>
        <p:nvPicPr>
          <p:cNvPr id="6" name="Picture 5" descr="\\WGA-STH-FS1\STHLeadership$\dmoosajee\My Pictures\twitter plenary.png"/>
          <p:cNvPicPr/>
          <p:nvPr userDrawn="1"/>
        </p:nvPicPr>
        <p:blipFill rotWithShape="1">
          <a:blip r:embed="rId2">
            <a:extLst>
              <a:ext uri="{28A0092B-C50C-407E-A947-70E740481C1C}">
                <a14:useLocalDpi xmlns:a14="http://schemas.microsoft.com/office/drawing/2010/main" val="0"/>
              </a:ext>
            </a:extLst>
          </a:blip>
          <a:srcRect b="66950"/>
          <a:stretch/>
        </p:blipFill>
        <p:spPr bwMode="auto">
          <a:xfrm>
            <a:off x="2123729" y="2250392"/>
            <a:ext cx="6768752" cy="1579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57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179512" y="1095460"/>
            <a:ext cx="8775386" cy="564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Friday, 22 March 2019</a:t>
            </a:fld>
            <a:endParaRPr lang="en-GB" sz="1600" dirty="0">
              <a:latin typeface="Comic Sans MS" pitchFamily="66" charset="0"/>
            </a:endParaRPr>
          </a:p>
        </p:txBody>
      </p:sp>
      <p:sp>
        <p:nvSpPr>
          <p:cNvPr id="19" name="TextBox 18"/>
          <p:cNvSpPr txBox="1"/>
          <p:nvPr userDrawn="1"/>
        </p:nvSpPr>
        <p:spPr>
          <a:xfrm>
            <a:off x="2070901" y="260648"/>
            <a:ext cx="3329192" cy="584775"/>
          </a:xfrm>
          <a:prstGeom prst="rect">
            <a:avLst/>
          </a:prstGeom>
          <a:noFill/>
        </p:spPr>
        <p:txBody>
          <a:bodyPr wrap="square" rtlCol="0">
            <a:spAutoFit/>
          </a:bodyPr>
          <a:lstStyle/>
          <a:p>
            <a:pPr algn="ctr"/>
            <a:r>
              <a:rPr lang="en-GB" sz="1600" dirty="0">
                <a:latin typeface="Comic Sans MS" pitchFamily="66" charset="0"/>
              </a:rPr>
              <a:t>Starter Pack</a:t>
            </a:r>
          </a:p>
          <a:p>
            <a:pPr algn="ctr"/>
            <a:r>
              <a:rPr lang="en-GB" sz="1600" dirty="0">
                <a:latin typeface="Comic Sans MS" pitchFamily="66" charset="0"/>
              </a:rPr>
              <a:t>Aiming for Grade 1</a:t>
            </a:r>
          </a:p>
        </p:txBody>
      </p:sp>
      <p:pic>
        <p:nvPicPr>
          <p:cNvPr id="1026" name="Picture 2" descr="Image result for house clipart">
            <a:hlinkClick r:id="rId7" action="ppaction://hlinksldjump"/>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7504" y="6544638"/>
            <a:ext cx="311969" cy="31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05657"/>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5949281"/>
            <a:ext cx="6893587"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51720" y="1095460"/>
            <a:ext cx="6903178"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179513" y="1095460"/>
            <a:ext cx="1714499" cy="571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Friday, 22 March 2019</a:t>
            </a:fld>
            <a:endParaRPr lang="en-GB" sz="1600" dirty="0">
              <a:latin typeface="Comic Sans MS" pitchFamily="66" charset="0"/>
            </a:endParaRPr>
          </a:p>
        </p:txBody>
      </p:sp>
      <p:sp>
        <p:nvSpPr>
          <p:cNvPr id="17" name="TextBox 16"/>
          <p:cNvSpPr txBox="1"/>
          <p:nvPr userDrawn="1"/>
        </p:nvSpPr>
        <p:spPr>
          <a:xfrm>
            <a:off x="2051720" y="5949281"/>
            <a:ext cx="6903178" cy="584775"/>
          </a:xfrm>
          <a:prstGeom prst="rect">
            <a:avLst/>
          </a:prstGeom>
          <a:noFill/>
        </p:spPr>
        <p:txBody>
          <a:bodyPr wrap="square" rtlCol="0">
            <a:spAutoFit/>
          </a:bodyPr>
          <a:lstStyle/>
          <a:p>
            <a:r>
              <a:rPr lang="en-GB" sz="1600" u="sng" dirty="0">
                <a:latin typeface="Comic Sans MS" pitchFamily="66" charset="0"/>
              </a:rPr>
              <a:t>Keywords</a:t>
            </a:r>
          </a:p>
          <a:p>
            <a:endParaRPr lang="en-GB" sz="1600" dirty="0">
              <a:latin typeface="Comic Sans MS" pitchFamily="66" charset="0"/>
            </a:endParaRPr>
          </a:p>
        </p:txBody>
      </p:sp>
      <p:sp>
        <p:nvSpPr>
          <p:cNvPr id="16" name="TextBox 15"/>
          <p:cNvSpPr txBox="1"/>
          <p:nvPr userDrawn="1"/>
        </p:nvSpPr>
        <p:spPr>
          <a:xfrm>
            <a:off x="179512" y="1165852"/>
            <a:ext cx="1714500" cy="584775"/>
          </a:xfrm>
          <a:prstGeom prst="rect">
            <a:avLst/>
          </a:prstGeom>
          <a:noFill/>
        </p:spPr>
        <p:txBody>
          <a:bodyPr wrap="square" rtlCol="0">
            <a:spAutoFit/>
          </a:bodyPr>
          <a:lstStyle/>
          <a:p>
            <a:pPr algn="ctr"/>
            <a:r>
              <a:rPr lang="en-GB" sz="1600" u="sng" dirty="0">
                <a:latin typeface="Comic Sans MS" pitchFamily="66" charset="0"/>
              </a:rPr>
              <a:t>Lesson Objectives</a:t>
            </a:r>
            <a:r>
              <a:rPr lang="en-GB" sz="1600" dirty="0">
                <a:latin typeface="Comic Sans MS" pitchFamily="66" charset="0"/>
              </a:rPr>
              <a:t>:</a:t>
            </a:r>
          </a:p>
        </p:txBody>
      </p:sp>
      <p:sp>
        <p:nvSpPr>
          <p:cNvPr id="18" name="TextBox 17"/>
          <p:cNvSpPr txBox="1"/>
          <p:nvPr userDrawn="1"/>
        </p:nvSpPr>
        <p:spPr>
          <a:xfrm>
            <a:off x="179513" y="1844824"/>
            <a:ext cx="1714499" cy="2031325"/>
          </a:xfrm>
          <a:prstGeom prst="rect">
            <a:avLst/>
          </a:prstGeom>
          <a:noFill/>
        </p:spPr>
        <p:txBody>
          <a:bodyPr wrap="square" rtlCol="0">
            <a:spAutoFit/>
          </a:bodyPr>
          <a:lstStyle/>
          <a:p>
            <a:r>
              <a:rPr lang="en-GB" sz="1400" dirty="0">
                <a:latin typeface="Comic Sans MS" pitchFamily="66" charset="0"/>
              </a:rPr>
              <a:t>Developing students will be able to </a:t>
            </a:r>
          </a:p>
          <a:p>
            <a:endParaRPr lang="en-GB" sz="1400" dirty="0">
              <a:latin typeface="Comic Sans MS" pitchFamily="66" charset="0"/>
            </a:endParaRPr>
          </a:p>
          <a:p>
            <a:r>
              <a:rPr lang="en-GB" sz="1400" dirty="0">
                <a:latin typeface="Comic Sans MS" pitchFamily="66" charset="0"/>
              </a:rPr>
              <a:t>Secure students will be able to </a:t>
            </a:r>
          </a:p>
          <a:p>
            <a:endParaRPr lang="en-GB" sz="1400" dirty="0">
              <a:latin typeface="Comic Sans MS" pitchFamily="66" charset="0"/>
            </a:endParaRPr>
          </a:p>
          <a:p>
            <a:r>
              <a:rPr lang="en-GB" sz="1400" dirty="0">
                <a:latin typeface="Comic Sans MS" pitchFamily="66" charset="0"/>
              </a:rPr>
              <a:t>Excelling students will be able to</a:t>
            </a:r>
            <a:r>
              <a:rPr lang="en-GB" sz="1400" baseline="0" dirty="0">
                <a:latin typeface="Comic Sans MS" pitchFamily="66" charset="0"/>
              </a:rPr>
              <a:t> </a:t>
            </a:r>
            <a:endParaRPr lang="en-GB" sz="1400" dirty="0">
              <a:latin typeface="Comic Sans MS" pitchFamily="66" charset="0"/>
            </a:endParaRPr>
          </a:p>
        </p:txBody>
      </p:sp>
      <p:sp>
        <p:nvSpPr>
          <p:cNvPr id="19" name="TextBox 18"/>
          <p:cNvSpPr txBox="1"/>
          <p:nvPr userDrawn="1"/>
        </p:nvSpPr>
        <p:spPr>
          <a:xfrm>
            <a:off x="2051721" y="372730"/>
            <a:ext cx="3348372" cy="338554"/>
          </a:xfrm>
          <a:prstGeom prst="rect">
            <a:avLst/>
          </a:prstGeom>
          <a:noFill/>
        </p:spPr>
        <p:txBody>
          <a:bodyPr wrap="square" rtlCol="0">
            <a:spAutoFit/>
          </a:bodyPr>
          <a:lstStyle/>
          <a:p>
            <a:pPr algn="ctr"/>
            <a:r>
              <a:rPr lang="en-GB" sz="1600" dirty="0">
                <a:latin typeface="Comic Sans MS" pitchFamily="66" charset="0"/>
              </a:rPr>
              <a:t>Title</a:t>
            </a:r>
          </a:p>
        </p:txBody>
      </p:sp>
    </p:spTree>
    <p:extLst>
      <p:ext uri="{BB962C8B-B14F-4D97-AF65-F5344CB8AC3E}">
        <p14:creationId xmlns:p14="http://schemas.microsoft.com/office/powerpoint/2010/main" val="249294054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4"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4.xml"/><Relationship Id="rId10" Type="http://schemas.openxmlformats.org/officeDocument/2006/relationships/image" Target="../media/image12.jpeg"/><Relationship Id="rId4" Type="http://schemas.openxmlformats.org/officeDocument/2006/relationships/slide" Target="slide3.xml"/><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0.xml"/><Relationship Id="rId39" Type="http://schemas.openxmlformats.org/officeDocument/2006/relationships/slide" Target="slide44.xml"/><Relationship Id="rId21" Type="http://schemas.openxmlformats.org/officeDocument/2006/relationships/slide" Target="slide25.xml"/><Relationship Id="rId34" Type="http://schemas.openxmlformats.org/officeDocument/2006/relationships/slide" Target="slide38.xml"/><Relationship Id="rId42" Type="http://schemas.openxmlformats.org/officeDocument/2006/relationships/slide" Target="slide46.xml"/><Relationship Id="rId47" Type="http://schemas.openxmlformats.org/officeDocument/2006/relationships/slide" Target="slide51.xml"/><Relationship Id="rId50" Type="http://schemas.openxmlformats.org/officeDocument/2006/relationships/slide" Target="slide54.xml"/><Relationship Id="rId55" Type="http://schemas.openxmlformats.org/officeDocument/2006/relationships/slide" Target="slide59.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21.xml"/><Relationship Id="rId25" Type="http://schemas.openxmlformats.org/officeDocument/2006/relationships/slide" Target="slide29.xml"/><Relationship Id="rId33" Type="http://schemas.openxmlformats.org/officeDocument/2006/relationships/slide" Target="slide37.xml"/><Relationship Id="rId38" Type="http://schemas.openxmlformats.org/officeDocument/2006/relationships/slide" Target="slide42.xml"/><Relationship Id="rId46" Type="http://schemas.openxmlformats.org/officeDocument/2006/relationships/slide" Target="slide50.xml"/><Relationship Id="rId2" Type="http://schemas.openxmlformats.org/officeDocument/2006/relationships/slide" Target="slide5.xml"/><Relationship Id="rId16" Type="http://schemas.openxmlformats.org/officeDocument/2006/relationships/slide" Target="slide20.xml"/><Relationship Id="rId20" Type="http://schemas.openxmlformats.org/officeDocument/2006/relationships/slide" Target="slide23.xml"/><Relationship Id="rId29" Type="http://schemas.openxmlformats.org/officeDocument/2006/relationships/slide" Target="slide33.xml"/><Relationship Id="rId41" Type="http://schemas.openxmlformats.org/officeDocument/2006/relationships/slide" Target="slide45.xml"/><Relationship Id="rId54"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5.xml"/><Relationship Id="rId24" Type="http://schemas.openxmlformats.org/officeDocument/2006/relationships/slide" Target="slide28.xml"/><Relationship Id="rId32" Type="http://schemas.openxmlformats.org/officeDocument/2006/relationships/slide" Target="slide36.xml"/><Relationship Id="rId37" Type="http://schemas.openxmlformats.org/officeDocument/2006/relationships/slide" Target="slide41.xml"/><Relationship Id="rId40" Type="http://schemas.openxmlformats.org/officeDocument/2006/relationships/slide" Target="slide43.xml"/><Relationship Id="rId45" Type="http://schemas.openxmlformats.org/officeDocument/2006/relationships/slide" Target="slide49.xml"/><Relationship Id="rId53" Type="http://schemas.openxmlformats.org/officeDocument/2006/relationships/slide" Target="slide57.xml"/><Relationship Id="rId5" Type="http://schemas.openxmlformats.org/officeDocument/2006/relationships/slide" Target="slide9.xml"/><Relationship Id="rId15" Type="http://schemas.openxmlformats.org/officeDocument/2006/relationships/slide" Target="slide19.xml"/><Relationship Id="rId23" Type="http://schemas.openxmlformats.org/officeDocument/2006/relationships/slide" Target="slide27.xml"/><Relationship Id="rId28" Type="http://schemas.openxmlformats.org/officeDocument/2006/relationships/slide" Target="slide32.xml"/><Relationship Id="rId36" Type="http://schemas.openxmlformats.org/officeDocument/2006/relationships/slide" Target="slide40.xml"/><Relationship Id="rId49" Type="http://schemas.openxmlformats.org/officeDocument/2006/relationships/slide" Target="slide53.xml"/><Relationship Id="rId57" Type="http://schemas.openxmlformats.org/officeDocument/2006/relationships/slide" Target="slide61.xml"/><Relationship Id="rId10" Type="http://schemas.openxmlformats.org/officeDocument/2006/relationships/slide" Target="slide14.xml"/><Relationship Id="rId19" Type="http://schemas.openxmlformats.org/officeDocument/2006/relationships/slide" Target="slide24.xml"/><Relationship Id="rId31" Type="http://schemas.openxmlformats.org/officeDocument/2006/relationships/slide" Target="slide35.xml"/><Relationship Id="rId44" Type="http://schemas.openxmlformats.org/officeDocument/2006/relationships/slide" Target="slide48.xml"/><Relationship Id="rId52" Type="http://schemas.openxmlformats.org/officeDocument/2006/relationships/slide" Target="slide56.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8.xml"/><Relationship Id="rId22" Type="http://schemas.openxmlformats.org/officeDocument/2006/relationships/slide" Target="slide26.xml"/><Relationship Id="rId27" Type="http://schemas.openxmlformats.org/officeDocument/2006/relationships/slide" Target="slide31.xml"/><Relationship Id="rId30" Type="http://schemas.openxmlformats.org/officeDocument/2006/relationships/slide" Target="slide34.xml"/><Relationship Id="rId35" Type="http://schemas.openxmlformats.org/officeDocument/2006/relationships/slide" Target="slide39.xml"/><Relationship Id="rId43" Type="http://schemas.openxmlformats.org/officeDocument/2006/relationships/slide" Target="slide47.xml"/><Relationship Id="rId48" Type="http://schemas.openxmlformats.org/officeDocument/2006/relationships/slide" Target="slide52.xml"/><Relationship Id="rId56" Type="http://schemas.openxmlformats.org/officeDocument/2006/relationships/slide" Target="slide60.xml"/><Relationship Id="rId8" Type="http://schemas.openxmlformats.org/officeDocument/2006/relationships/slide" Target="slide12.xml"/><Relationship Id="rId51" Type="http://schemas.openxmlformats.org/officeDocument/2006/relationships/slide" Target="slide55.xml"/><Relationship Id="rId3"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3" Type="http://schemas.openxmlformats.org/officeDocument/2006/relationships/slide" Target="slide73.xml"/><Relationship Id="rId18" Type="http://schemas.openxmlformats.org/officeDocument/2006/relationships/slide" Target="slide78.xml"/><Relationship Id="rId26" Type="http://schemas.openxmlformats.org/officeDocument/2006/relationships/slide" Target="slide5.xml"/><Relationship Id="rId39" Type="http://schemas.openxmlformats.org/officeDocument/2006/relationships/slide" Target="slide17.xml"/><Relationship Id="rId21" Type="http://schemas.openxmlformats.org/officeDocument/2006/relationships/slide" Target="slide81.xml"/><Relationship Id="rId34" Type="http://schemas.openxmlformats.org/officeDocument/2006/relationships/slide" Target="slide11.xml"/><Relationship Id="rId42" Type="http://schemas.openxmlformats.org/officeDocument/2006/relationships/slide" Target="slide19.xml"/><Relationship Id="rId47" Type="http://schemas.openxmlformats.org/officeDocument/2006/relationships/slide" Target="slide23.xml"/><Relationship Id="rId50" Type="http://schemas.openxmlformats.org/officeDocument/2006/relationships/slide" Target="slide27.xml"/><Relationship Id="rId55" Type="http://schemas.openxmlformats.org/officeDocument/2006/relationships/slide" Target="slide32.xml"/><Relationship Id="rId7" Type="http://schemas.openxmlformats.org/officeDocument/2006/relationships/slide" Target="slide67.xml"/><Relationship Id="rId12" Type="http://schemas.openxmlformats.org/officeDocument/2006/relationships/slide" Target="slide72.xml"/><Relationship Id="rId17" Type="http://schemas.openxmlformats.org/officeDocument/2006/relationships/slide" Target="slide77.xml"/><Relationship Id="rId25" Type="http://schemas.openxmlformats.org/officeDocument/2006/relationships/slide" Target="slide85.xml"/><Relationship Id="rId33" Type="http://schemas.openxmlformats.org/officeDocument/2006/relationships/slide" Target="slide10.xml"/><Relationship Id="rId38" Type="http://schemas.openxmlformats.org/officeDocument/2006/relationships/slide" Target="slide15.xml"/><Relationship Id="rId46" Type="http://schemas.openxmlformats.org/officeDocument/2006/relationships/slide" Target="slide24.xml"/><Relationship Id="rId2" Type="http://schemas.openxmlformats.org/officeDocument/2006/relationships/slide" Target="slide62.xml"/><Relationship Id="rId16" Type="http://schemas.openxmlformats.org/officeDocument/2006/relationships/slide" Target="slide76.xml"/><Relationship Id="rId20" Type="http://schemas.openxmlformats.org/officeDocument/2006/relationships/slide" Target="slide80.xml"/><Relationship Id="rId29" Type="http://schemas.openxmlformats.org/officeDocument/2006/relationships/slide" Target="slide88.xml"/><Relationship Id="rId41" Type="http://schemas.openxmlformats.org/officeDocument/2006/relationships/slide" Target="slide18.xml"/><Relationship Id="rId54"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slide" Target="slide66.xml"/><Relationship Id="rId11" Type="http://schemas.openxmlformats.org/officeDocument/2006/relationships/slide" Target="slide71.xml"/><Relationship Id="rId24" Type="http://schemas.openxmlformats.org/officeDocument/2006/relationships/slide" Target="slide83.xml"/><Relationship Id="rId32" Type="http://schemas.openxmlformats.org/officeDocument/2006/relationships/slide" Target="slide9.xml"/><Relationship Id="rId37" Type="http://schemas.openxmlformats.org/officeDocument/2006/relationships/slide" Target="slide14.xml"/><Relationship Id="rId40" Type="http://schemas.openxmlformats.org/officeDocument/2006/relationships/slide" Target="slide16.xml"/><Relationship Id="rId45" Type="http://schemas.openxmlformats.org/officeDocument/2006/relationships/slide" Target="slide22.xml"/><Relationship Id="rId53" Type="http://schemas.openxmlformats.org/officeDocument/2006/relationships/slide" Target="slide30.xml"/><Relationship Id="rId5" Type="http://schemas.openxmlformats.org/officeDocument/2006/relationships/slide" Target="slide65.xml"/><Relationship Id="rId15" Type="http://schemas.openxmlformats.org/officeDocument/2006/relationships/slide" Target="slide75.xml"/><Relationship Id="rId23" Type="http://schemas.openxmlformats.org/officeDocument/2006/relationships/slide" Target="slide82.xml"/><Relationship Id="rId28" Type="http://schemas.openxmlformats.org/officeDocument/2006/relationships/slide" Target="slide87.xml"/><Relationship Id="rId36" Type="http://schemas.openxmlformats.org/officeDocument/2006/relationships/slide" Target="slide13.xml"/><Relationship Id="rId49" Type="http://schemas.openxmlformats.org/officeDocument/2006/relationships/slide" Target="slide26.xml"/><Relationship Id="rId10" Type="http://schemas.openxmlformats.org/officeDocument/2006/relationships/slide" Target="slide70.xml"/><Relationship Id="rId19" Type="http://schemas.openxmlformats.org/officeDocument/2006/relationships/slide" Target="slide79.xml"/><Relationship Id="rId31" Type="http://schemas.openxmlformats.org/officeDocument/2006/relationships/slide" Target="slide8.xml"/><Relationship Id="rId44" Type="http://schemas.openxmlformats.org/officeDocument/2006/relationships/slide" Target="slide21.xml"/><Relationship Id="rId52" Type="http://schemas.openxmlformats.org/officeDocument/2006/relationships/slide" Target="slide29.xml"/><Relationship Id="rId4" Type="http://schemas.openxmlformats.org/officeDocument/2006/relationships/slide" Target="slide64.xml"/><Relationship Id="rId9" Type="http://schemas.openxmlformats.org/officeDocument/2006/relationships/slide" Target="slide69.xml"/><Relationship Id="rId14" Type="http://schemas.openxmlformats.org/officeDocument/2006/relationships/slide" Target="slide74.xml"/><Relationship Id="rId22" Type="http://schemas.openxmlformats.org/officeDocument/2006/relationships/slide" Target="slide84.xml"/><Relationship Id="rId27" Type="http://schemas.openxmlformats.org/officeDocument/2006/relationships/slide" Target="slide86.xml"/><Relationship Id="rId30" Type="http://schemas.openxmlformats.org/officeDocument/2006/relationships/slide" Target="slide7.xml"/><Relationship Id="rId35" Type="http://schemas.openxmlformats.org/officeDocument/2006/relationships/slide" Target="slide12.xml"/><Relationship Id="rId43" Type="http://schemas.openxmlformats.org/officeDocument/2006/relationships/slide" Target="slide20.xml"/><Relationship Id="rId48" Type="http://schemas.openxmlformats.org/officeDocument/2006/relationships/slide" Target="slide25.xml"/><Relationship Id="rId56" Type="http://schemas.openxmlformats.org/officeDocument/2006/relationships/slide" Target="slide33.xml"/><Relationship Id="rId8" Type="http://schemas.openxmlformats.org/officeDocument/2006/relationships/slide" Target="slide68.xml"/><Relationship Id="rId51" Type="http://schemas.openxmlformats.org/officeDocument/2006/relationships/slide" Target="slide28.xml"/><Relationship Id="rId3" Type="http://schemas.openxmlformats.org/officeDocument/2006/relationships/slide" Target="slide6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3" Type="http://schemas.openxmlformats.org/officeDocument/2006/relationships/slide" Target="slide45.xml"/><Relationship Id="rId18" Type="http://schemas.openxmlformats.org/officeDocument/2006/relationships/slide" Target="slide50.xml"/><Relationship Id="rId26" Type="http://schemas.openxmlformats.org/officeDocument/2006/relationships/slide" Target="slide58.xml"/><Relationship Id="rId39" Type="http://schemas.openxmlformats.org/officeDocument/2006/relationships/slide" Target="slide71.xml"/><Relationship Id="rId21" Type="http://schemas.openxmlformats.org/officeDocument/2006/relationships/slide" Target="slide53.xml"/><Relationship Id="rId34" Type="http://schemas.openxmlformats.org/officeDocument/2006/relationships/slide" Target="slide66.xml"/><Relationship Id="rId42" Type="http://schemas.openxmlformats.org/officeDocument/2006/relationships/slide" Target="slide74.xml"/><Relationship Id="rId47" Type="http://schemas.openxmlformats.org/officeDocument/2006/relationships/slide" Target="slide79.xml"/><Relationship Id="rId50" Type="http://schemas.openxmlformats.org/officeDocument/2006/relationships/slide" Target="slide84.xml"/><Relationship Id="rId55" Type="http://schemas.openxmlformats.org/officeDocument/2006/relationships/slide" Target="slide86.xml"/><Relationship Id="rId7" Type="http://schemas.openxmlformats.org/officeDocument/2006/relationships/slide" Target="slide39.xml"/><Relationship Id="rId12" Type="http://schemas.openxmlformats.org/officeDocument/2006/relationships/slide" Target="slide43.xml"/><Relationship Id="rId17" Type="http://schemas.openxmlformats.org/officeDocument/2006/relationships/slide" Target="slide49.xml"/><Relationship Id="rId25" Type="http://schemas.openxmlformats.org/officeDocument/2006/relationships/slide" Target="slide57.xml"/><Relationship Id="rId33" Type="http://schemas.openxmlformats.org/officeDocument/2006/relationships/slide" Target="slide65.xml"/><Relationship Id="rId38" Type="http://schemas.openxmlformats.org/officeDocument/2006/relationships/slide" Target="slide70.xml"/><Relationship Id="rId46" Type="http://schemas.openxmlformats.org/officeDocument/2006/relationships/slide" Target="slide78.xml"/><Relationship Id="rId2" Type="http://schemas.openxmlformats.org/officeDocument/2006/relationships/slide" Target="slide34.xml"/><Relationship Id="rId16" Type="http://schemas.openxmlformats.org/officeDocument/2006/relationships/slide" Target="slide48.xml"/><Relationship Id="rId20" Type="http://schemas.openxmlformats.org/officeDocument/2006/relationships/slide" Target="slide52.xml"/><Relationship Id="rId29" Type="http://schemas.openxmlformats.org/officeDocument/2006/relationships/slide" Target="slide61.xml"/><Relationship Id="rId41" Type="http://schemas.openxmlformats.org/officeDocument/2006/relationships/slide" Target="slide73.xml"/><Relationship Id="rId54"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38.xml"/><Relationship Id="rId11" Type="http://schemas.openxmlformats.org/officeDocument/2006/relationships/slide" Target="slide44.xml"/><Relationship Id="rId24" Type="http://schemas.openxmlformats.org/officeDocument/2006/relationships/slide" Target="slide56.xml"/><Relationship Id="rId32" Type="http://schemas.openxmlformats.org/officeDocument/2006/relationships/slide" Target="slide64.xml"/><Relationship Id="rId37" Type="http://schemas.openxmlformats.org/officeDocument/2006/relationships/slide" Target="slide69.xml"/><Relationship Id="rId40" Type="http://schemas.openxmlformats.org/officeDocument/2006/relationships/slide" Target="slide72.xml"/><Relationship Id="rId45" Type="http://schemas.openxmlformats.org/officeDocument/2006/relationships/slide" Target="slide77.xml"/><Relationship Id="rId53" Type="http://schemas.openxmlformats.org/officeDocument/2006/relationships/slide" Target="slide85.xml"/><Relationship Id="rId5" Type="http://schemas.openxmlformats.org/officeDocument/2006/relationships/slide" Target="slide37.xml"/><Relationship Id="rId15" Type="http://schemas.openxmlformats.org/officeDocument/2006/relationships/slide" Target="slide47.xml"/><Relationship Id="rId23" Type="http://schemas.openxmlformats.org/officeDocument/2006/relationships/slide" Target="slide55.xml"/><Relationship Id="rId28" Type="http://schemas.openxmlformats.org/officeDocument/2006/relationships/slide" Target="slide60.xml"/><Relationship Id="rId36" Type="http://schemas.openxmlformats.org/officeDocument/2006/relationships/slide" Target="slide68.xml"/><Relationship Id="rId49" Type="http://schemas.openxmlformats.org/officeDocument/2006/relationships/slide" Target="slide81.xml"/><Relationship Id="rId57" Type="http://schemas.openxmlformats.org/officeDocument/2006/relationships/slide" Target="slide88.xml"/><Relationship Id="rId10" Type="http://schemas.openxmlformats.org/officeDocument/2006/relationships/slide" Target="slide42.xml"/><Relationship Id="rId19" Type="http://schemas.openxmlformats.org/officeDocument/2006/relationships/slide" Target="slide51.xml"/><Relationship Id="rId31" Type="http://schemas.openxmlformats.org/officeDocument/2006/relationships/slide" Target="slide63.xml"/><Relationship Id="rId44" Type="http://schemas.openxmlformats.org/officeDocument/2006/relationships/slide" Target="slide76.xml"/><Relationship Id="rId52" Type="http://schemas.openxmlformats.org/officeDocument/2006/relationships/slide" Target="slide83.xml"/><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6.xml"/><Relationship Id="rId22" Type="http://schemas.openxmlformats.org/officeDocument/2006/relationships/slide" Target="slide54.xml"/><Relationship Id="rId27" Type="http://schemas.openxmlformats.org/officeDocument/2006/relationships/slide" Target="slide59.xml"/><Relationship Id="rId30" Type="http://schemas.openxmlformats.org/officeDocument/2006/relationships/slide" Target="slide62.xml"/><Relationship Id="rId35" Type="http://schemas.openxmlformats.org/officeDocument/2006/relationships/slide" Target="slide67.xml"/><Relationship Id="rId43" Type="http://schemas.openxmlformats.org/officeDocument/2006/relationships/slide" Target="slide75.xml"/><Relationship Id="rId48" Type="http://schemas.openxmlformats.org/officeDocument/2006/relationships/slide" Target="slide80.xml"/><Relationship Id="rId56" Type="http://schemas.openxmlformats.org/officeDocument/2006/relationships/slide" Target="slide87.xml"/><Relationship Id="rId8" Type="http://schemas.openxmlformats.org/officeDocument/2006/relationships/slide" Target="slide40.xml"/><Relationship Id="rId51" Type="http://schemas.openxmlformats.org/officeDocument/2006/relationships/slide" Target="slide82.xml"/><Relationship Id="rId3" Type="http://schemas.openxmlformats.org/officeDocument/2006/relationships/slide" Target="slide3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2.gif"/><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7.pn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9.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40.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7.emf"/></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9.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0.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4.png"/><Relationship Id="rId1" Type="http://schemas.openxmlformats.org/officeDocument/2006/relationships/slideLayout" Target="../slideLayouts/slideLayout1.xml"/><Relationship Id="rId5" Type="http://schemas.openxmlformats.org/officeDocument/2006/relationships/image" Target="../media/image85.emf"/><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6.png"/><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8.jpeg"/></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9.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49C1-5C5C-4455-B3BA-DC2D9223253A}"/>
              </a:ext>
            </a:extLst>
          </p:cNvPr>
          <p:cNvSpPr txBox="1"/>
          <p:nvPr/>
        </p:nvSpPr>
        <p:spPr>
          <a:xfrm>
            <a:off x="611560" y="2204864"/>
            <a:ext cx="7920880" cy="2862322"/>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hlinkClick r:id="rId3" action="ppaction://hlinksldjump"/>
              </a:rPr>
              <a:t>Autumn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4" action="ppaction://hlinksldjump"/>
              </a:rPr>
              <a:t>Spring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5" action="ppaction://hlinksldjump"/>
              </a:rPr>
              <a:t>Summer Term</a:t>
            </a:r>
            <a:endParaRPr lang="en-GB" sz="3600" dirty="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34131">
            <a:off x="505435" y="1309617"/>
            <a:ext cx="2283795" cy="1193249"/>
          </a:xfrm>
          <a:prstGeom prst="rect">
            <a:avLst/>
          </a:prstGeom>
          <a:noFill/>
          <a:ln w="9525" algn="in">
            <a:noFill/>
            <a:miter lim="800000"/>
            <a:headEnd/>
            <a:tailEnd/>
          </a:ln>
          <a:effectLst/>
        </p:spPr>
      </p:pic>
      <p:pic>
        <p:nvPicPr>
          <p:cNvPr id="5" name="Picture 9"/>
          <p:cNvPicPr>
            <a:picLocks noChangeAspect="1" noChangeArrowheads="1"/>
          </p:cNvPicPr>
          <p:nvPr/>
        </p:nvPicPr>
        <p:blipFill>
          <a:blip r:embed="rId7" cstate="print">
            <a:clrChange>
              <a:clrFrom>
                <a:srgbClr val="FFFFFF"/>
              </a:clrFrom>
              <a:clrTo>
                <a:srgbClr val="FFFFFF">
                  <a:alpha val="0"/>
                </a:srgbClr>
              </a:clrTo>
            </a:clrChange>
            <a:grayscl/>
            <a:lum bright="41000"/>
          </a:blip>
          <a:srcRect/>
          <a:stretch>
            <a:fillRect/>
          </a:stretch>
        </p:blipFill>
        <p:spPr bwMode="auto">
          <a:xfrm rot="16693103">
            <a:off x="5010532" y="4037885"/>
            <a:ext cx="3233585" cy="1940151"/>
          </a:xfrm>
          <a:prstGeom prst="rect">
            <a:avLst/>
          </a:prstGeom>
          <a:noFill/>
          <a:ln w="9525" algn="in">
            <a:noFill/>
            <a:miter lim="800000"/>
            <a:headEnd/>
            <a:tailEnd/>
          </a:ln>
          <a:effectLst/>
        </p:spPr>
      </p:pic>
      <p:pic>
        <p:nvPicPr>
          <p:cNvPr id="6" name="Picture 7"/>
          <p:cNvPicPr>
            <a:picLocks noChangeAspect="1" noChangeArrowheads="1"/>
          </p:cNvPicPr>
          <p:nvPr/>
        </p:nvPicPr>
        <p:blipFill>
          <a:blip r:embed="rId8" cstate="print"/>
          <a:srcRect/>
          <a:stretch>
            <a:fillRect/>
          </a:stretch>
        </p:blipFill>
        <p:spPr bwMode="auto">
          <a:xfrm rot="1887644" flipH="1">
            <a:off x="7096904" y="4193641"/>
            <a:ext cx="2411273" cy="2076568"/>
          </a:xfrm>
          <a:prstGeom prst="rect">
            <a:avLst/>
          </a:prstGeom>
          <a:noFill/>
          <a:ln w="9525">
            <a:noFill/>
            <a:miter lim="800000"/>
            <a:headEnd/>
            <a:tailEnd/>
          </a:ln>
          <a:effectLst/>
        </p:spPr>
      </p:pic>
      <p:pic>
        <p:nvPicPr>
          <p:cNvPr id="7"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20349651">
            <a:off x="5852071" y="987623"/>
            <a:ext cx="2507883" cy="2507883"/>
          </a:xfrm>
          <a:prstGeom prst="rect">
            <a:avLst/>
          </a:prstGeom>
          <a:noFill/>
          <a:ln w="9525" algn="in">
            <a:noFill/>
            <a:miter lim="800000"/>
            <a:headEnd/>
            <a:tailEnd/>
          </a:ln>
          <a:effectLst/>
        </p:spPr>
      </p:pic>
      <p:pic>
        <p:nvPicPr>
          <p:cNvPr id="8" name="Picture 2" descr="Image result for casio plus &quot;fx 85gt&quo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49774">
            <a:off x="1004731" y="3207724"/>
            <a:ext cx="1626217" cy="322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1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0405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a square.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r>
                      <a:rPr lang="en-GB" sz="2000" i="1" dirty="0" smtClean="0">
                        <a:latin typeface="Cambria Math" panose="02040503050406030204" pitchFamily="18" charset="0"/>
                        <a:cs typeface="Arial" panose="020B0604020202020204" pitchFamily="34" charset="0"/>
                      </a:rPr>
                      <m:t>2</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+7</m:t>
                    </m:r>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area of the square.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040560" cy="1631216"/>
              </a:xfrm>
              <a:prstGeom prst="rect">
                <a:avLst/>
              </a:prstGeom>
              <a:blipFill>
                <a:blip r:embed="rId2"/>
                <a:stretch>
                  <a:fillRect l="-1088"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08304" y="1340768"/>
            <a:ext cx="1249286" cy="1249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7320878" y="2577479"/>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5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57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the value of the 3 in the number 4392.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a probability scale</a:t>
            </a:r>
            <a:r>
              <a:rPr lang="en-US" sz="2000" dirty="0" smtClean="0">
                <a:latin typeface="Arial" panose="020B0604020202020204" pitchFamily="34" charset="0"/>
                <a:cs typeface="Arial" panose="020B0604020202020204" pitchFamily="34" charset="0"/>
              </a:rPr>
              <a:t>. It </a:t>
            </a:r>
            <a:r>
              <a:rPr lang="en-US" sz="2000" dirty="0">
                <a:latin typeface="Arial" panose="020B0604020202020204" pitchFamily="34" charset="0"/>
                <a:cs typeface="Arial" panose="020B0604020202020204" pitchFamily="34" charset="0"/>
              </a:rPr>
              <a:t>shows the probability of each of the events A, B, C and D</a:t>
            </a:r>
            <a:r>
              <a:rPr lang="en-US" sz="2000" dirty="0" smtClean="0">
                <a:latin typeface="Arial" panose="020B0604020202020204" pitchFamily="34" charset="0"/>
                <a:cs typeface="Arial" panose="020B0604020202020204" pitchFamily="34" charset="0"/>
              </a:rPr>
              <a:t>. Write </a:t>
            </a:r>
            <a:r>
              <a:rPr lang="en-US" sz="2000" dirty="0">
                <a:latin typeface="Arial" panose="020B0604020202020204" pitchFamily="34" charset="0"/>
                <a:cs typeface="Arial" panose="020B0604020202020204" pitchFamily="34" charset="0"/>
              </a:rPr>
              <a:t>down the letter of the event that is certain.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volume of the cube.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95" y="2636912"/>
            <a:ext cx="459486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be 4"/>
          <p:cNvSpPr/>
          <p:nvPr/>
        </p:nvSpPr>
        <p:spPr>
          <a:xfrm>
            <a:off x="1259632" y="4509120"/>
            <a:ext cx="1512168" cy="151216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1331640" y="6018961"/>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4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08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70926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10</m:t>
                        </m:r>
                      </m:den>
                    </m:f>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List the first 5 multiples of 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Heidi asks all the children in her class to tell her the sport they like best. The pictogram shows how many children like swimming best, like netball best and like football best. 8 children like cricket best. Use this information to draw the last row of the pictogram.</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709268"/>
              </a:xfrm>
              <a:prstGeom prst="rect">
                <a:avLst/>
              </a:prstGeom>
              <a:blipFill>
                <a:blip r:embed="rId2"/>
                <a:stretch>
                  <a:fillRect l="-635" r="-846" b="-247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823127"/>
            <a:ext cx="3240360" cy="1960679"/>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4149080"/>
            <a:ext cx="2721655" cy="52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9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down the median of:</a:t>
                </a:r>
              </a:p>
              <a:p>
                <a:pPr lvl="1"/>
                <a:r>
                  <a:rPr lang="en-GB" sz="2000" dirty="0">
                    <a:latin typeface="Arial" panose="020B0604020202020204" pitchFamily="34" charset="0"/>
                    <a:cs typeface="Arial" panose="020B0604020202020204" pitchFamily="34" charset="0"/>
                  </a:rPr>
                  <a:t>	6	5	6	7	4	6	8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-4 - -7.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+1=7</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39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096C84-F90E-49AC-BB22-37191E5554E2}"/>
              </a:ext>
            </a:extLst>
          </p:cNvPr>
          <p:cNvSpPr txBox="1"/>
          <p:nvPr/>
        </p:nvSpPr>
        <p:spPr>
          <a:xfrm>
            <a:off x="251520" y="1156682"/>
            <a:ext cx="5256584"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down the coordinates labelled A and B.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-8 + -5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Draw a line that is 8 cm long. </a:t>
            </a:r>
            <a:endParaRPr lang="en-GB" sz="2000" dirty="0">
              <a:latin typeface="Arial" panose="020B0604020202020204" pitchFamily="34" charset="0"/>
              <a:cs typeface="Arial" panose="020B0604020202020204" pitchFamily="34" charset="0"/>
            </a:endParaRPr>
          </a:p>
        </p:txBody>
      </p:sp>
      <p:pic>
        <p:nvPicPr>
          <p:cNvPr id="6" name="Picture 5" descr="Image result for calculator symbol">
            <a:extLst>
              <a:ext uri="{FF2B5EF4-FFF2-40B4-BE49-F238E27FC236}">
                <a16:creationId xmlns:a16="http://schemas.microsoft.com/office/drawing/2014/main" id="{7F5BD37B-7CCD-4BCE-A8AB-6F1D156189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t allowed symbol">
            <a:extLst>
              <a:ext uri="{FF2B5EF4-FFF2-40B4-BE49-F238E27FC236}">
                <a16:creationId xmlns:a16="http://schemas.microsoft.com/office/drawing/2014/main" id="{CA33D51B-9CD5-42F6-BEC9-A1B09DC84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ordinates">
            <a:extLst>
              <a:ext uri="{FF2B5EF4-FFF2-40B4-BE49-F238E27FC236}">
                <a16:creationId xmlns:a16="http://schemas.microsoft.com/office/drawing/2014/main" id="{78C0FE44-2E3A-4C48-A9EC-4EB0116CB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96752"/>
            <a:ext cx="3269729" cy="333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A74CCD1-DB66-45A4-AD49-C384FA2F2454}"/>
              </a:ext>
            </a:extLst>
          </p:cNvPr>
          <p:cNvSpPr txBox="1"/>
          <p:nvPr/>
        </p:nvSpPr>
        <p:spPr>
          <a:xfrm>
            <a:off x="6804248" y="1854920"/>
            <a:ext cx="505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 x</a:t>
            </a:r>
          </a:p>
        </p:txBody>
      </p:sp>
      <p:sp>
        <p:nvSpPr>
          <p:cNvPr id="10" name="TextBox 9">
            <a:extLst>
              <a:ext uri="{FF2B5EF4-FFF2-40B4-BE49-F238E27FC236}">
                <a16:creationId xmlns:a16="http://schemas.microsoft.com/office/drawing/2014/main" id="{5D18CE29-27F3-4F37-9F77-94EDA20C935B}"/>
              </a:ext>
            </a:extLst>
          </p:cNvPr>
          <p:cNvSpPr txBox="1"/>
          <p:nvPr/>
        </p:nvSpPr>
        <p:spPr>
          <a:xfrm>
            <a:off x="7234836" y="3645024"/>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 x</a:t>
            </a:r>
          </a:p>
        </p:txBody>
      </p:sp>
    </p:spTree>
    <p:extLst>
      <p:ext uri="{BB962C8B-B14F-4D97-AF65-F5344CB8AC3E}">
        <p14:creationId xmlns:p14="http://schemas.microsoft.com/office/powerpoint/2010/main" val="1132580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=12</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Order the following numbers from smallest to largest: </a:t>
                </a:r>
              </a:p>
              <a:p>
                <a:pPr lvl="1"/>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0.606	0.61	0.6	0.603</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part of a railway timetable</a:t>
                </a:r>
                <a:r>
                  <a:rPr lang="en-US" sz="2000" dirty="0" smtClean="0">
                    <a:latin typeface="Arial" panose="020B0604020202020204" pitchFamily="34" charset="0"/>
                    <a:cs typeface="Arial" panose="020B0604020202020204" pitchFamily="34" charset="0"/>
                  </a:rPr>
                  <a:t>. Doris </a:t>
                </a:r>
                <a:r>
                  <a:rPr lang="en-US" sz="2000" dirty="0">
                    <a:latin typeface="Arial" panose="020B0604020202020204" pitchFamily="34" charset="0"/>
                    <a:cs typeface="Arial" panose="020B0604020202020204" pitchFamily="34" charset="0"/>
                  </a:rPr>
                  <a:t>has to go to a meeting in Stoke-on-Trent</a:t>
                </a:r>
                <a:r>
                  <a:rPr lang="en-US" sz="2000" dirty="0" smtClean="0">
                    <a:latin typeface="Arial" panose="020B0604020202020204" pitchFamily="34" charset="0"/>
                    <a:cs typeface="Arial" panose="020B0604020202020204" pitchFamily="34" charset="0"/>
                  </a:rPr>
                  <a:t>. She </a:t>
                </a:r>
                <a:r>
                  <a:rPr lang="en-US" sz="2000" dirty="0">
                    <a:latin typeface="Arial" panose="020B0604020202020204" pitchFamily="34" charset="0"/>
                    <a:cs typeface="Arial" panose="020B0604020202020204" pitchFamily="34" charset="0"/>
                  </a:rPr>
                  <a:t>will catch the train in Stockport</a:t>
                </a:r>
                <a:r>
                  <a:rPr lang="en-US" sz="2000" dirty="0" smtClean="0">
                    <a:latin typeface="Arial" panose="020B0604020202020204" pitchFamily="34" charset="0"/>
                    <a:cs typeface="Arial" panose="020B0604020202020204" pitchFamily="34" charset="0"/>
                  </a:rPr>
                  <a:t>. She </a:t>
                </a:r>
                <a:r>
                  <a:rPr lang="en-US" sz="2000" dirty="0">
                    <a:latin typeface="Arial" panose="020B0604020202020204" pitchFamily="34" charset="0"/>
                    <a:cs typeface="Arial" panose="020B0604020202020204" pitchFamily="34" charset="0"/>
                  </a:rPr>
                  <a:t>needs to arrive in Stoke-on-Trent before 2 pm for her meeting</a:t>
                </a:r>
                <a:r>
                  <a:rPr lang="en-US" sz="2000" dirty="0" smtClean="0">
                    <a:latin typeface="Arial" panose="020B0604020202020204" pitchFamily="34" charset="0"/>
                    <a:cs typeface="Arial" panose="020B0604020202020204" pitchFamily="34" charset="0"/>
                  </a:rPr>
                  <a:t>. Write </a:t>
                </a:r>
                <a:r>
                  <a:rPr lang="en-US" sz="2000" dirty="0">
                    <a:latin typeface="Arial" panose="020B0604020202020204" pitchFamily="34" charset="0"/>
                    <a:cs typeface="Arial" panose="020B0604020202020204" pitchFamily="34" charset="0"/>
                  </a:rPr>
                  <a:t>down the time of the latest train she can catch in </a:t>
                </a:r>
                <a:r>
                  <a:rPr lang="en-US" sz="2000" dirty="0" smtClean="0">
                    <a:latin typeface="Arial" panose="020B0604020202020204" pitchFamily="34" charset="0"/>
                    <a:cs typeface="Arial" panose="020B0604020202020204" pitchFamily="34" charset="0"/>
                  </a:rPr>
                  <a:t>Stockport.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862322"/>
              </a:xfrm>
              <a:prstGeom prst="rect">
                <a:avLst/>
              </a:prstGeom>
              <a:blipFill>
                <a:blip r:embed="rId2"/>
                <a:stretch>
                  <a:fillRect l="-635" t="-1066" b="-319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907261" y="3861048"/>
            <a:ext cx="6329035" cy="2103685"/>
          </a:xfrm>
          <a:prstGeom prst="rect">
            <a:avLst/>
          </a:prstGeom>
        </p:spPr>
      </p:pic>
    </p:spTree>
    <p:extLst>
      <p:ext uri="{BB962C8B-B14F-4D97-AF65-F5344CB8AC3E}">
        <p14:creationId xmlns:p14="http://schemas.microsoft.com/office/powerpoint/2010/main" val="1247773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4778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528 - 378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table shows information about the number of Year 7 pupils absent from Keith's school last week. Draw a dual bar chart to show this information</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out the first 10 prime numbers.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666432369"/>
              </p:ext>
            </p:extLst>
          </p:nvPr>
        </p:nvGraphicFramePr>
        <p:xfrm>
          <a:off x="755576" y="2924944"/>
          <a:ext cx="8064897" cy="1080120"/>
        </p:xfrm>
        <a:graphic>
          <a:graphicData uri="http://schemas.openxmlformats.org/drawingml/2006/table">
            <a:tbl>
              <a:tblPr>
                <a:tableStyleId>{5C22544A-7EE6-4342-B048-85BDC9FD1C3A}</a:tableStyleId>
              </a:tblPr>
              <a:tblGrid>
                <a:gridCol w="1370402">
                  <a:extLst>
                    <a:ext uri="{9D8B030D-6E8A-4147-A177-3AD203B41FA5}">
                      <a16:colId xmlns:a16="http://schemas.microsoft.com/office/drawing/2014/main" val="4143498820"/>
                    </a:ext>
                  </a:extLst>
                </a:gridCol>
                <a:gridCol w="1338899">
                  <a:extLst>
                    <a:ext uri="{9D8B030D-6E8A-4147-A177-3AD203B41FA5}">
                      <a16:colId xmlns:a16="http://schemas.microsoft.com/office/drawing/2014/main" val="4140582835"/>
                    </a:ext>
                  </a:extLst>
                </a:gridCol>
                <a:gridCol w="1338899">
                  <a:extLst>
                    <a:ext uri="{9D8B030D-6E8A-4147-A177-3AD203B41FA5}">
                      <a16:colId xmlns:a16="http://schemas.microsoft.com/office/drawing/2014/main" val="65649096"/>
                    </a:ext>
                  </a:extLst>
                </a:gridCol>
                <a:gridCol w="1338899">
                  <a:extLst>
                    <a:ext uri="{9D8B030D-6E8A-4147-A177-3AD203B41FA5}">
                      <a16:colId xmlns:a16="http://schemas.microsoft.com/office/drawing/2014/main" val="1709054781"/>
                    </a:ext>
                  </a:extLst>
                </a:gridCol>
                <a:gridCol w="1338899">
                  <a:extLst>
                    <a:ext uri="{9D8B030D-6E8A-4147-A177-3AD203B41FA5}">
                      <a16:colId xmlns:a16="http://schemas.microsoft.com/office/drawing/2014/main" val="530256"/>
                    </a:ext>
                  </a:extLst>
                </a:gridCol>
                <a:gridCol w="1338899">
                  <a:extLst>
                    <a:ext uri="{9D8B030D-6E8A-4147-A177-3AD203B41FA5}">
                      <a16:colId xmlns:a16="http://schemas.microsoft.com/office/drawing/2014/main" val="2593721694"/>
                    </a:ext>
                  </a:extLst>
                </a:gridCol>
              </a:tblGrid>
              <a:tr h="360040">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Monday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Tuesday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Wednesday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Thursday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Friday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48443"/>
                  </a:ext>
                </a:extLst>
              </a:tr>
              <a:tr h="360040">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Boys</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8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11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12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14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13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1326654"/>
                  </a:ext>
                </a:extLst>
              </a:tr>
              <a:tr h="360040">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Girls</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10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9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12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13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effectLst/>
                          <a:latin typeface="Arial" panose="020B0604020202020204" pitchFamily="34" charset="0"/>
                          <a:cs typeface="Arial" panose="020B0604020202020204" pitchFamily="34" charset="0"/>
                        </a:rPr>
                        <a:t>11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3846650"/>
                  </a:ext>
                </a:extLst>
              </a:tr>
            </a:tbl>
          </a:graphicData>
        </a:graphic>
      </p:graphicFrame>
    </p:spTree>
    <p:extLst>
      <p:ext uri="{BB962C8B-B14F-4D97-AF65-F5344CB8AC3E}">
        <p14:creationId xmlns:p14="http://schemas.microsoft.com/office/powerpoint/2010/main" val="1858053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Express 24 as a product of its prime factors.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that starts:</a:t>
            </a:r>
          </a:p>
          <a:p>
            <a:pPr lvl="1"/>
            <a:r>
              <a:rPr lang="en-GB" sz="2000" dirty="0">
                <a:latin typeface="Arial" panose="020B0604020202020204" pitchFamily="34" charset="0"/>
                <a:cs typeface="Arial" panose="020B0604020202020204" pitchFamily="34" charset="0"/>
              </a:rPr>
              <a:t>	2	7	12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Draw the net of a cuboid.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48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192688"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perimeter of the square.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45% of £80.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6192688" cy="1631216"/>
              </a:xfrm>
              <a:prstGeom prst="rect">
                <a:avLst/>
              </a:prstGeom>
              <a:blipFill>
                <a:blip r:embed="rId2"/>
                <a:stretch>
                  <a:fillRect l="-886"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08304" y="1340768"/>
            <a:ext cx="1249286" cy="1249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7320878" y="2577479"/>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5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803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if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=4</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an equilateral triangle.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packet of biscuits costs 56p</a:t>
                </a:r>
                <a:r>
                  <a:rPr lang="en-US" sz="2000" dirty="0" smtClean="0">
                    <a:latin typeface="Arial" panose="020B0604020202020204" pitchFamily="34" charset="0"/>
                    <a:cs typeface="Arial" panose="020B0604020202020204" pitchFamily="34" charset="0"/>
                  </a:rPr>
                  <a:t>. A </a:t>
                </a:r>
                <a:r>
                  <a:rPr lang="en-US" sz="2000" dirty="0">
                    <a:latin typeface="Arial" panose="020B0604020202020204" pitchFamily="34" charset="0"/>
                    <a:cs typeface="Arial" panose="020B0604020202020204" pitchFamily="34" charset="0"/>
                  </a:rPr>
                  <a:t>bottle of cola costs £</a:t>
                </a:r>
                <a:r>
                  <a:rPr lang="en-US" sz="2000" dirty="0" smtClean="0">
                    <a:latin typeface="Arial" panose="020B0604020202020204" pitchFamily="34" charset="0"/>
                    <a:cs typeface="Arial" panose="020B0604020202020204" pitchFamily="34" charset="0"/>
                  </a:rPr>
                  <a:t>1.14. Emma </a:t>
                </a:r>
                <a:r>
                  <a:rPr lang="en-US" sz="2000" dirty="0">
                    <a:latin typeface="Arial" panose="020B0604020202020204" pitchFamily="34" charset="0"/>
                    <a:cs typeface="Arial" panose="020B0604020202020204" pitchFamily="34" charset="0"/>
                  </a:rPr>
                  <a:t>buys 4 packets of biscuits and one bottle of cola</a:t>
                </a:r>
                <a:r>
                  <a:rPr lang="en-US" sz="2000" dirty="0" smtClean="0">
                    <a:latin typeface="Arial" panose="020B0604020202020204" pitchFamily="34" charset="0"/>
                    <a:cs typeface="Arial" panose="020B0604020202020204" pitchFamily="34" charset="0"/>
                  </a:rPr>
                  <a:t>. She </a:t>
                </a:r>
                <a:r>
                  <a:rPr lang="en-US" sz="2000" dirty="0">
                    <a:latin typeface="Arial" panose="020B0604020202020204" pitchFamily="34" charset="0"/>
                    <a:cs typeface="Arial" panose="020B0604020202020204" pitchFamily="34" charset="0"/>
                  </a:rPr>
                  <a:t>pays with a £10 note</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how much change she should get.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1128"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41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128613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86131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List all the factors of 15.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16 : 24 as a ratio in its simplest form.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pictogram shows the number of tins of dog food sold in a shop on Monday, on Tuesday and on Wednesday last week. On Thursday, 60 tins of dog food were sold in the shop. On Friday, 35 tins of dog food were sold in the shop. Use this information to draw the last two rows of the pictogram.</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57" y="4042356"/>
            <a:ext cx="6368844" cy="212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86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–2&lt;</m:t>
                    </m:r>
                    <m:r>
                      <a:rPr lang="en-US" sz="2000" i="1" dirty="0" smtClean="0">
                        <a:latin typeface="Cambria Math" panose="02040503050406030204" pitchFamily="18" charset="0"/>
                        <a:cs typeface="Arial" panose="020B0604020202020204" pitchFamily="34" charset="0"/>
                      </a:rPr>
                      <m:t>𝑛</m:t>
                    </m:r>
                    <m:r>
                      <a:rPr lang="en-US" sz="2000" i="1" dirty="0" smtClean="0">
                        <a:latin typeface="Cambria Math" panose="02040503050406030204" pitchFamily="18" charset="0"/>
                        <a:cs typeface="Arial" panose="020B0604020202020204" pitchFamily="34" charset="0"/>
                      </a:rPr>
                      <m:t>≤3</m:t>
                    </m:r>
                  </m:oMath>
                </a14:m>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an </a:t>
                </a:r>
                <a:r>
                  <a:rPr lang="en-US" sz="2000" dirty="0" smtClean="0">
                    <a:latin typeface="Arial" panose="020B0604020202020204" pitchFamily="34" charset="0"/>
                    <a:cs typeface="Arial" panose="020B0604020202020204" pitchFamily="34" charset="0"/>
                  </a:rPr>
                  <a:t>integer. Write </a:t>
                </a:r>
                <a:r>
                  <a:rPr lang="en-US" sz="2000" dirty="0">
                    <a:latin typeface="Arial" panose="020B0604020202020204" pitchFamily="34" charset="0"/>
                    <a:cs typeface="Arial" panose="020B0604020202020204" pitchFamily="34" charset="0"/>
                  </a:rPr>
                  <a:t>down all the possible values of n.</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100 - 78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the value of the 7 in the number 17.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6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840760" cy="209371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How many lines of reflective symmetry does the picture on the right have?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 fraction that is equivalent to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4</m:t>
                        </m:r>
                      </m:den>
                    </m:f>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surface area of the cube.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6840760" cy="2093715"/>
              </a:xfrm>
              <a:prstGeom prst="rect">
                <a:avLst/>
              </a:prstGeom>
              <a:blipFill>
                <a:blip r:embed="rId2"/>
                <a:stretch>
                  <a:fillRect l="-802" t="-1458" b="-320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ymmetrical logos">
            <a:extLst>
              <a:ext uri="{FF2B5EF4-FFF2-40B4-BE49-F238E27FC236}">
                <a16:creationId xmlns:a16="http://schemas.microsoft.com/office/drawing/2014/main" id="{35D548C8-984A-4BE6-A79D-5106BF2E272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77980" y="1156682"/>
            <a:ext cx="1714500" cy="1714500"/>
          </a:xfrm>
          <a:prstGeom prst="rect">
            <a:avLst/>
          </a:prstGeom>
          <a:noFill/>
          <a:ln>
            <a:noFill/>
          </a:ln>
        </p:spPr>
      </p:pic>
      <p:sp>
        <p:nvSpPr>
          <p:cNvPr id="6" name="Cube 5"/>
          <p:cNvSpPr/>
          <p:nvPr/>
        </p:nvSpPr>
        <p:spPr>
          <a:xfrm>
            <a:off x="1115616" y="3429000"/>
            <a:ext cx="1512168" cy="151216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p:cNvSpPr txBox="1"/>
          <p:nvPr/>
        </p:nvSpPr>
        <p:spPr>
          <a:xfrm>
            <a:off x="1187624" y="4938841"/>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4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849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1E11713-E0D4-49BB-A10E-EB6F2C0A57B0}"/>
                  </a:ext>
                </a:extLst>
              </p:cNvPr>
              <p:cNvSpPr txBox="1"/>
              <p:nvPr/>
            </p:nvSpPr>
            <p:spPr>
              <a:xfrm>
                <a:off x="251520" y="1156682"/>
                <a:ext cx="5256584" cy="193899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down the coordinates labelled A and B.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-3 x -12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−4=2</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D1E11713-E0D4-49BB-A10E-EB6F2C0A57B0}"/>
                  </a:ext>
                </a:extLst>
              </p:cNvPr>
              <p:cNvSpPr txBox="1">
                <a:spLocks noRot="1" noChangeAspect="1" noMove="1" noResize="1" noEditPoints="1" noAdjustHandles="1" noChangeArrowheads="1" noChangeShapeType="1" noTextEdit="1"/>
              </p:cNvSpPr>
              <p:nvPr/>
            </p:nvSpPr>
            <p:spPr>
              <a:xfrm>
                <a:off x="251520" y="1156682"/>
                <a:ext cx="5256584" cy="1938992"/>
              </a:xfrm>
              <a:prstGeom prst="rect">
                <a:avLst/>
              </a:prstGeom>
              <a:blipFill>
                <a:blip r:embed="rId2"/>
                <a:stretch>
                  <a:fillRect l="-1043" t="-1572" b="-5031"/>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7B79E571-8BC8-46D0-A028-ECC256E3B3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t allowed symbol">
            <a:extLst>
              <a:ext uri="{FF2B5EF4-FFF2-40B4-BE49-F238E27FC236}">
                <a16:creationId xmlns:a16="http://schemas.microsoft.com/office/drawing/2014/main" id="{700805FB-C71B-4BAC-BFDF-5490B999E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ordinates">
            <a:extLst>
              <a:ext uri="{FF2B5EF4-FFF2-40B4-BE49-F238E27FC236}">
                <a16:creationId xmlns:a16="http://schemas.microsoft.com/office/drawing/2014/main" id="{1AD8A1E2-ED0A-4A92-A8F4-26CA57F874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196752"/>
            <a:ext cx="3269729" cy="333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D5A292-BC28-49B5-B49A-5215D79B0F50}"/>
              </a:ext>
            </a:extLst>
          </p:cNvPr>
          <p:cNvSpPr txBox="1"/>
          <p:nvPr/>
        </p:nvSpPr>
        <p:spPr>
          <a:xfrm>
            <a:off x="5903984" y="2747658"/>
            <a:ext cx="505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 x</a:t>
            </a:r>
          </a:p>
        </p:txBody>
      </p:sp>
      <p:sp>
        <p:nvSpPr>
          <p:cNvPr id="10" name="TextBox 9">
            <a:extLst>
              <a:ext uri="{FF2B5EF4-FFF2-40B4-BE49-F238E27FC236}">
                <a16:creationId xmlns:a16="http://schemas.microsoft.com/office/drawing/2014/main" id="{4B9339FF-4BB4-4439-B302-CDD4877D1111}"/>
              </a:ext>
            </a:extLst>
          </p:cNvPr>
          <p:cNvSpPr txBox="1"/>
          <p:nvPr/>
        </p:nvSpPr>
        <p:spPr>
          <a:xfrm>
            <a:off x="5652120" y="1841189"/>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 x</a:t>
            </a:r>
          </a:p>
        </p:txBody>
      </p:sp>
    </p:spTree>
    <p:extLst>
      <p:ext uri="{BB962C8B-B14F-4D97-AF65-F5344CB8AC3E}">
        <p14:creationId xmlns:p14="http://schemas.microsoft.com/office/powerpoint/2010/main" val="2603755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78565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Jay recorded the </a:t>
            </a:r>
            <a:r>
              <a:rPr lang="en-US" sz="2000" dirty="0" err="1">
                <a:latin typeface="Arial" panose="020B0604020202020204" pitchFamily="34" charset="0"/>
                <a:cs typeface="Arial" panose="020B0604020202020204" pitchFamily="34" charset="0"/>
              </a:rPr>
              <a:t>colour</a:t>
            </a:r>
            <a:r>
              <a:rPr lang="en-US" sz="2000" dirty="0">
                <a:latin typeface="Arial" panose="020B0604020202020204" pitchFamily="34" charset="0"/>
                <a:cs typeface="Arial" panose="020B0604020202020204" pitchFamily="34" charset="0"/>
              </a:rPr>
              <a:t> of each car going past his house one morning. The results are shown below. Draw a frequency table (including a tally column) to show the results</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Draw an angle of 34</a:t>
            </a:r>
            <a:r>
              <a:rPr lang="en-GB" sz="2000" dirty="0" smtClean="0">
                <a:latin typeface="Comic Sans MS" panose="030F0702030302020204" pitchFamily="66"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mean of:</a:t>
            </a:r>
          </a:p>
          <a:p>
            <a:pPr lvl="1"/>
            <a:r>
              <a:rPr lang="en-GB" sz="2000" dirty="0">
                <a:latin typeface="Arial" panose="020B0604020202020204" pitchFamily="34" charset="0"/>
                <a:cs typeface="Arial" panose="020B0604020202020204" pitchFamily="34" charset="0"/>
              </a:rPr>
              <a:t>	6	5	6	7	4	6	8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5" y="2204865"/>
            <a:ext cx="5760640" cy="120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248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272563"/>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num>
                      <m:den>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=4</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a probability </a:t>
                </a:r>
                <a:r>
                  <a:rPr lang="en-US" sz="2000" dirty="0" smtClean="0">
                    <a:latin typeface="Arial" panose="020B0604020202020204" pitchFamily="34" charset="0"/>
                    <a:cs typeface="Arial" panose="020B0604020202020204" pitchFamily="34" charset="0"/>
                  </a:rPr>
                  <a:t>scale. It </a:t>
                </a:r>
                <a:r>
                  <a:rPr lang="en-US" sz="2000" dirty="0">
                    <a:latin typeface="Arial" panose="020B0604020202020204" pitchFamily="34" charset="0"/>
                    <a:cs typeface="Arial" panose="020B0604020202020204" pitchFamily="34" charset="0"/>
                  </a:rPr>
                  <a:t>shows the probability of each of the events A, B, C and D</a:t>
                </a:r>
                <a:r>
                  <a:rPr lang="en-US" sz="2000" dirty="0" smtClean="0">
                    <a:latin typeface="Arial" panose="020B0604020202020204" pitchFamily="34" charset="0"/>
                    <a:cs typeface="Arial" panose="020B0604020202020204" pitchFamily="34" charset="0"/>
                  </a:rPr>
                  <a:t>. Write </a:t>
                </a:r>
                <a:r>
                  <a:rPr lang="en-US" sz="2000" dirty="0">
                    <a:latin typeface="Arial" panose="020B0604020202020204" pitchFamily="34" charset="0"/>
                    <a:cs typeface="Arial" panose="020B0604020202020204" pitchFamily="34" charset="0"/>
                  </a:rPr>
                  <a:t>down the letter of the event that is unlikely.</a:t>
                </a: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Express </a:t>
                </a:r>
                <a:r>
                  <a:rPr lang="en-GB" sz="2000" dirty="0">
                    <a:latin typeface="Arial" panose="020B0604020202020204" pitchFamily="34" charset="0"/>
                    <a:cs typeface="Arial" panose="020B0604020202020204" pitchFamily="34" charset="0"/>
                  </a:rPr>
                  <a:t>60 as a product of its prime factors.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272563"/>
              </a:xfrm>
              <a:prstGeom prst="rect">
                <a:avLst/>
              </a:prstGeom>
              <a:blipFill>
                <a:blip r:embed="rId2"/>
                <a:stretch>
                  <a:fillRect l="-635" b="-242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792963"/>
            <a:ext cx="4769313" cy="10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535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472608"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-3 x 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area of the rectangle.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that starts:</a:t>
            </a:r>
          </a:p>
          <a:p>
            <a:pPr lvl="1"/>
            <a:r>
              <a:rPr lang="en-GB" sz="2000" dirty="0">
                <a:latin typeface="Arial" panose="020B0604020202020204" pitchFamily="34" charset="0"/>
                <a:cs typeface="Arial" panose="020B0604020202020204" pitchFamily="34" charset="0"/>
              </a:rPr>
              <a:t>	-1	4	9	…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72200" y="1340768"/>
            <a:ext cx="2185390" cy="1249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6846539" y="2580122"/>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9 cm</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5411135" y="1844824"/>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5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62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the net of a triangular prism.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numbers from smallest to largest: </a:t>
            </a:r>
          </a:p>
          <a:p>
            <a:pPr lvl="1"/>
            <a:r>
              <a:rPr lang="en-GB" sz="2000" dirty="0" smtClean="0">
                <a:latin typeface="Arial" panose="020B0604020202020204" pitchFamily="34" charset="0"/>
                <a:cs typeface="Arial" panose="020B0604020202020204" pitchFamily="34" charset="0"/>
              </a:rPr>
              <a:t>	8.6	0.86	8.06	6.8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65% of 20 ml.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02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477875"/>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Farah </a:t>
                </a:r>
                <a:r>
                  <a:rPr lang="en-US" sz="2000" dirty="0" smtClean="0">
                    <a:latin typeface="Arial" panose="020B0604020202020204" pitchFamily="34" charset="0"/>
                    <a:cs typeface="Arial" panose="020B0604020202020204" pitchFamily="34" charset="0"/>
                  </a:rPr>
                  <a:t>buys:</a:t>
                </a:r>
                <a:endParaRPr lang="en-US" sz="20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2 pens at 84p each</a:t>
                </a: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3 folders at £1.35 each</a:t>
                </a: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1 pencil case at £1.49</a:t>
                </a:r>
              </a:p>
              <a:p>
                <a:pPr lvl="1"/>
                <a:r>
                  <a:rPr lang="en-US" sz="2000" dirty="0">
                    <a:latin typeface="Arial" panose="020B0604020202020204" pitchFamily="34" charset="0"/>
                    <a:cs typeface="Arial" panose="020B0604020202020204" pitchFamily="34" charset="0"/>
                  </a:rPr>
                  <a:t>She pays with a £10 </a:t>
                </a:r>
                <a:r>
                  <a:rPr lang="en-US" sz="2000" dirty="0" smtClean="0">
                    <a:latin typeface="Arial" panose="020B0604020202020204" pitchFamily="34" charset="0"/>
                    <a:cs typeface="Arial" panose="020B0604020202020204" pitchFamily="34" charset="0"/>
                  </a:rPr>
                  <a:t>note. Work </a:t>
                </a:r>
                <a:r>
                  <a:rPr lang="en-US" sz="2000" dirty="0">
                    <a:latin typeface="Arial" panose="020B0604020202020204" pitchFamily="34" charset="0"/>
                    <a:cs typeface="Arial" panose="020B0604020202020204" pitchFamily="34" charset="0"/>
                  </a:rPr>
                  <a:t>out how much change Farah should get from £10.</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𝑎</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Jeremy catches 19 fish. Here are the weights, in grams, of the fish. Draw an ordered stem and leaf diagram for these weights.</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477875"/>
              </a:xfrm>
              <a:prstGeom prst="rect">
                <a:avLst/>
              </a:prstGeom>
              <a:blipFill>
                <a:blip r:embed="rId2"/>
                <a:stretch>
                  <a:fillRect l="-635" t="-877" b="-245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88" y="4797152"/>
            <a:ext cx="7824989" cy="54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94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Work out 45 x 78.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m:t>
                    </m:r>
                    <m:r>
                      <a:rPr lang="en-GB" sz="2000" b="0" i="1" dirty="0" smtClean="0">
                        <a:latin typeface="Cambria Math" panose="02040503050406030204" pitchFamily="18" charset="0"/>
                        <a:cs typeface="Arial" panose="020B0604020202020204" pitchFamily="34" charset="0"/>
                      </a:rPr>
                      <m:t>1</m:t>
                    </m:r>
                    <m:r>
                      <a:rPr lang="en-US" sz="2000" i="1" dirty="0">
                        <a:latin typeface="Cambria Math" panose="02040503050406030204" pitchFamily="18" charset="0"/>
                        <a:cs typeface="Arial" panose="020B0604020202020204" pitchFamily="34" charset="0"/>
                      </a:rPr>
                      <m:t>&lt;</m:t>
                    </m:r>
                    <m:r>
                      <a:rPr lang="en-US" sz="2000" i="1" dirty="0">
                        <a:latin typeface="Cambria Math" panose="02040503050406030204" pitchFamily="18" charset="0"/>
                        <a:cs typeface="Arial" panose="020B0604020202020204" pitchFamily="34" charset="0"/>
                      </a:rPr>
                      <m:t>𝑛</m:t>
                    </m:r>
                    <m:r>
                      <a:rPr lang="en-US" sz="2000" i="1" dirty="0">
                        <a:latin typeface="Cambria Math" panose="02040503050406030204" pitchFamily="18" charset="0"/>
                        <a:cs typeface="Arial" panose="020B0604020202020204" pitchFamily="34" charset="0"/>
                      </a:rPr>
                      <m:t>≤4</m:t>
                    </m:r>
                  </m:oMath>
                </a14:m>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an </a:t>
                </a:r>
                <a:r>
                  <a:rPr lang="en-US" sz="2000" dirty="0">
                    <a:latin typeface="Arial" panose="020B0604020202020204" pitchFamily="34" charset="0"/>
                    <a:cs typeface="Arial" panose="020B0604020202020204" pitchFamily="34" charset="0"/>
                  </a:rPr>
                  <a:t>integer. </a:t>
                </a:r>
                <a:r>
                  <a:rPr lang="en-US" sz="2000" dirty="0">
                    <a:latin typeface="Arial" panose="020B0604020202020204" pitchFamily="34" charset="0"/>
                    <a:cs typeface="Arial" panose="020B0604020202020204" pitchFamily="34" charset="0"/>
                  </a:rPr>
                  <a:t>Write </a:t>
                </a:r>
                <a:r>
                  <a:rPr lang="en-US" sz="2000" dirty="0">
                    <a:latin typeface="Arial" panose="020B0604020202020204" pitchFamily="34" charset="0"/>
                    <a:cs typeface="Arial" panose="020B0604020202020204" pitchFamily="34" charset="0"/>
                  </a:rPr>
                  <a:t>down all the possible values of n.</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part of a train timetable for six trains from Birmingham to </a:t>
                </a:r>
                <a:r>
                  <a:rPr lang="en-US" sz="2000" dirty="0" smtClean="0">
                    <a:latin typeface="Arial" panose="020B0604020202020204" pitchFamily="34" charset="0"/>
                    <a:cs typeface="Arial" panose="020B0604020202020204" pitchFamily="34" charset="0"/>
                  </a:rPr>
                  <a:t>London. Which </a:t>
                </a:r>
                <a:r>
                  <a:rPr lang="en-US" sz="2000" dirty="0">
                    <a:latin typeface="Arial" panose="020B0604020202020204" pitchFamily="34" charset="0"/>
                    <a:cs typeface="Arial" panose="020B0604020202020204" pitchFamily="34" charset="0"/>
                  </a:rPr>
                  <a:t>train takes more than 2 hours to go from Birmingham to London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126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63686" y="3501008"/>
            <a:ext cx="6989241" cy="1165790"/>
          </a:xfrm>
          <a:prstGeom prst="rect">
            <a:avLst/>
          </a:prstGeom>
        </p:spPr>
      </p:pic>
    </p:spTree>
    <p:extLst>
      <p:ext uri="{BB962C8B-B14F-4D97-AF65-F5344CB8AC3E}">
        <p14:creationId xmlns:p14="http://schemas.microsoft.com/office/powerpoint/2010/main" val="2618914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569628686"/>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Spring Term</a:t>
            </a:r>
          </a:p>
        </p:txBody>
      </p:sp>
    </p:spTree>
    <p:extLst>
      <p:ext uri="{BB962C8B-B14F-4D97-AF65-F5344CB8AC3E}">
        <p14:creationId xmlns:p14="http://schemas.microsoft.com/office/powerpoint/2010/main" val="38843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8593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num>
                      <m:den>
                        <m:r>
                          <a:rPr lang="en-GB" sz="2000" b="0" i="1" smtClean="0">
                            <a:latin typeface="Cambria Math" panose="02040503050406030204" pitchFamily="18" charset="0"/>
                            <a:cs typeface="Arial" panose="020B0604020202020204" pitchFamily="34" charset="0"/>
                          </a:rPr>
                          <m:t>12</m:t>
                        </m:r>
                      </m:den>
                    </m:f>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out the first 10 prime numbers.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100 - 64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85938"/>
              </a:xfrm>
              <a:prstGeom prst="rect">
                <a:avLst/>
              </a:prstGeom>
              <a:blipFill>
                <a:blip r:embed="rId2"/>
                <a:stretch>
                  <a:fillRect l="-635" b="-375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83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the value of the 6 in the number 8.64.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volume of the cuboid.</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List the first 5 multiples of 8.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p:cNvSpPr/>
          <p:nvPr/>
        </p:nvSpPr>
        <p:spPr>
          <a:xfrm>
            <a:off x="1115616" y="3501008"/>
            <a:ext cx="2376264" cy="1650705"/>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1547664" y="5177905"/>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6 cm</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3347864" y="4001677"/>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4 cm</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3131840" y="4871677"/>
            <a:ext cx="1008112"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2</a:t>
            </a:r>
            <a:r>
              <a:rPr lang="en-GB" dirty="0" smtClean="0">
                <a:latin typeface="Arial" panose="020B0604020202020204" pitchFamily="34" charset="0"/>
                <a:cs typeface="Arial" panose="020B0604020202020204" pitchFamily="34" charset="0"/>
              </a:rPr>
              <a:t>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218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76875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a parallelogram.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How many lines of reflective symmetry does the picture on the right have?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table shows information about the </a:t>
            </a:r>
            <a:r>
              <a:rPr lang="en-US" sz="2000" dirty="0" err="1">
                <a:latin typeface="Arial" panose="020B0604020202020204" pitchFamily="34" charset="0"/>
                <a:cs typeface="Arial" panose="020B0604020202020204" pitchFamily="34" charset="0"/>
              </a:rPr>
              <a:t>favourite</a:t>
            </a:r>
            <a:r>
              <a:rPr lang="en-US" sz="2000" dirty="0">
                <a:latin typeface="Arial" panose="020B0604020202020204" pitchFamily="34" charset="0"/>
                <a:cs typeface="Arial" panose="020B0604020202020204" pitchFamily="34" charset="0"/>
              </a:rPr>
              <a:t> sport of some students. Draw a dual bar chart to show this information.</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creativestickers.com/stickerstore/images/cartoon_r13_c10.jpg">
            <a:extLst>
              <a:ext uri="{FF2B5EF4-FFF2-40B4-BE49-F238E27FC236}">
                <a16:creationId xmlns:a16="http://schemas.microsoft.com/office/drawing/2014/main" id="{49DB7AFD-180F-4854-80C0-A35BC806DC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165563"/>
            <a:ext cx="1721485" cy="1762125"/>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1766601907"/>
              </p:ext>
            </p:extLst>
          </p:nvPr>
        </p:nvGraphicFramePr>
        <p:xfrm>
          <a:off x="827584" y="3711227"/>
          <a:ext cx="7920881" cy="1616280"/>
        </p:xfrm>
        <a:graphic>
          <a:graphicData uri="http://schemas.openxmlformats.org/drawingml/2006/table">
            <a:tbl>
              <a:tblPr>
                <a:tableStyleId>{5C22544A-7EE6-4342-B048-85BDC9FD1C3A}</a:tableStyleId>
              </a:tblPr>
              <a:tblGrid>
                <a:gridCol w="2660921">
                  <a:extLst>
                    <a:ext uri="{9D8B030D-6E8A-4147-A177-3AD203B41FA5}">
                      <a16:colId xmlns:a16="http://schemas.microsoft.com/office/drawing/2014/main" val="4178174237"/>
                    </a:ext>
                  </a:extLst>
                </a:gridCol>
                <a:gridCol w="2629980">
                  <a:extLst>
                    <a:ext uri="{9D8B030D-6E8A-4147-A177-3AD203B41FA5}">
                      <a16:colId xmlns:a16="http://schemas.microsoft.com/office/drawing/2014/main" val="1465961556"/>
                    </a:ext>
                  </a:extLst>
                </a:gridCol>
                <a:gridCol w="2629980">
                  <a:extLst>
                    <a:ext uri="{9D8B030D-6E8A-4147-A177-3AD203B41FA5}">
                      <a16:colId xmlns:a16="http://schemas.microsoft.com/office/drawing/2014/main" val="4011596578"/>
                    </a:ext>
                  </a:extLst>
                </a:gridCol>
              </a:tblGrid>
              <a:tr h="32325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Favourite sport </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Men </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Women </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1154225"/>
                  </a:ext>
                </a:extLst>
              </a:tr>
              <a:tr h="323256">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Hockey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3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6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466100"/>
                  </a:ext>
                </a:extLst>
              </a:tr>
              <a:tr h="323256">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Tennis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8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14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330890"/>
                  </a:ext>
                </a:extLst>
              </a:tr>
              <a:tr h="323256">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Football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15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7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839385"/>
                  </a:ext>
                </a:extLst>
              </a:tr>
              <a:tr h="323256">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Golf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9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effectLst/>
                          <a:latin typeface="Arial" panose="020B0604020202020204" pitchFamily="34" charset="0"/>
                          <a:cs typeface="Arial" panose="020B0604020202020204" pitchFamily="34" charset="0"/>
                        </a:rPr>
                        <a:t>1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010344"/>
                  </a:ext>
                </a:extLst>
              </a:tr>
            </a:tbl>
          </a:graphicData>
        </a:graphic>
      </p:graphicFrame>
    </p:spTree>
    <p:extLst>
      <p:ext uri="{BB962C8B-B14F-4D97-AF65-F5344CB8AC3E}">
        <p14:creationId xmlns:p14="http://schemas.microsoft.com/office/powerpoint/2010/main" val="1965337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oMath>
                </a14:m>
                <a:r>
                  <a:rPr lang="en-GB" sz="2000" dirty="0">
                    <a:latin typeface="Arial" panose="020B0604020202020204" pitchFamily="34" charset="0"/>
                    <a:cs typeface="Arial" panose="020B0604020202020204" pitchFamily="34" charset="0"/>
                  </a:rPr>
                  <a:t> if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six counters in a bag. </a:t>
                </a:r>
                <a:r>
                  <a:rPr lang="en-US" sz="2000" dirty="0" smtClean="0">
                    <a:latin typeface="Arial" panose="020B0604020202020204" pitchFamily="34" charset="0"/>
                    <a:cs typeface="Arial" panose="020B0604020202020204" pitchFamily="34" charset="0"/>
                  </a:rPr>
                  <a:t>Three </a:t>
                </a:r>
                <a:r>
                  <a:rPr lang="en-US" sz="2000" dirty="0">
                    <a:latin typeface="Arial" panose="020B0604020202020204" pitchFamily="34" charset="0"/>
                    <a:cs typeface="Arial" panose="020B0604020202020204" pitchFamily="34" charset="0"/>
                  </a:rPr>
                  <a:t>counters are red, two counters are green and one counter is blue</a:t>
                </a:r>
                <a:r>
                  <a:rPr lang="en-US" sz="2000" dirty="0" smtClean="0">
                    <a:latin typeface="Arial" panose="020B0604020202020204" pitchFamily="34" charset="0"/>
                    <a:cs typeface="Arial" panose="020B0604020202020204" pitchFamily="34" charset="0"/>
                  </a:rPr>
                  <a:t>. Nick </a:t>
                </a:r>
                <a:r>
                  <a:rPr lang="en-US" sz="2000" dirty="0">
                    <a:latin typeface="Arial" panose="020B0604020202020204" pitchFamily="34" charset="0"/>
                    <a:cs typeface="Arial" panose="020B0604020202020204" pitchFamily="34" charset="0"/>
                  </a:rPr>
                  <a:t>takes at random a counter from the bag</a:t>
                </a:r>
                <a:r>
                  <a:rPr lang="en-US" sz="2000" dirty="0" smtClean="0">
                    <a:latin typeface="Arial" panose="020B0604020202020204" pitchFamily="34" charset="0"/>
                    <a:cs typeface="Arial" panose="020B0604020202020204" pitchFamily="34" charset="0"/>
                  </a:rPr>
                  <a:t>. Which </a:t>
                </a:r>
                <a:r>
                  <a:rPr lang="en-US" sz="2000" dirty="0">
                    <a:latin typeface="Arial" panose="020B0604020202020204" pitchFamily="34" charset="0"/>
                    <a:cs typeface="Arial" panose="020B0604020202020204" pitchFamily="34" charset="0"/>
                  </a:rPr>
                  <a:t>word that best describes the likelihood that Nick takes a blue </a:t>
                </a:r>
                <a:r>
                  <a:rPr lang="en-US" sz="2000" dirty="0" smtClean="0">
                    <a:latin typeface="Arial" panose="020B0604020202020204" pitchFamily="34" charset="0"/>
                    <a:cs typeface="Arial" panose="020B0604020202020204" pitchFamily="34" charset="0"/>
                  </a:rPr>
                  <a:t>counter?</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impossible          </a:t>
                </a:r>
                <a:r>
                  <a:rPr lang="en-US" sz="2000" dirty="0">
                    <a:latin typeface="Arial" panose="020B0604020202020204" pitchFamily="34" charset="0"/>
                    <a:cs typeface="Arial" panose="020B0604020202020204" pitchFamily="34" charset="0"/>
                  </a:rPr>
                  <a:t>unlikely          even          likely          </a:t>
                </a:r>
                <a:r>
                  <a:rPr lang="en-US" sz="2000" dirty="0" smtClean="0">
                    <a:latin typeface="Arial" panose="020B0604020202020204" pitchFamily="34" charset="0"/>
                    <a:cs typeface="Arial" panose="020B0604020202020204" pitchFamily="34" charset="0"/>
                  </a:rPr>
                  <a:t>certain</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3"/>
                </a:pPr>
                <a:r>
                  <a:rPr lang="en-GB" sz="2000" dirty="0" smtClean="0">
                    <a:latin typeface="Arial" panose="020B0604020202020204" pitchFamily="34" charset="0"/>
                    <a:cs typeface="Arial" panose="020B0604020202020204" pitchFamily="34" charset="0"/>
                  </a:rPr>
                  <a:t>5 - -6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170099"/>
              </a:xfrm>
              <a:prstGeom prst="rect">
                <a:avLst/>
              </a:prstGeom>
              <a:blipFill>
                <a:blip r:embed="rId2"/>
                <a:stretch>
                  <a:fillRect l="-635" t="-962" b="-269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73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E1598A1-4720-49D6-831F-2685F89A5F21}"/>
                  </a:ext>
                </a:extLst>
              </p:cNvPr>
              <p:cNvSpPr txBox="1"/>
              <p:nvPr/>
            </p:nvSpPr>
            <p:spPr>
              <a:xfrm>
                <a:off x="251520" y="1156682"/>
                <a:ext cx="5256584" cy="224676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down the coordinates labelled A and B.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18 : 24 as a ratio in its simplest form.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𝑚</m:t>
                    </m:r>
                    <m:r>
                      <a:rPr lang="en-GB" sz="2000" b="0" i="1" smtClean="0">
                        <a:latin typeface="Cambria Math" panose="02040503050406030204" pitchFamily="18" charset="0"/>
                        <a:cs typeface="Arial" panose="020B0604020202020204" pitchFamily="34" charset="0"/>
                      </a:rPr>
                      <m:t>−6=2</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AE1598A1-4720-49D6-831F-2685F89A5F21}"/>
                  </a:ext>
                </a:extLst>
              </p:cNvPr>
              <p:cNvSpPr txBox="1">
                <a:spLocks noRot="1" noChangeAspect="1" noMove="1" noResize="1" noEditPoints="1" noAdjustHandles="1" noChangeArrowheads="1" noChangeShapeType="1" noTextEdit="1"/>
              </p:cNvSpPr>
              <p:nvPr/>
            </p:nvSpPr>
            <p:spPr>
              <a:xfrm>
                <a:off x="251520" y="1156682"/>
                <a:ext cx="5256584" cy="2246769"/>
              </a:xfrm>
              <a:prstGeom prst="rect">
                <a:avLst/>
              </a:prstGeom>
              <a:blipFill>
                <a:blip r:embed="rId2"/>
                <a:stretch>
                  <a:fillRect l="-1043" t="-1359" b="-4348"/>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5009B9CE-6B0E-407B-A495-7D1F21A65A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t allowed symbol">
            <a:extLst>
              <a:ext uri="{FF2B5EF4-FFF2-40B4-BE49-F238E27FC236}">
                <a16:creationId xmlns:a16="http://schemas.microsoft.com/office/drawing/2014/main" id="{D8178D6B-6C38-41AD-AB10-9A2B14230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ordinates">
            <a:extLst>
              <a:ext uri="{FF2B5EF4-FFF2-40B4-BE49-F238E27FC236}">
                <a16:creationId xmlns:a16="http://schemas.microsoft.com/office/drawing/2014/main" id="{DABAF5A4-C735-4B86-BADE-31010336E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196752"/>
            <a:ext cx="3269729" cy="333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D2A9D1-D36E-49E0-BA83-5757B4F28C0C}"/>
              </a:ext>
            </a:extLst>
          </p:cNvPr>
          <p:cNvSpPr txBox="1"/>
          <p:nvPr/>
        </p:nvSpPr>
        <p:spPr>
          <a:xfrm>
            <a:off x="6372200" y="1628800"/>
            <a:ext cx="505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 x</a:t>
            </a:r>
          </a:p>
        </p:txBody>
      </p:sp>
      <p:sp>
        <p:nvSpPr>
          <p:cNvPr id="10" name="TextBox 9">
            <a:extLst>
              <a:ext uri="{FF2B5EF4-FFF2-40B4-BE49-F238E27FC236}">
                <a16:creationId xmlns:a16="http://schemas.microsoft.com/office/drawing/2014/main" id="{18199FA0-2EF1-48EF-914C-E6B14C65B262}"/>
              </a:ext>
            </a:extLst>
          </p:cNvPr>
          <p:cNvSpPr txBox="1"/>
          <p:nvPr/>
        </p:nvSpPr>
        <p:spPr>
          <a:xfrm>
            <a:off x="6804248" y="3429000"/>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 x</a:t>
            </a:r>
          </a:p>
        </p:txBody>
      </p:sp>
    </p:spTree>
    <p:extLst>
      <p:ext uri="{BB962C8B-B14F-4D97-AF65-F5344CB8AC3E}">
        <p14:creationId xmlns:p14="http://schemas.microsoft.com/office/powerpoint/2010/main" val="2150252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What are the next two terms in the sequence that starts:</a:t>
                </a:r>
              </a:p>
              <a:p>
                <a:pPr lvl="1"/>
                <a:r>
                  <a:rPr lang="en-GB" sz="2000" dirty="0">
                    <a:latin typeface="Arial" panose="020B0604020202020204" pitchFamily="34" charset="0"/>
                    <a:cs typeface="Arial" panose="020B0604020202020204" pitchFamily="34" charset="0"/>
                  </a:rPr>
                  <a:t>	3	9	15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range of:</a:t>
                </a:r>
              </a:p>
              <a:p>
                <a:pPr lvl="1"/>
                <a:r>
                  <a:rPr lang="en-GB" sz="2000" dirty="0">
                    <a:latin typeface="Arial" panose="020B0604020202020204" pitchFamily="34" charset="0"/>
                    <a:cs typeface="Arial" panose="020B0604020202020204" pitchFamily="34" charset="0"/>
                  </a:rPr>
                  <a:t>	6	5	6	7	4	6	8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3+4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=19</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30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Express 16 as a product of its prime factors.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Draw a line that is 5.6 cm long.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the value of each of 20 coins. Draw a frequency table (including a tally column) to show the results.</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3" y="3140968"/>
            <a:ext cx="619020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312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409342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 table shows part of a bus timetable from </a:t>
                </a:r>
                <a:r>
                  <a:rPr lang="en-US" sz="2000" dirty="0" err="1">
                    <a:latin typeface="Arial" panose="020B0604020202020204" pitchFamily="34" charset="0"/>
                    <a:cs typeface="Arial" panose="020B0604020202020204" pitchFamily="34" charset="0"/>
                  </a:rPr>
                  <a:t>Shotton</a:t>
                </a:r>
                <a:r>
                  <a:rPr lang="en-US" sz="2000" dirty="0">
                    <a:latin typeface="Arial" panose="020B0604020202020204" pitchFamily="34" charset="0"/>
                    <a:cs typeface="Arial" panose="020B0604020202020204" pitchFamily="34" charset="0"/>
                  </a:rPr>
                  <a:t> to Alton</a:t>
                </a:r>
                <a:r>
                  <a:rPr lang="en-US" sz="2000" dirty="0" smtClean="0">
                    <a:latin typeface="Arial" panose="020B0604020202020204" pitchFamily="34" charset="0"/>
                    <a:cs typeface="Arial" panose="020B0604020202020204" pitchFamily="34" charset="0"/>
                  </a:rPr>
                  <a:t>. A </a:t>
                </a:r>
                <a:r>
                  <a:rPr lang="en-US" sz="2000" dirty="0">
                    <a:latin typeface="Arial" panose="020B0604020202020204" pitchFamily="34" charset="0"/>
                    <a:cs typeface="Arial" panose="020B0604020202020204" pitchFamily="34" charset="0"/>
                  </a:rPr>
                  <a:t>bus leaves </a:t>
                </a:r>
                <a:r>
                  <a:rPr lang="en-US" sz="2000" dirty="0" err="1">
                    <a:latin typeface="Arial" panose="020B0604020202020204" pitchFamily="34" charset="0"/>
                    <a:cs typeface="Arial" panose="020B0604020202020204" pitchFamily="34" charset="0"/>
                  </a:rPr>
                  <a:t>Shotton</a:t>
                </a:r>
                <a:r>
                  <a:rPr lang="en-US" sz="2000" dirty="0">
                    <a:latin typeface="Arial" panose="020B0604020202020204" pitchFamily="34" charset="0"/>
                    <a:cs typeface="Arial" panose="020B0604020202020204" pitchFamily="34" charset="0"/>
                  </a:rPr>
                  <a:t> at 07 </a:t>
                </a:r>
                <a:r>
                  <a:rPr lang="en-US" sz="2000" dirty="0" smtClean="0">
                    <a:latin typeface="Arial" panose="020B0604020202020204" pitchFamily="34" charset="0"/>
                    <a:cs typeface="Arial" panose="020B0604020202020204" pitchFamily="34" charset="0"/>
                  </a:rPr>
                  <a:t>30. What </a:t>
                </a:r>
                <a:r>
                  <a:rPr lang="en-US" sz="2000" dirty="0">
                    <a:latin typeface="Arial" panose="020B0604020202020204" pitchFamily="34" charset="0"/>
                    <a:cs typeface="Arial" panose="020B0604020202020204" pitchFamily="34" charset="0"/>
                  </a:rPr>
                  <a:t>time should it arrive at Alton?</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numbers from smallest to largest: </a:t>
                </a:r>
              </a:p>
              <a:p>
                <a:pPr lvl="1"/>
                <a:r>
                  <a:rPr lang="en-GB" sz="2000" dirty="0" smtClean="0">
                    <a:latin typeface="Arial" panose="020B0604020202020204" pitchFamily="34" charset="0"/>
                    <a:cs typeface="Arial" panose="020B0604020202020204" pitchFamily="34" charset="0"/>
                  </a:rPr>
                  <a:t>	0.11	0.1	0.01	0.101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r>
                      <a:rPr lang="en-GB" sz="2000" b="0" i="1" smtClean="0">
                        <a:latin typeface="Cambria Math" panose="02040503050406030204" pitchFamily="18" charset="0"/>
                        <a:cs typeface="Arial" panose="020B0604020202020204" pitchFamily="34" charset="0"/>
                      </a:rPr>
                      <m:t>6</m:t>
                    </m:r>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𝑐</m:t>
                    </m:r>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𝑐</m:t>
                    </m:r>
                  </m:oMath>
                </a14:m>
                <a:r>
                  <a:rPr lang="en-GB" sz="2000" dirty="0">
                    <a:latin typeface="Arial" panose="020B0604020202020204" pitchFamily="34" charset="0"/>
                    <a:cs typeface="Arial" panose="020B0604020202020204" pitchFamily="34" charset="0"/>
                  </a:rPr>
                  <a:t>.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4093428"/>
              </a:xfrm>
              <a:prstGeom prst="rect">
                <a:avLst/>
              </a:prstGeom>
              <a:blipFill>
                <a:blip r:embed="rId2"/>
                <a:stretch>
                  <a:fillRect l="-635" t="-745" b="-193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827584" y="2060848"/>
            <a:ext cx="5040560" cy="1525357"/>
          </a:xfrm>
          <a:prstGeom prst="rect">
            <a:avLst/>
          </a:prstGeom>
        </p:spPr>
      </p:pic>
    </p:spTree>
    <p:extLst>
      <p:ext uri="{BB962C8B-B14F-4D97-AF65-F5344CB8AC3E}">
        <p14:creationId xmlns:p14="http://schemas.microsoft.com/office/powerpoint/2010/main" val="1398280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24 ÷ -6.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30% of £56.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badge costs 78p</a:t>
            </a:r>
            <a:r>
              <a:rPr lang="en-US" sz="2000" dirty="0" smtClean="0">
                <a:latin typeface="Arial" panose="020B0604020202020204" pitchFamily="34" charset="0"/>
                <a:cs typeface="Arial" panose="020B0604020202020204" pitchFamily="34" charset="0"/>
              </a:rPr>
              <a:t>. Sam </a:t>
            </a:r>
            <a:r>
              <a:rPr lang="en-US" sz="2000" dirty="0">
                <a:latin typeface="Arial" panose="020B0604020202020204" pitchFamily="34" charset="0"/>
                <a:cs typeface="Arial" panose="020B0604020202020204" pitchFamily="34" charset="0"/>
              </a:rPr>
              <a:t>has £5</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buys as many badges as he can</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the amount of change Sam should get from £5</a:t>
            </a:r>
            <a:r>
              <a:rPr lang="en-US" sz="2000"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12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159615" cy="193899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perimeter of the rectangle.</a:t>
                </a: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ea typeface="Cambria Math" panose="02040503050406030204" pitchFamily="18" charset="0"/>
                        <a:cs typeface="Arial" panose="020B0604020202020204" pitchFamily="34" charset="0"/>
                      </a:rPr>
                      <m:t>≤</m:t>
                    </m:r>
                    <m:r>
                      <a:rPr lang="en-US" sz="2000" i="1" dirty="0">
                        <a:latin typeface="Cambria Math" panose="02040503050406030204" pitchFamily="18" charset="0"/>
                        <a:cs typeface="Arial" panose="020B0604020202020204" pitchFamily="34" charset="0"/>
                      </a:rPr>
                      <m:t>𝑛</m:t>
                    </m:r>
                    <m:r>
                      <a:rPr lang="en-GB" sz="2000" b="0" i="1" dirty="0" smtClean="0">
                        <a:latin typeface="Cambria Math" panose="02040503050406030204" pitchFamily="18" charset="0"/>
                        <a:cs typeface="Arial" panose="020B0604020202020204" pitchFamily="34" charset="0"/>
                      </a:rPr>
                      <m:t>&lt;5</m:t>
                    </m:r>
                  </m:oMath>
                </a14:m>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an </a:t>
                </a:r>
                <a:r>
                  <a:rPr lang="en-US" sz="2000" dirty="0">
                    <a:latin typeface="Arial" panose="020B0604020202020204" pitchFamily="34" charset="0"/>
                    <a:cs typeface="Arial" panose="020B0604020202020204" pitchFamily="34" charset="0"/>
                  </a:rPr>
                  <a:t>integer. Write </a:t>
                </a:r>
                <a:r>
                  <a:rPr lang="en-US" sz="2000" dirty="0">
                    <a:latin typeface="Arial" panose="020B0604020202020204" pitchFamily="34" charset="0"/>
                    <a:cs typeface="Arial" panose="020B0604020202020204" pitchFamily="34" charset="0"/>
                  </a:rPr>
                  <a:t>down all the possible values of n.</a:t>
                </a:r>
                <a:r>
                  <a:rPr lang="en-GB" sz="20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100 - 23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159615" cy="1938992"/>
              </a:xfrm>
              <a:prstGeom prst="rect">
                <a:avLst/>
              </a:prstGeom>
              <a:blipFill>
                <a:blip r:embed="rId2"/>
                <a:stretch>
                  <a:fillRect l="-1063" t="-1572" r="-1653"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72200" y="1340768"/>
            <a:ext cx="2185390" cy="1249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6846539" y="2580122"/>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9 cm</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5411135" y="1844824"/>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5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364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087531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Summer Term</a:t>
            </a:r>
          </a:p>
        </p:txBody>
      </p:sp>
    </p:spTree>
    <p:extLst>
      <p:ext uri="{BB962C8B-B14F-4D97-AF65-F5344CB8AC3E}">
        <p14:creationId xmlns:p14="http://schemas.microsoft.com/office/powerpoint/2010/main" val="2222158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the value of the 0 in the number 903.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Draw the net of a cylinder.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pictogram shows the number of laptops sold in a shop on Monday, on Tuesday and on Wednesday. How many laptops were sold on Wednesday?</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b="24980"/>
          <a:stretch>
            <a:fillRect/>
          </a:stretch>
        </p:blipFill>
        <p:spPr bwMode="auto">
          <a:xfrm>
            <a:off x="755576" y="3494043"/>
            <a:ext cx="5265574" cy="219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56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434 ÷ 7.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List all the factors of 16.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surface area of the cuboid.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p:cNvSpPr/>
          <p:nvPr/>
        </p:nvSpPr>
        <p:spPr>
          <a:xfrm>
            <a:off x="1115616" y="3501008"/>
            <a:ext cx="2376264" cy="1650705"/>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1547664" y="5177905"/>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6 cm</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3347864" y="4001677"/>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4 cm</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3131840" y="4871677"/>
            <a:ext cx="1008112"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2</a:t>
            </a:r>
            <a:r>
              <a:rPr lang="en-GB" dirty="0" smtClean="0">
                <a:latin typeface="Arial" panose="020B0604020202020204" pitchFamily="34" charset="0"/>
                <a:cs typeface="Arial" panose="020B0604020202020204" pitchFamily="34" charset="0"/>
              </a:rPr>
              <a:t>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397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696744" cy="209371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How many lines of reflective symmetry does the picture on the right have?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+5=10</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 fraction that is equivalent to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6696744" cy="2093715"/>
              </a:xfrm>
              <a:prstGeom prst="rect">
                <a:avLst/>
              </a:prstGeom>
              <a:blipFill>
                <a:blip r:embed="rId2"/>
                <a:stretch>
                  <a:fillRect l="-819" t="-145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gos">
            <a:extLst>
              <a:ext uri="{FF2B5EF4-FFF2-40B4-BE49-F238E27FC236}">
                <a16:creationId xmlns:a16="http://schemas.microsoft.com/office/drawing/2014/main" id="{FBDDBCA4-1793-4D31-892E-25540D874EB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1156682"/>
            <a:ext cx="1819275" cy="1715770"/>
          </a:xfrm>
          <a:prstGeom prst="rect">
            <a:avLst/>
          </a:prstGeom>
          <a:noFill/>
          <a:ln>
            <a:noFill/>
          </a:ln>
        </p:spPr>
      </p:pic>
    </p:spTree>
    <p:extLst>
      <p:ext uri="{BB962C8B-B14F-4D97-AF65-F5344CB8AC3E}">
        <p14:creationId xmlns:p14="http://schemas.microsoft.com/office/powerpoint/2010/main" val="1542107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BB343F1-802D-4EBA-8E9B-5D8AC3C82EF7}"/>
                  </a:ext>
                </a:extLst>
              </p:cNvPr>
              <p:cNvSpPr txBox="1"/>
              <p:nvPr/>
            </p:nvSpPr>
            <p:spPr>
              <a:xfrm>
                <a:off x="251520" y="1156682"/>
                <a:ext cx="5256584" cy="193899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down the coordinates labelled A and B.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-7 - -3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5=2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DBB343F1-802D-4EBA-8E9B-5D8AC3C82EF7}"/>
                  </a:ext>
                </a:extLst>
              </p:cNvPr>
              <p:cNvSpPr txBox="1">
                <a:spLocks noRot="1" noChangeAspect="1" noMove="1" noResize="1" noEditPoints="1" noAdjustHandles="1" noChangeArrowheads="1" noChangeShapeType="1" noTextEdit="1"/>
              </p:cNvSpPr>
              <p:nvPr/>
            </p:nvSpPr>
            <p:spPr>
              <a:xfrm>
                <a:off x="251520" y="1156682"/>
                <a:ext cx="5256584" cy="1938992"/>
              </a:xfrm>
              <a:prstGeom prst="rect">
                <a:avLst/>
              </a:prstGeom>
              <a:blipFill>
                <a:blip r:embed="rId2"/>
                <a:stretch>
                  <a:fillRect l="-1043" t="-1572" b="-5031"/>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17550508-5033-4FA7-A77E-3ABEE645EC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t allowed symbol">
            <a:extLst>
              <a:ext uri="{FF2B5EF4-FFF2-40B4-BE49-F238E27FC236}">
                <a16:creationId xmlns:a16="http://schemas.microsoft.com/office/drawing/2014/main" id="{63C216FA-7878-4C86-AE53-E88E2BA29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ordinates">
            <a:extLst>
              <a:ext uri="{FF2B5EF4-FFF2-40B4-BE49-F238E27FC236}">
                <a16:creationId xmlns:a16="http://schemas.microsoft.com/office/drawing/2014/main" id="{5827D5BA-7DA9-4AE8-A4C5-434F0FA7F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196752"/>
            <a:ext cx="3269729" cy="333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F6372E-F86C-4AF3-989E-B91903D4E71E}"/>
              </a:ext>
            </a:extLst>
          </p:cNvPr>
          <p:cNvSpPr txBox="1"/>
          <p:nvPr/>
        </p:nvSpPr>
        <p:spPr>
          <a:xfrm>
            <a:off x="8150085" y="3212976"/>
            <a:ext cx="505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 x</a:t>
            </a:r>
          </a:p>
        </p:txBody>
      </p:sp>
      <p:sp>
        <p:nvSpPr>
          <p:cNvPr id="10" name="TextBox 9">
            <a:extLst>
              <a:ext uri="{FF2B5EF4-FFF2-40B4-BE49-F238E27FC236}">
                <a16:creationId xmlns:a16="http://schemas.microsoft.com/office/drawing/2014/main" id="{F5CFC12B-E25E-484A-9CFC-110E225E172B}"/>
              </a:ext>
            </a:extLst>
          </p:cNvPr>
          <p:cNvSpPr txBox="1"/>
          <p:nvPr/>
        </p:nvSpPr>
        <p:spPr>
          <a:xfrm>
            <a:off x="7020272" y="2495649"/>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 x</a:t>
            </a:r>
          </a:p>
        </p:txBody>
      </p:sp>
    </p:spTree>
    <p:extLst>
      <p:ext uri="{BB962C8B-B14F-4D97-AF65-F5344CB8AC3E}">
        <p14:creationId xmlns:p14="http://schemas.microsoft.com/office/powerpoint/2010/main" val="705617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17009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 table shows the numbers of texts Alexa and Ryan sent on each of 5 days one week. Draw a dual bar chart to show this information.</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Draw an angle of 103</a:t>
                </a:r>
                <a:r>
                  <a:rPr lang="en-GB" sz="2000" dirty="0" smtClean="0">
                    <a:latin typeface="Comic Sans MS" panose="030F0702030302020204" pitchFamily="66"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if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170099"/>
              </a:xfrm>
              <a:prstGeom prst="rect">
                <a:avLst/>
              </a:prstGeom>
              <a:blipFill>
                <a:blip r:embed="rId2"/>
                <a:stretch>
                  <a:fillRect l="-635" t="-962" b="-269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908592557"/>
              </p:ext>
            </p:extLst>
          </p:nvPr>
        </p:nvGraphicFramePr>
        <p:xfrm>
          <a:off x="755576" y="1988839"/>
          <a:ext cx="7920881" cy="1008114"/>
        </p:xfrm>
        <a:graphic>
          <a:graphicData uri="http://schemas.openxmlformats.org/drawingml/2006/table">
            <a:tbl>
              <a:tblPr>
                <a:tableStyleId>{5C22544A-7EE6-4342-B048-85BDC9FD1C3A}</a:tableStyleId>
              </a:tblPr>
              <a:tblGrid>
                <a:gridCol w="1345931">
                  <a:extLst>
                    <a:ext uri="{9D8B030D-6E8A-4147-A177-3AD203B41FA5}">
                      <a16:colId xmlns:a16="http://schemas.microsoft.com/office/drawing/2014/main" val="147592053"/>
                    </a:ext>
                  </a:extLst>
                </a:gridCol>
                <a:gridCol w="1314990">
                  <a:extLst>
                    <a:ext uri="{9D8B030D-6E8A-4147-A177-3AD203B41FA5}">
                      <a16:colId xmlns:a16="http://schemas.microsoft.com/office/drawing/2014/main" val="1781972088"/>
                    </a:ext>
                  </a:extLst>
                </a:gridCol>
                <a:gridCol w="1314990">
                  <a:extLst>
                    <a:ext uri="{9D8B030D-6E8A-4147-A177-3AD203B41FA5}">
                      <a16:colId xmlns:a16="http://schemas.microsoft.com/office/drawing/2014/main" val="1667199506"/>
                    </a:ext>
                  </a:extLst>
                </a:gridCol>
                <a:gridCol w="1314990">
                  <a:extLst>
                    <a:ext uri="{9D8B030D-6E8A-4147-A177-3AD203B41FA5}">
                      <a16:colId xmlns:a16="http://schemas.microsoft.com/office/drawing/2014/main" val="630117685"/>
                    </a:ext>
                  </a:extLst>
                </a:gridCol>
                <a:gridCol w="1314990">
                  <a:extLst>
                    <a:ext uri="{9D8B030D-6E8A-4147-A177-3AD203B41FA5}">
                      <a16:colId xmlns:a16="http://schemas.microsoft.com/office/drawing/2014/main" val="2433033284"/>
                    </a:ext>
                  </a:extLst>
                </a:gridCol>
                <a:gridCol w="1314990">
                  <a:extLst>
                    <a:ext uri="{9D8B030D-6E8A-4147-A177-3AD203B41FA5}">
                      <a16:colId xmlns:a16="http://schemas.microsoft.com/office/drawing/2014/main" val="1545982787"/>
                    </a:ext>
                  </a:extLst>
                </a:gridCol>
              </a:tblGrid>
              <a:tr h="336038">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Monday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Tuesday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Wednesday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Thursday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Friday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2734147"/>
                  </a:ext>
                </a:extLst>
              </a:tr>
              <a:tr h="336038">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Alexa</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3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4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2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5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6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969306"/>
                  </a:ext>
                </a:extLst>
              </a:tr>
              <a:tr h="336038">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Ryan</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6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2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5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4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effectLst/>
                          <a:latin typeface="Arial" panose="020B0604020202020204" pitchFamily="34" charset="0"/>
                          <a:cs typeface="Arial" panose="020B0604020202020204" pitchFamily="34" charset="0"/>
                        </a:rPr>
                        <a:t>3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530265"/>
                  </a:ext>
                </a:extLst>
              </a:tr>
            </a:tbl>
          </a:graphicData>
        </a:graphic>
      </p:graphicFrame>
    </p:spTree>
    <p:extLst>
      <p:ext uri="{BB962C8B-B14F-4D97-AF65-F5344CB8AC3E}">
        <p14:creationId xmlns:p14="http://schemas.microsoft.com/office/powerpoint/2010/main" val="181000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down the mode of:</a:t>
            </a:r>
          </a:p>
          <a:p>
            <a:pPr lvl="1"/>
            <a:r>
              <a:rPr lang="en-GB" sz="2000" dirty="0">
                <a:latin typeface="Arial" panose="020B0604020202020204" pitchFamily="34" charset="0"/>
                <a:cs typeface="Arial" panose="020B0604020202020204" pitchFamily="34" charset="0"/>
              </a:rPr>
              <a:t>	12	14	13	16	13	13	11	12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an isosceles triangle.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Express 20 as a product of its prime factors.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82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409342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that starts:</a:t>
            </a:r>
          </a:p>
          <a:p>
            <a:pPr lvl="1"/>
            <a:r>
              <a:rPr lang="en-GB" sz="2000" dirty="0">
                <a:latin typeface="Arial" panose="020B0604020202020204" pitchFamily="34" charset="0"/>
                <a:cs typeface="Arial" panose="020B0604020202020204" pitchFamily="34" charset="0"/>
              </a:rPr>
              <a:t>	2	9	16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six counters in a bag. Three counters are red, two counters are green and one counter is blue. Nick takes at random a counter from the bag</a:t>
            </a:r>
            <a:r>
              <a:rPr lang="en-US" sz="2000" dirty="0" smtClean="0">
                <a:latin typeface="Arial" panose="020B0604020202020204" pitchFamily="34" charset="0"/>
                <a:cs typeface="Arial" panose="020B0604020202020204" pitchFamily="34" charset="0"/>
              </a:rPr>
              <a:t>. On </a:t>
            </a:r>
            <a:r>
              <a:rPr lang="en-US" sz="2000" dirty="0">
                <a:latin typeface="Arial" panose="020B0604020202020204" pitchFamily="34" charset="0"/>
                <a:cs typeface="Arial" panose="020B0604020202020204" pitchFamily="34" charset="0"/>
              </a:rPr>
              <a:t>the probability scale, mark with a </a:t>
            </a:r>
            <a:r>
              <a:rPr lang="en-US" sz="2000" dirty="0" smtClean="0">
                <a:latin typeface="Arial" panose="020B0604020202020204" pitchFamily="34" charset="0"/>
                <a:cs typeface="Arial" panose="020B0604020202020204" pitchFamily="34" charset="0"/>
              </a:rPr>
              <a:t>cross </a:t>
            </a:r>
            <a:r>
              <a:rPr lang="en-US" sz="2000" dirty="0">
                <a:latin typeface="Arial" panose="020B0604020202020204" pitchFamily="34" charset="0"/>
                <a:cs typeface="Arial" panose="020B0604020202020204" pitchFamily="34" charset="0"/>
              </a:rPr>
              <a:t>the probability that Nick takes a red counter.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numbers from smallest to largest: </a:t>
            </a:r>
          </a:p>
          <a:p>
            <a:pPr lvl="1"/>
            <a:r>
              <a:rPr lang="en-GB" sz="2000" dirty="0" smtClean="0">
                <a:latin typeface="Arial" panose="020B0604020202020204" pitchFamily="34" charset="0"/>
                <a:cs typeface="Arial" panose="020B0604020202020204" pitchFamily="34" charset="0"/>
              </a:rPr>
              <a:t>	4.5	4.05	5.4	0.405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573016"/>
            <a:ext cx="4853385" cy="54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747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out the first 10 prime numbers.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70% of 85 kg.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table shows part of a bus timetable from </a:t>
            </a:r>
            <a:r>
              <a:rPr lang="en-US" sz="2000" dirty="0" err="1">
                <a:latin typeface="Arial" panose="020B0604020202020204" pitchFamily="34" charset="0"/>
                <a:cs typeface="Arial" panose="020B0604020202020204" pitchFamily="34" charset="0"/>
              </a:rPr>
              <a:t>Shotton</a:t>
            </a:r>
            <a:r>
              <a:rPr lang="en-US" sz="2000" dirty="0">
                <a:latin typeface="Arial" panose="020B0604020202020204" pitchFamily="34" charset="0"/>
                <a:cs typeface="Arial" panose="020B0604020202020204" pitchFamily="34" charset="0"/>
              </a:rPr>
              <a:t> to </a:t>
            </a:r>
            <a:r>
              <a:rPr lang="en-US" sz="2000" dirty="0" smtClean="0">
                <a:latin typeface="Arial" panose="020B0604020202020204" pitchFamily="34" charset="0"/>
                <a:cs typeface="Arial" panose="020B0604020202020204" pitchFamily="34" charset="0"/>
              </a:rPr>
              <a:t>Alton. Serena </a:t>
            </a:r>
            <a:r>
              <a:rPr lang="en-US" sz="2000" dirty="0">
                <a:latin typeface="Arial" panose="020B0604020202020204" pitchFamily="34" charset="0"/>
                <a:cs typeface="Arial" panose="020B0604020202020204" pitchFamily="34" charset="0"/>
              </a:rPr>
              <a:t>lives in Crook</a:t>
            </a:r>
            <a:r>
              <a:rPr lang="en-US" sz="2000" dirty="0" smtClean="0">
                <a:latin typeface="Arial" panose="020B0604020202020204" pitchFamily="34" charset="0"/>
                <a:cs typeface="Arial" panose="020B0604020202020204" pitchFamily="34" charset="0"/>
              </a:rPr>
              <a:t>. She </a:t>
            </a:r>
            <a:r>
              <a:rPr lang="en-US" sz="2000" dirty="0">
                <a:latin typeface="Arial" panose="020B0604020202020204" pitchFamily="34" charset="0"/>
                <a:cs typeface="Arial" panose="020B0604020202020204" pitchFamily="34" charset="0"/>
              </a:rPr>
              <a:t>has to be in </a:t>
            </a:r>
            <a:r>
              <a:rPr lang="en-US" sz="2000" dirty="0" err="1">
                <a:latin typeface="Arial" panose="020B0604020202020204" pitchFamily="34" charset="0"/>
                <a:cs typeface="Arial" panose="020B0604020202020204" pitchFamily="34" charset="0"/>
              </a:rPr>
              <a:t>Hexham</a:t>
            </a:r>
            <a:r>
              <a:rPr lang="en-US" sz="2000" dirty="0">
                <a:latin typeface="Arial" panose="020B0604020202020204" pitchFamily="34" charset="0"/>
                <a:cs typeface="Arial" panose="020B0604020202020204" pitchFamily="34" charset="0"/>
              </a:rPr>
              <a:t> by quarter past </a:t>
            </a:r>
            <a:r>
              <a:rPr lang="en-US" sz="2000" dirty="0" smtClean="0">
                <a:latin typeface="Arial" panose="020B0604020202020204" pitchFamily="34" charset="0"/>
                <a:cs typeface="Arial" panose="020B0604020202020204" pitchFamily="34" charset="0"/>
              </a:rPr>
              <a:t>11. What </a:t>
            </a:r>
            <a:r>
              <a:rPr lang="en-US" sz="2000" dirty="0">
                <a:latin typeface="Arial" panose="020B0604020202020204" pitchFamily="34" charset="0"/>
                <a:cs typeface="Arial" panose="020B0604020202020204" pitchFamily="34" charset="0"/>
              </a:rPr>
              <a:t>is the time of the latest bus she can catch from Crook to arrive in </a:t>
            </a:r>
            <a:r>
              <a:rPr lang="en-US" sz="2000" dirty="0" err="1">
                <a:latin typeface="Arial" panose="020B0604020202020204" pitchFamily="34" charset="0"/>
                <a:cs typeface="Arial" panose="020B0604020202020204" pitchFamily="34" charset="0"/>
              </a:rPr>
              <a:t>Hexham</a:t>
            </a:r>
            <a:r>
              <a:rPr lang="en-US" sz="2000" dirty="0">
                <a:latin typeface="Arial" panose="020B0604020202020204" pitchFamily="34" charset="0"/>
                <a:cs typeface="Arial" panose="020B0604020202020204" pitchFamily="34" charset="0"/>
              </a:rPr>
              <a:t> by quarter </a:t>
            </a:r>
            <a:r>
              <a:rPr lang="en-US" sz="2000" dirty="0" smtClean="0">
                <a:latin typeface="Arial" panose="020B0604020202020204" pitchFamily="34" charset="0"/>
                <a:cs typeface="Arial" panose="020B0604020202020204" pitchFamily="34" charset="0"/>
              </a:rPr>
              <a:t>past 11?</a:t>
            </a:r>
            <a:endParaRPr lang="en-US"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55576" y="3851551"/>
            <a:ext cx="5040560" cy="1525357"/>
          </a:xfrm>
          <a:prstGeom prst="rect">
            <a:avLst/>
          </a:prstGeom>
        </p:spPr>
      </p:pic>
    </p:spTree>
    <p:extLst>
      <p:ext uri="{BB962C8B-B14F-4D97-AF65-F5344CB8AC3E}">
        <p14:creationId xmlns:p14="http://schemas.microsoft.com/office/powerpoint/2010/main" val="3771111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-4 + 9.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20 : 48 as a ratio in its simplest form.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are the heights, in </a:t>
            </a:r>
            <a:r>
              <a:rPr lang="en-US" sz="2000" dirty="0" err="1">
                <a:latin typeface="Arial" panose="020B0604020202020204" pitchFamily="34" charset="0"/>
                <a:cs typeface="Arial" panose="020B0604020202020204" pitchFamily="34" charset="0"/>
              </a:rPr>
              <a:t>centimetres</a:t>
            </a:r>
            <a:r>
              <a:rPr lang="en-US" sz="2000" dirty="0">
                <a:latin typeface="Arial" panose="020B0604020202020204" pitchFamily="34" charset="0"/>
                <a:cs typeface="Arial" panose="020B0604020202020204" pitchFamily="34" charset="0"/>
              </a:rPr>
              <a:t>, of 15 children. Show this information in an ordered stem and leaf diagram.</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212976"/>
            <a:ext cx="4975152" cy="155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139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Kaysha</a:t>
                </a:r>
                <a:r>
                  <a:rPr lang="en-US" sz="2000" dirty="0">
                    <a:latin typeface="Arial" panose="020B0604020202020204" pitchFamily="34" charset="0"/>
                    <a:cs typeface="Arial" panose="020B0604020202020204" pitchFamily="34" charset="0"/>
                  </a:rPr>
                  <a:t> has a part-time job</a:t>
                </a:r>
                <a:r>
                  <a:rPr lang="en-US" sz="2000" dirty="0" smtClean="0">
                    <a:latin typeface="Arial" panose="020B0604020202020204" pitchFamily="34" charset="0"/>
                    <a:cs typeface="Arial" panose="020B0604020202020204" pitchFamily="34" charset="0"/>
                  </a:rPr>
                  <a:t>. She </a:t>
                </a:r>
                <a:r>
                  <a:rPr lang="en-US" sz="2000" dirty="0">
                    <a:latin typeface="Arial" panose="020B0604020202020204" pitchFamily="34" charset="0"/>
                    <a:cs typeface="Arial" panose="020B0604020202020204" pitchFamily="34" charset="0"/>
                  </a:rPr>
                  <a:t>is paid £5.40 for each hour she works</a:t>
                </a:r>
                <a:r>
                  <a:rPr lang="en-US" sz="2000" dirty="0" smtClean="0">
                    <a:latin typeface="Arial" panose="020B0604020202020204" pitchFamily="34" charset="0"/>
                    <a:cs typeface="Arial" panose="020B0604020202020204" pitchFamily="34" charset="0"/>
                  </a:rPr>
                  <a:t>. Last </a:t>
                </a:r>
                <a:r>
                  <a:rPr lang="en-US" sz="2000" dirty="0">
                    <a:latin typeface="Arial" panose="020B0604020202020204" pitchFamily="34" charset="0"/>
                    <a:cs typeface="Arial" panose="020B0604020202020204" pitchFamily="34" charset="0"/>
                  </a:rPr>
                  <a:t>week </a:t>
                </a:r>
                <a:r>
                  <a:rPr lang="en-US" sz="2000" dirty="0" err="1">
                    <a:latin typeface="Arial" panose="020B0604020202020204" pitchFamily="34" charset="0"/>
                    <a:cs typeface="Arial" panose="020B0604020202020204" pitchFamily="34" charset="0"/>
                  </a:rPr>
                  <a:t>Kaysha</a:t>
                </a:r>
                <a:r>
                  <a:rPr lang="en-US" sz="2000" dirty="0">
                    <a:latin typeface="Arial" panose="020B0604020202020204" pitchFamily="34" charset="0"/>
                    <a:cs typeface="Arial" panose="020B0604020202020204" pitchFamily="34" charset="0"/>
                  </a:rPr>
                  <a:t> worked for 24 hours</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a:t>
                </a:r>
                <a:r>
                  <a:rPr lang="en-US" sz="2000" dirty="0" err="1">
                    <a:latin typeface="Arial" panose="020B0604020202020204" pitchFamily="34" charset="0"/>
                    <a:cs typeface="Arial" panose="020B0604020202020204" pitchFamily="34" charset="0"/>
                  </a:rPr>
                  <a:t>Kaysha’s</a:t>
                </a:r>
                <a:r>
                  <a:rPr lang="en-US" sz="2000" dirty="0">
                    <a:latin typeface="Arial" panose="020B0604020202020204" pitchFamily="34" charset="0"/>
                    <a:cs typeface="Arial" panose="020B0604020202020204" pitchFamily="34" charset="0"/>
                  </a:rPr>
                  <a:t> total pay for last week.</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m:t>
                    </m:r>
                    <m:r>
                      <a:rPr lang="en-GB" sz="2000" b="0" i="1" dirty="0" smtClean="0">
                        <a:latin typeface="Cambria Math" panose="02040503050406030204" pitchFamily="18" charset="0"/>
                        <a:cs typeface="Arial" panose="020B0604020202020204" pitchFamily="34" charset="0"/>
                      </a:rPr>
                      <m:t>3</m:t>
                    </m:r>
                    <m:r>
                      <a:rPr lang="en-US" sz="2000" i="1" dirty="0">
                        <a:latin typeface="Cambria Math" panose="02040503050406030204" pitchFamily="18" charset="0"/>
                        <a:cs typeface="Arial" panose="020B0604020202020204" pitchFamily="34" charset="0"/>
                      </a:rPr>
                      <m:t>&lt;</m:t>
                    </m:r>
                    <m:r>
                      <a:rPr lang="en-US" sz="2000" i="1" dirty="0">
                        <a:latin typeface="Cambria Math" panose="02040503050406030204" pitchFamily="18" charset="0"/>
                        <a:cs typeface="Arial" panose="020B0604020202020204" pitchFamily="34" charset="0"/>
                      </a:rPr>
                      <m:t>𝑛</m:t>
                    </m:r>
                    <m:r>
                      <a:rPr lang="en-US" sz="2000" i="1" dirty="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an </a:t>
                </a:r>
                <a:r>
                  <a:rPr lang="en-US" sz="2000" dirty="0">
                    <a:latin typeface="Arial" panose="020B0604020202020204" pitchFamily="34" charset="0"/>
                    <a:cs typeface="Arial" panose="020B0604020202020204" pitchFamily="34" charset="0"/>
                  </a:rPr>
                  <a:t>integer. </a:t>
                </a:r>
                <a:r>
                  <a:rPr lang="en-US" sz="2000" dirty="0">
                    <a:latin typeface="Arial" panose="020B0604020202020204" pitchFamily="34" charset="0"/>
                    <a:cs typeface="Arial" panose="020B0604020202020204" pitchFamily="34" charset="0"/>
                  </a:rPr>
                  <a:t>Write </a:t>
                </a:r>
                <a:r>
                  <a:rPr lang="en-US" sz="2000" dirty="0">
                    <a:latin typeface="Arial" panose="020B0604020202020204" pitchFamily="34" charset="0"/>
                    <a:cs typeface="Arial" panose="020B0604020202020204" pitchFamily="34" charset="0"/>
                  </a:rPr>
                  <a:t>down all the possible values of n.</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1128"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9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List all the factors of 12.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mode of:</a:t>
            </a:r>
          </a:p>
          <a:p>
            <a:pPr lvl="1"/>
            <a:r>
              <a:rPr lang="en-GB" sz="2000" dirty="0">
                <a:latin typeface="Arial" panose="020B0604020202020204" pitchFamily="34" charset="0"/>
                <a:cs typeface="Arial" panose="020B0604020202020204" pitchFamily="34" charset="0"/>
              </a:rPr>
              <a:t>	6	5	6	7	4	6	8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err="1" smtClean="0">
                <a:latin typeface="Arial" panose="020B0604020202020204" pitchFamily="34" charset="0"/>
                <a:cs typeface="Arial" panose="020B0604020202020204" pitchFamily="34" charset="0"/>
              </a:rPr>
              <a:t>Mr</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Khan asked the 22 students in his class what activity they wanted to do on a school trip. Draw a frequency table (including a tally column) to show the results.</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724140"/>
            <a:ext cx="6613340" cy="200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820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159615"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List the first 5 multiples of 9.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area of the rectangle.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100 - 49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72200" y="1340768"/>
            <a:ext cx="2185390" cy="1249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6846539" y="2580122"/>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7 cm</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5411135" y="1844824"/>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3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195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89000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𝑟</m:t>
                        </m:r>
                      </m:num>
                      <m:den>
                        <m:r>
                          <a:rPr lang="en-GB" sz="2000" b="0" i="1" smtClean="0">
                            <a:latin typeface="Cambria Math" panose="02040503050406030204" pitchFamily="18" charset="0"/>
                            <a:cs typeface="Arial" panose="020B0604020202020204" pitchFamily="34" charset="0"/>
                          </a:rPr>
                          <m:t>3</m:t>
                        </m:r>
                      </m:den>
                    </m:f>
                    <m:r>
                      <a:rPr lang="en-GB" sz="2000" b="0" i="1" smtClean="0">
                        <a:latin typeface="Cambria Math" panose="02040503050406030204" pitchFamily="18" charset="0"/>
                        <a:cs typeface="Arial" panose="020B0604020202020204" pitchFamily="34" charset="0"/>
                      </a:rPr>
                      <m:t>=5</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24</m:t>
                        </m:r>
                      </m:den>
                    </m:f>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935 + 307.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890005"/>
              </a:xfrm>
              <a:prstGeom prst="rect">
                <a:avLst/>
              </a:prstGeom>
              <a:blipFill>
                <a:blip r:embed="rId2"/>
                <a:stretch>
                  <a:fillRect l="-635" b="-35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451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-2 x -4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𝑎𝑏𝑐</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𝑐</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are the ages of 16 men. Draw a frequency table (including a tally column) to show the results.</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212976"/>
            <a:ext cx="524362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400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Draw the net of a cone.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the value of the 4 in the number 6.74.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8=3</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−1</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835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down the median of:</a:t>
            </a:r>
          </a:p>
          <a:p>
            <a:pPr lvl="1"/>
            <a:r>
              <a:rPr lang="en-GB" sz="2000" dirty="0">
                <a:latin typeface="Arial" panose="020B0604020202020204" pitchFamily="34" charset="0"/>
                <a:cs typeface="Arial" panose="020B0604020202020204" pitchFamily="34" charset="0"/>
              </a:rPr>
              <a:t>	12	14	13	16	13	13	11	12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Draw a line 5.4 cm long.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volume of the cube.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p:cNvSpPr/>
          <p:nvPr/>
        </p:nvSpPr>
        <p:spPr>
          <a:xfrm>
            <a:off x="1115616" y="3639545"/>
            <a:ext cx="1512168" cy="151216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1187624" y="5149386"/>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6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4467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552728"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a rectangle.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How many lines of reflective symmetry does the picture on the right have?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part of a timetable for a </a:t>
            </a:r>
            <a:r>
              <a:rPr lang="en-US" sz="2000" dirty="0" smtClean="0">
                <a:latin typeface="Arial" panose="020B0604020202020204" pitchFamily="34" charset="0"/>
                <a:cs typeface="Arial" panose="020B0604020202020204" pitchFamily="34" charset="0"/>
              </a:rPr>
              <a:t>bus. A </a:t>
            </a:r>
            <a:r>
              <a:rPr lang="en-US" sz="2000" dirty="0">
                <a:latin typeface="Arial" panose="020B0604020202020204" pitchFamily="34" charset="0"/>
                <a:cs typeface="Arial" panose="020B0604020202020204" pitchFamily="34" charset="0"/>
              </a:rPr>
              <a:t>bus leaves </a:t>
            </a:r>
            <a:r>
              <a:rPr lang="en-US" sz="2000" dirty="0" err="1">
                <a:latin typeface="Arial" panose="020B0604020202020204" pitchFamily="34" charset="0"/>
                <a:cs typeface="Arial" panose="020B0604020202020204" pitchFamily="34" charset="0"/>
              </a:rPr>
              <a:t>Blunsdon</a:t>
            </a:r>
            <a:r>
              <a:rPr lang="en-US" sz="2000" dirty="0">
                <a:latin typeface="Arial" panose="020B0604020202020204" pitchFamily="34" charset="0"/>
                <a:cs typeface="Arial" panose="020B0604020202020204" pitchFamily="34" charset="0"/>
              </a:rPr>
              <a:t> at 07 </a:t>
            </a:r>
            <a:r>
              <a:rPr lang="en-US" sz="2000" dirty="0" smtClean="0">
                <a:latin typeface="Arial" panose="020B0604020202020204" pitchFamily="34" charset="0"/>
                <a:cs typeface="Arial" panose="020B0604020202020204" pitchFamily="34" charset="0"/>
              </a:rPr>
              <a:t>45. At </a:t>
            </a:r>
            <a:r>
              <a:rPr lang="en-US" sz="2000" dirty="0">
                <a:latin typeface="Arial" panose="020B0604020202020204" pitchFamily="34" charset="0"/>
                <a:cs typeface="Arial" panose="020B0604020202020204" pitchFamily="34" charset="0"/>
              </a:rPr>
              <a:t>what time should the bus arrive at </a:t>
            </a:r>
            <a:r>
              <a:rPr lang="en-US" sz="2000" dirty="0" err="1">
                <a:latin typeface="Arial" panose="020B0604020202020204" pitchFamily="34" charset="0"/>
                <a:cs typeface="Arial" panose="020B0604020202020204" pitchFamily="34" charset="0"/>
              </a:rPr>
              <a:t>Siddington</a:t>
            </a:r>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clker.com/cliparts/7/d/0/3/1194985139102872120no_entry.svg.hi.png">
            <a:extLst>
              <a:ext uri="{FF2B5EF4-FFF2-40B4-BE49-F238E27FC236}">
                <a16:creationId xmlns:a16="http://schemas.microsoft.com/office/drawing/2014/main" id="{8EE25D93-7601-4819-9726-F634F52078A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226065"/>
            <a:ext cx="1800225" cy="1800225"/>
          </a:xfrm>
          <a:prstGeom prst="rect">
            <a:avLst/>
          </a:prstGeom>
          <a:noFill/>
        </p:spPr>
      </p:pic>
      <p:pic>
        <p:nvPicPr>
          <p:cNvPr id="6" name="Picture 5"/>
          <p:cNvPicPr>
            <a:picLocks noChangeAspect="1"/>
          </p:cNvPicPr>
          <p:nvPr/>
        </p:nvPicPr>
        <p:blipFill>
          <a:blip r:embed="rId5"/>
          <a:stretch>
            <a:fillRect/>
          </a:stretch>
        </p:blipFill>
        <p:spPr>
          <a:xfrm>
            <a:off x="755576" y="3789040"/>
            <a:ext cx="3985621" cy="2147838"/>
          </a:xfrm>
          <a:prstGeom prst="rect">
            <a:avLst/>
          </a:prstGeom>
        </p:spPr>
      </p:pic>
    </p:spTree>
    <p:extLst>
      <p:ext uri="{BB962C8B-B14F-4D97-AF65-F5344CB8AC3E}">
        <p14:creationId xmlns:p14="http://schemas.microsoft.com/office/powerpoint/2010/main" val="2255450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Express 50 as a product of its prime factors.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87% of £40.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incomplete pictogram shows information about the number of cycles sold in a shop on Tuesday, on Wednesday and on Thursday. A total of 20 cycles were sold on Tuesday, Wednesday and Thursday. Use this information to draw a key.</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711227"/>
            <a:ext cx="5784686" cy="275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878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184576" cy="317009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Order the following numbers from smallest to largest: </a:t>
                </a:r>
              </a:p>
              <a:p>
                <a:pPr lvl="1"/>
                <a:r>
                  <a:rPr lang="en-GB" sz="2000" dirty="0" smtClean="0">
                    <a:latin typeface="Arial" panose="020B0604020202020204" pitchFamily="34" charset="0"/>
                    <a:cs typeface="Arial" panose="020B0604020202020204" pitchFamily="34" charset="0"/>
                  </a:rPr>
                  <a:t>	3.5	3.51	0.35	3.05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err="1">
                    <a:latin typeface="Arial" panose="020B0604020202020204" pitchFamily="34" charset="0"/>
                    <a:cs typeface="Arial" panose="020B0604020202020204" pitchFamily="34" charset="0"/>
                  </a:rPr>
                  <a:t>Sachin</a:t>
                </a:r>
                <a:r>
                  <a:rPr lang="en-US" sz="2000" dirty="0">
                    <a:latin typeface="Arial" panose="020B0604020202020204" pitchFamily="34" charset="0"/>
                    <a:cs typeface="Arial" panose="020B0604020202020204" pitchFamily="34" charset="0"/>
                  </a:rPr>
                  <a:t> buys a cup of tea, a cup of coffee and 2 </a:t>
                </a:r>
                <a:r>
                  <a:rPr lang="en-US" sz="2000" dirty="0" smtClean="0">
                    <a:latin typeface="Arial" panose="020B0604020202020204" pitchFamily="34" charset="0"/>
                    <a:cs typeface="Arial" panose="020B0604020202020204" pitchFamily="34" charset="0"/>
                  </a:rPr>
                  <a:t>sandwiches from Joe’s Cafe. </a:t>
                </a:r>
                <a:r>
                  <a:rPr lang="en-US" sz="2000" dirty="0">
                    <a:latin typeface="Arial" panose="020B0604020202020204" pitchFamily="34" charset="0"/>
                    <a:cs typeface="Arial" panose="020B0604020202020204" pitchFamily="34" charset="0"/>
                  </a:rPr>
                  <a:t>Work out the total cost.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0</m:t>
                    </m:r>
                    <m:r>
                      <a:rPr lang="en-US" sz="2000" i="1" dirty="0">
                        <a:latin typeface="Cambria Math" panose="02040503050406030204" pitchFamily="18" charset="0"/>
                        <a:cs typeface="Arial" panose="020B0604020202020204" pitchFamily="34" charset="0"/>
                      </a:rPr>
                      <m:t>&lt;</m:t>
                    </m:r>
                    <m:r>
                      <a:rPr lang="en-US" sz="2000" i="1" dirty="0">
                        <a:latin typeface="Cambria Math" panose="02040503050406030204" pitchFamily="18" charset="0"/>
                        <a:cs typeface="Arial" panose="020B0604020202020204" pitchFamily="34" charset="0"/>
                      </a:rPr>
                      <m:t>𝑛</m:t>
                    </m:r>
                    <m:r>
                      <a:rPr lang="en-US" sz="2000" i="1" dirty="0">
                        <a:latin typeface="Cambria Math" panose="02040503050406030204" pitchFamily="18" charset="0"/>
                        <a:cs typeface="Arial" panose="020B0604020202020204" pitchFamily="34" charset="0"/>
                      </a:rPr>
                      <m:t>≤5</m:t>
                    </m:r>
                  </m:oMath>
                </a14:m>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an </a:t>
                </a:r>
                <a:r>
                  <a:rPr lang="en-US" sz="2000" dirty="0">
                    <a:latin typeface="Arial" panose="020B0604020202020204" pitchFamily="34" charset="0"/>
                    <a:cs typeface="Arial" panose="020B0604020202020204" pitchFamily="34" charset="0"/>
                  </a:rPr>
                  <a:t>integer. </a:t>
                </a:r>
                <a:r>
                  <a:rPr lang="en-US" sz="2000" dirty="0">
                    <a:latin typeface="Arial" panose="020B0604020202020204" pitchFamily="34" charset="0"/>
                    <a:cs typeface="Arial" panose="020B0604020202020204" pitchFamily="34" charset="0"/>
                  </a:rPr>
                  <a:t>Write </a:t>
                </a:r>
                <a:r>
                  <a:rPr lang="en-US" sz="2000" dirty="0">
                    <a:latin typeface="Arial" panose="020B0604020202020204" pitchFamily="34" charset="0"/>
                    <a:cs typeface="Arial" panose="020B0604020202020204" pitchFamily="34" charset="0"/>
                  </a:rPr>
                  <a:t>down all the possible values of n.</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184576" cy="3170099"/>
              </a:xfrm>
              <a:prstGeom prst="rect">
                <a:avLst/>
              </a:prstGeom>
              <a:blipFill>
                <a:blip r:embed="rId2"/>
                <a:stretch>
                  <a:fillRect l="-1058" t="-962" b="-269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436096" y="1268760"/>
            <a:ext cx="3336388" cy="2500684"/>
          </a:xfrm>
          <a:prstGeom prst="rect">
            <a:avLst/>
          </a:prstGeom>
        </p:spPr>
      </p:pic>
    </p:spTree>
    <p:extLst>
      <p:ext uri="{BB962C8B-B14F-4D97-AF65-F5344CB8AC3E}">
        <p14:creationId xmlns:p14="http://schemas.microsoft.com/office/powerpoint/2010/main" val="19642581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out the first 10 prime numbers.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421 – 274.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100 - 68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3740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-3 – 5.</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that starts:</a:t>
            </a:r>
          </a:p>
          <a:p>
            <a:pPr lvl="1"/>
            <a:r>
              <a:rPr lang="en-GB" sz="2000" dirty="0">
                <a:latin typeface="Arial" panose="020B0604020202020204" pitchFamily="34" charset="0"/>
                <a:cs typeface="Arial" panose="020B0604020202020204" pitchFamily="34" charset="0"/>
              </a:rPr>
              <a:t>	-3	2	7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six counters in a bag. Three counters are red, two counters are green and one counter is blue. Nick takes at random a counter from the bag. On the probability scale, mark with a cross ( ) the probability that Nick takes a white counter.</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254822"/>
            <a:ext cx="4853385" cy="54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0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256584" cy="193899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down the coordinates labelled A and B.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-2 + -5.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+7=5</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256584" cy="1938992"/>
              </a:xfrm>
              <a:prstGeom prst="rect">
                <a:avLst/>
              </a:prstGeom>
              <a:blipFill>
                <a:blip r:embed="rId2"/>
                <a:stretch>
                  <a:fillRect l="-1043"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ordinates">
            <a:extLst>
              <a:ext uri="{FF2B5EF4-FFF2-40B4-BE49-F238E27FC236}">
                <a16:creationId xmlns:a16="http://schemas.microsoft.com/office/drawing/2014/main" id="{AC767EF1-78A9-4102-82EE-F3FC141F4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196752"/>
            <a:ext cx="3269729" cy="3336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15356F-38D4-4DDD-9E6B-7FE4DAA070F4}"/>
              </a:ext>
            </a:extLst>
          </p:cNvPr>
          <p:cNvSpPr txBox="1"/>
          <p:nvPr/>
        </p:nvSpPr>
        <p:spPr>
          <a:xfrm>
            <a:off x="7452320" y="2060848"/>
            <a:ext cx="505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 x</a:t>
            </a:r>
          </a:p>
        </p:txBody>
      </p:sp>
      <p:sp>
        <p:nvSpPr>
          <p:cNvPr id="7" name="TextBox 6">
            <a:extLst>
              <a:ext uri="{FF2B5EF4-FFF2-40B4-BE49-F238E27FC236}">
                <a16:creationId xmlns:a16="http://schemas.microsoft.com/office/drawing/2014/main" id="{60C94153-B228-4DCF-8DCF-0B510C0EA2AE}"/>
              </a:ext>
            </a:extLst>
          </p:cNvPr>
          <p:cNvSpPr txBox="1"/>
          <p:nvPr/>
        </p:nvSpPr>
        <p:spPr>
          <a:xfrm>
            <a:off x="5868144" y="3861048"/>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 x</a:t>
            </a:r>
          </a:p>
        </p:txBody>
      </p:sp>
    </p:spTree>
    <p:extLst>
      <p:ext uri="{BB962C8B-B14F-4D97-AF65-F5344CB8AC3E}">
        <p14:creationId xmlns:p14="http://schemas.microsoft.com/office/powerpoint/2010/main" val="3080279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𝑎</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Harry and Shamus recorded the number of minutes they each spent watching TV on Monday to Thursday last week. The table shows information about their results. Draw a dual bar chart to show this information</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List all the factors of 24.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785652"/>
              </a:xfrm>
              <a:prstGeom prst="rect">
                <a:avLst/>
              </a:prstGeom>
              <a:blipFill>
                <a:blip r:embed="rId2"/>
                <a:stretch>
                  <a:fillRect l="-635" t="-805" b="-20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212976"/>
            <a:ext cx="5902868" cy="104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313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CB13502-620A-4193-BF5B-2883BB5D6702}"/>
                  </a:ext>
                </a:extLst>
              </p:cNvPr>
              <p:cNvSpPr txBox="1"/>
              <p:nvPr/>
            </p:nvSpPr>
            <p:spPr>
              <a:xfrm>
                <a:off x="251520" y="1156682"/>
                <a:ext cx="5256584" cy="193899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down the coordinates labelled A and B.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𝑡</m:t>
                    </m:r>
                    <m:r>
                      <a:rPr lang="en-GB" sz="2000" b="0" i="1" smtClean="0">
                        <a:latin typeface="Cambria Math" panose="02040503050406030204" pitchFamily="18" charset="0"/>
                        <a:cs typeface="Arial" panose="020B0604020202020204" pitchFamily="34" charset="0"/>
                      </a:rPr>
                      <m:t>−6=3</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perimeter of the rectangle. </a:t>
                </a:r>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6CB13502-620A-4193-BF5B-2883BB5D6702}"/>
                  </a:ext>
                </a:extLst>
              </p:cNvPr>
              <p:cNvSpPr txBox="1">
                <a:spLocks noRot="1" noChangeAspect="1" noMove="1" noResize="1" noEditPoints="1" noAdjustHandles="1" noChangeArrowheads="1" noChangeShapeType="1" noTextEdit="1"/>
              </p:cNvSpPr>
              <p:nvPr/>
            </p:nvSpPr>
            <p:spPr>
              <a:xfrm>
                <a:off x="251520" y="1156682"/>
                <a:ext cx="5256584" cy="1938992"/>
              </a:xfrm>
              <a:prstGeom prst="rect">
                <a:avLst/>
              </a:prstGeom>
              <a:blipFill>
                <a:blip r:embed="rId2"/>
                <a:stretch>
                  <a:fillRect l="-1043" t="-1572" r="-579" b="-5031"/>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0C26A418-D9A4-4F22-AF0A-78897DCD3E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t allowed symbol">
            <a:extLst>
              <a:ext uri="{FF2B5EF4-FFF2-40B4-BE49-F238E27FC236}">
                <a16:creationId xmlns:a16="http://schemas.microsoft.com/office/drawing/2014/main" id="{5330E292-FF9A-444C-A098-188ED2677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ordinates">
            <a:extLst>
              <a:ext uri="{FF2B5EF4-FFF2-40B4-BE49-F238E27FC236}">
                <a16:creationId xmlns:a16="http://schemas.microsoft.com/office/drawing/2014/main" id="{3BCBA4B9-7D71-444F-A872-B10C2267E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196752"/>
            <a:ext cx="3269729" cy="333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8FD9613-D364-47C6-A74B-A974E983C946}"/>
              </a:ext>
            </a:extLst>
          </p:cNvPr>
          <p:cNvSpPr txBox="1"/>
          <p:nvPr/>
        </p:nvSpPr>
        <p:spPr>
          <a:xfrm>
            <a:off x="6386235" y="3188886"/>
            <a:ext cx="505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 x</a:t>
            </a:r>
          </a:p>
        </p:txBody>
      </p:sp>
      <p:sp>
        <p:nvSpPr>
          <p:cNvPr id="10" name="TextBox 9">
            <a:extLst>
              <a:ext uri="{FF2B5EF4-FFF2-40B4-BE49-F238E27FC236}">
                <a16:creationId xmlns:a16="http://schemas.microsoft.com/office/drawing/2014/main" id="{7C185672-616A-411F-8C55-F50232EE8D0B}"/>
              </a:ext>
            </a:extLst>
          </p:cNvPr>
          <p:cNvSpPr txBox="1"/>
          <p:nvPr/>
        </p:nvSpPr>
        <p:spPr>
          <a:xfrm>
            <a:off x="7234836" y="1412776"/>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 x</a:t>
            </a:r>
          </a:p>
        </p:txBody>
      </p:sp>
      <p:sp>
        <p:nvSpPr>
          <p:cNvPr id="11" name="Rectangle 10"/>
          <p:cNvSpPr/>
          <p:nvPr/>
        </p:nvSpPr>
        <p:spPr>
          <a:xfrm>
            <a:off x="1679294" y="3356992"/>
            <a:ext cx="2185390" cy="1249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TextBox 11"/>
          <p:cNvSpPr txBox="1"/>
          <p:nvPr/>
        </p:nvSpPr>
        <p:spPr>
          <a:xfrm>
            <a:off x="2153633" y="4596346"/>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7 cm</a:t>
            </a:r>
            <a:endParaRPr lang="en-GB" dirty="0">
              <a:latin typeface="Arial" panose="020B0604020202020204" pitchFamily="34" charset="0"/>
              <a:cs typeface="Arial" panose="020B0604020202020204" pitchFamily="34" charset="0"/>
            </a:endParaRPr>
          </a:p>
        </p:txBody>
      </p:sp>
      <p:sp>
        <p:nvSpPr>
          <p:cNvPr id="13" name="TextBox 12"/>
          <p:cNvSpPr txBox="1"/>
          <p:nvPr/>
        </p:nvSpPr>
        <p:spPr>
          <a:xfrm>
            <a:off x="683568" y="3796969"/>
            <a:ext cx="123671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3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230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8593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60 : 48 : 72 as a ratio in its simplest form.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+8</m:t>
                    </m:r>
                    <m:r>
                      <a:rPr lang="en-GB" sz="2000" b="0" i="1"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 fraction that is equivalent to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4</m:t>
                        </m:r>
                      </m:den>
                    </m:f>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85938"/>
              </a:xfrm>
              <a:prstGeom prst="rect">
                <a:avLst/>
              </a:prstGeom>
              <a:blipFill>
                <a:blip r:embed="rId2"/>
                <a:stretch>
                  <a:fillRect l="-635" t="-170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35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48 ÷ -8</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𝑚</m:t>
                    </m:r>
                    <m:r>
                      <a:rPr lang="en-GB" sz="2000" b="0" i="1" smtClean="0">
                        <a:latin typeface="Cambria Math" panose="02040503050406030204" pitchFamily="18" charset="0"/>
                        <a:cs typeface="Arial" panose="020B0604020202020204" pitchFamily="34" charset="0"/>
                      </a:rPr>
                      <m:t>+3=18</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surface area of the cube.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p:cNvSpPr/>
          <p:nvPr/>
        </p:nvSpPr>
        <p:spPr>
          <a:xfrm>
            <a:off x="1115616" y="3639545"/>
            <a:ext cx="1512168" cy="151216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1187624" y="5149386"/>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6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508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the value of the 8 in the number 8 730 244.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Draw an angle of 235</a:t>
            </a:r>
            <a:r>
              <a:rPr lang="en-GB" sz="2000" dirty="0" smtClean="0">
                <a:latin typeface="Comic Sans MS" panose="030F0702030302020204" pitchFamily="66"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list below shows the weight, in grams, of 15 baskets of strawberries. Show this information in an ordered stem and leaf diagram. You must include a key.</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5576" y="3573016"/>
            <a:ext cx="5616624" cy="923330"/>
          </a:xfrm>
          <a:prstGeom prst="rect">
            <a:avLst/>
          </a:prstGeom>
        </p:spPr>
        <p:txBody>
          <a:bodyPr wrap="square">
            <a:spAutoFit/>
          </a:bodyPr>
          <a:lstStyle/>
          <a:p>
            <a:r>
              <a:rPr lang="en-GB" dirty="0"/>
              <a:t>193  	200  	207  	211  	198  </a:t>
            </a:r>
          </a:p>
          <a:p>
            <a:r>
              <a:rPr lang="en-GB" dirty="0"/>
              <a:t>189  	218  	195  	206  	189  </a:t>
            </a:r>
          </a:p>
          <a:p>
            <a:r>
              <a:rPr lang="en-GB" dirty="0"/>
              <a:t>223  	190  	207  	205  	212  </a:t>
            </a:r>
          </a:p>
        </p:txBody>
      </p:sp>
    </p:spTree>
    <p:extLst>
      <p:ext uri="{BB962C8B-B14F-4D97-AF65-F5344CB8AC3E}">
        <p14:creationId xmlns:p14="http://schemas.microsoft.com/office/powerpoint/2010/main" val="20332198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264696"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How many lines of reflective symmetry does the picture on the right have?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75% of £63.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part of a timetable for a bus</a:t>
            </a:r>
            <a:r>
              <a:rPr lang="en-US" sz="2000" dirty="0" smtClean="0">
                <a:latin typeface="Arial" panose="020B0604020202020204" pitchFamily="34" charset="0"/>
                <a:cs typeface="Arial" panose="020B0604020202020204" pitchFamily="34" charset="0"/>
              </a:rPr>
              <a:t>. Peter </a:t>
            </a:r>
            <a:r>
              <a:rPr lang="en-US" sz="2000" dirty="0">
                <a:latin typeface="Arial" panose="020B0604020202020204" pitchFamily="34" charset="0"/>
                <a:cs typeface="Arial" panose="020B0604020202020204" pitchFamily="34" charset="0"/>
              </a:rPr>
              <a:t>arrives at the </a:t>
            </a:r>
            <a:r>
              <a:rPr lang="en-US" sz="2000" dirty="0" err="1">
                <a:latin typeface="Arial" panose="020B0604020202020204" pitchFamily="34" charset="0"/>
                <a:cs typeface="Arial" panose="020B0604020202020204" pitchFamily="34" charset="0"/>
              </a:rPr>
              <a:t>Latton</a:t>
            </a:r>
            <a:r>
              <a:rPr lang="en-US" sz="2000" dirty="0">
                <a:latin typeface="Arial" panose="020B0604020202020204" pitchFamily="34" charset="0"/>
                <a:cs typeface="Arial" panose="020B0604020202020204" pitchFamily="34" charset="0"/>
              </a:rPr>
              <a:t> bus stop at 08 </a:t>
            </a:r>
            <a:r>
              <a:rPr lang="en-US" sz="2000" dirty="0" smtClean="0">
                <a:latin typeface="Arial" panose="020B0604020202020204" pitchFamily="34" charset="0"/>
                <a:cs typeface="Arial" panose="020B0604020202020204" pitchFamily="34" charset="0"/>
              </a:rPr>
              <a:t>35. He </a:t>
            </a:r>
            <a:r>
              <a:rPr lang="en-US" sz="2000" dirty="0">
                <a:latin typeface="Arial" panose="020B0604020202020204" pitchFamily="34" charset="0"/>
                <a:cs typeface="Arial" panose="020B0604020202020204" pitchFamily="34" charset="0"/>
              </a:rPr>
              <a:t>waits for the next bus to Seven Springs</a:t>
            </a:r>
            <a:r>
              <a:rPr lang="en-US" sz="2000" dirty="0" smtClean="0">
                <a:latin typeface="Arial" panose="020B0604020202020204" pitchFamily="34" charset="0"/>
                <a:cs typeface="Arial" panose="020B0604020202020204" pitchFamily="34" charset="0"/>
              </a:rPr>
              <a:t>. How </a:t>
            </a:r>
            <a:r>
              <a:rPr lang="en-US" sz="2000" dirty="0">
                <a:latin typeface="Arial" panose="020B0604020202020204" pitchFamily="34" charset="0"/>
                <a:cs typeface="Arial" panose="020B0604020202020204" pitchFamily="34" charset="0"/>
              </a:rPr>
              <a:t>many minutes should he wait?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ED875E7-EE24-4E6F-971D-B781242959D6}"/>
              </a:ext>
            </a:extLst>
          </p:cNvPr>
          <p:cNvPicPr>
            <a:picLocks noChangeAspect="1"/>
          </p:cNvPicPr>
          <p:nvPr/>
        </p:nvPicPr>
        <p:blipFill>
          <a:blip r:embed="rId4"/>
          <a:stretch>
            <a:fillRect/>
          </a:stretch>
        </p:blipFill>
        <p:spPr>
          <a:xfrm>
            <a:off x="6673365" y="1196752"/>
            <a:ext cx="2159124" cy="2132664"/>
          </a:xfrm>
          <a:prstGeom prst="rect">
            <a:avLst/>
          </a:prstGeom>
        </p:spPr>
      </p:pic>
      <p:pic>
        <p:nvPicPr>
          <p:cNvPr id="7" name="Picture 6"/>
          <p:cNvPicPr>
            <a:picLocks noChangeAspect="1"/>
          </p:cNvPicPr>
          <p:nvPr/>
        </p:nvPicPr>
        <p:blipFill>
          <a:blip r:embed="rId5"/>
          <a:stretch>
            <a:fillRect/>
          </a:stretch>
        </p:blipFill>
        <p:spPr>
          <a:xfrm>
            <a:off x="755576" y="4077072"/>
            <a:ext cx="3985621" cy="2147838"/>
          </a:xfrm>
          <a:prstGeom prst="rect">
            <a:avLst/>
          </a:prstGeom>
        </p:spPr>
      </p:pic>
    </p:spTree>
    <p:extLst>
      <p:ext uri="{BB962C8B-B14F-4D97-AF65-F5344CB8AC3E}">
        <p14:creationId xmlns:p14="http://schemas.microsoft.com/office/powerpoint/2010/main" val="24424870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112568"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numbers from smallest to largest: </a:t>
            </a:r>
          </a:p>
          <a:p>
            <a:pPr lvl="1"/>
            <a:r>
              <a:rPr lang="en-GB" sz="2000" dirty="0" smtClean="0">
                <a:latin typeface="Arial" panose="020B0604020202020204" pitchFamily="34" charset="0"/>
                <a:cs typeface="Arial" panose="020B0604020202020204" pitchFamily="34" charset="0"/>
              </a:rPr>
              <a:t>	0.23	0.203	0.32	0.032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Kim buys a can of cola, a cup of coffee and a </a:t>
            </a:r>
            <a:r>
              <a:rPr lang="en-US" sz="2000" dirty="0" smtClean="0">
                <a:latin typeface="Arial" panose="020B0604020202020204" pitchFamily="34" charset="0"/>
                <a:cs typeface="Arial" panose="020B0604020202020204" pitchFamily="34" charset="0"/>
              </a:rPr>
              <a:t>sandwich from Joe’s Café. She </a:t>
            </a:r>
            <a:r>
              <a:rPr lang="en-US" sz="2000" dirty="0">
                <a:latin typeface="Arial" panose="020B0604020202020204" pitchFamily="34" charset="0"/>
                <a:cs typeface="Arial" panose="020B0604020202020204" pitchFamily="34" charset="0"/>
              </a:rPr>
              <a:t>pays with a £5 note</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how much change she should </a:t>
            </a:r>
            <a:r>
              <a:rPr lang="en-US" sz="2000" dirty="0" smtClean="0">
                <a:latin typeface="Arial" panose="020B0604020202020204" pitchFamily="34" charset="0"/>
                <a:cs typeface="Arial" panose="020B0604020202020204" pitchFamily="34" charset="0"/>
              </a:rPr>
              <a:t>get</a:t>
            </a:r>
            <a:r>
              <a:rPr lang="en-GB"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a scalene triangle.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436096" y="1268760"/>
            <a:ext cx="3336388" cy="2500684"/>
          </a:xfrm>
          <a:prstGeom prst="rect">
            <a:avLst/>
          </a:prstGeom>
        </p:spPr>
      </p:pic>
    </p:spTree>
    <p:extLst>
      <p:ext uri="{BB962C8B-B14F-4D97-AF65-F5344CB8AC3E}">
        <p14:creationId xmlns:p14="http://schemas.microsoft.com/office/powerpoint/2010/main" val="12075046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m:t>
                    </m:r>
                    <m:r>
                      <a:rPr lang="en-GB" sz="2000" b="0" i="1" dirty="0" smtClean="0">
                        <a:latin typeface="Cambria Math" panose="02040503050406030204" pitchFamily="18" charset="0"/>
                        <a:cs typeface="Arial" panose="020B0604020202020204" pitchFamily="34" charset="0"/>
                      </a:rPr>
                      <m:t>1</m:t>
                    </m:r>
                    <m:r>
                      <a:rPr lang="en-GB" sz="2000" b="0" i="1" dirty="0" smtClean="0">
                        <a:latin typeface="Cambria Math" panose="02040503050406030204" pitchFamily="18" charset="0"/>
                        <a:ea typeface="Cambria Math" panose="02040503050406030204" pitchFamily="18" charset="0"/>
                        <a:cs typeface="Arial" panose="020B0604020202020204" pitchFamily="34" charset="0"/>
                      </a:rPr>
                      <m:t>≤</m:t>
                    </m:r>
                    <m:r>
                      <a:rPr lang="en-US" sz="2000" i="1" dirty="0">
                        <a:latin typeface="Cambria Math" panose="02040503050406030204" pitchFamily="18" charset="0"/>
                        <a:cs typeface="Arial" panose="020B0604020202020204" pitchFamily="34" charset="0"/>
                      </a:rPr>
                      <m:t>𝑛</m:t>
                    </m:r>
                    <m:r>
                      <a:rPr lang="en-US" sz="2000" i="1" dirty="0">
                        <a:latin typeface="Cambria Math" panose="02040503050406030204" pitchFamily="18" charset="0"/>
                        <a:cs typeface="Arial" panose="020B0604020202020204" pitchFamily="34" charset="0"/>
                      </a:rPr>
                      <m:t>≤2</m:t>
                    </m:r>
                  </m:oMath>
                </a14:m>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an </a:t>
                </a:r>
                <a:r>
                  <a:rPr lang="en-US" sz="2000" dirty="0">
                    <a:latin typeface="Arial" panose="020B0604020202020204" pitchFamily="34" charset="0"/>
                    <a:cs typeface="Arial" panose="020B0604020202020204" pitchFamily="34" charset="0"/>
                  </a:rPr>
                  <a:t>integer. </a:t>
                </a:r>
                <a:r>
                  <a:rPr lang="en-US" sz="2000" dirty="0">
                    <a:latin typeface="Arial" panose="020B0604020202020204" pitchFamily="34" charset="0"/>
                    <a:cs typeface="Arial" panose="020B0604020202020204" pitchFamily="34" charset="0"/>
                  </a:rPr>
                  <a:t>Write </a:t>
                </a:r>
                <a:r>
                  <a:rPr lang="en-US" sz="2000" dirty="0">
                    <a:latin typeface="Arial" panose="020B0604020202020204" pitchFamily="34" charset="0"/>
                    <a:cs typeface="Arial" panose="020B0604020202020204" pitchFamily="34" charset="0"/>
                  </a:rPr>
                  <a:t>down all the possible values of n.</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=63</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out the first 10 prime numbers.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861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mean of:</a:t>
            </a:r>
          </a:p>
          <a:p>
            <a:pPr lvl="1"/>
            <a:r>
              <a:rPr lang="en-GB" sz="2000" dirty="0">
                <a:latin typeface="Arial" panose="020B0604020202020204" pitchFamily="34" charset="0"/>
                <a:cs typeface="Arial" panose="020B0604020202020204" pitchFamily="34" charset="0"/>
              </a:rPr>
              <a:t>	12	14	13	16	13	13	11	12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Express 72 as a product of its prime factors.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err="1">
                <a:latin typeface="Arial" panose="020B0604020202020204" pitchFamily="34" charset="0"/>
                <a:cs typeface="Arial" panose="020B0604020202020204" pitchFamily="34" charset="0"/>
              </a:rPr>
              <a:t>Mrs</a:t>
            </a:r>
            <a:r>
              <a:rPr lang="en-US" sz="2000" dirty="0">
                <a:latin typeface="Arial" panose="020B0604020202020204" pitchFamily="34" charset="0"/>
                <a:cs typeface="Arial" panose="020B0604020202020204" pitchFamily="34" charset="0"/>
              </a:rPr>
              <a:t> Jones recorded the number of boys and the number of girls absent from school each day last week. The table shows this information. Draw a dual bar chart to show this information.</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7" y="3789040"/>
            <a:ext cx="6912768" cy="118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743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532453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the net of a square-based pyramid.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are 10 cards. </a:t>
            </a:r>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card has a letter on it</a:t>
            </a:r>
            <a:r>
              <a:rPr lang="en-US" sz="2000" dirty="0" smtClean="0">
                <a:latin typeface="Arial" panose="020B0604020202020204" pitchFamily="34" charset="0"/>
                <a:cs typeface="Arial" panose="020B0604020202020204" pitchFamily="34" charset="0"/>
              </a:rPr>
              <a:t>. Jai </a:t>
            </a:r>
            <a:r>
              <a:rPr lang="en-US" sz="2000" dirty="0">
                <a:latin typeface="Arial" panose="020B0604020202020204" pitchFamily="34" charset="0"/>
                <a:cs typeface="Arial" panose="020B0604020202020204" pitchFamily="34" charset="0"/>
              </a:rPr>
              <a:t>is going to take at random one of the cards</a:t>
            </a:r>
            <a:r>
              <a:rPr lang="en-US" sz="2000" dirty="0" smtClean="0">
                <a:latin typeface="Arial" panose="020B0604020202020204" pitchFamily="34" charset="0"/>
                <a:cs typeface="Arial" panose="020B0604020202020204" pitchFamily="34" charset="0"/>
              </a:rPr>
              <a:t>.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word best describes the likelihood </a:t>
            </a:r>
            <a:r>
              <a:rPr lang="en-US" sz="2000" dirty="0" smtClean="0">
                <a:latin typeface="Arial" panose="020B0604020202020204" pitchFamily="34" charset="0"/>
                <a:cs typeface="Arial" panose="020B0604020202020204" pitchFamily="34" charset="0"/>
              </a:rPr>
              <a:t>that the </a:t>
            </a:r>
            <a:r>
              <a:rPr lang="en-US" sz="2000" dirty="0">
                <a:latin typeface="Arial" panose="020B0604020202020204" pitchFamily="34" charset="0"/>
                <a:cs typeface="Arial" panose="020B0604020202020204" pitchFamily="34" charset="0"/>
              </a:rPr>
              <a:t>card will have an A on </a:t>
            </a:r>
            <a:r>
              <a:rPr lang="en-US" sz="2000" dirty="0" smtClean="0">
                <a:latin typeface="Arial" panose="020B0604020202020204" pitchFamily="34" charset="0"/>
                <a:cs typeface="Arial" panose="020B0604020202020204" pitchFamily="34" charset="0"/>
              </a:rPr>
              <a:t>it?</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impossible          </a:t>
            </a:r>
            <a:r>
              <a:rPr lang="en-US" sz="2000" dirty="0">
                <a:latin typeface="Arial" panose="020B0604020202020204" pitchFamily="34" charset="0"/>
                <a:cs typeface="Arial" panose="020B0604020202020204" pitchFamily="34" charset="0"/>
              </a:rPr>
              <a:t>unlikely          evens          likely          </a:t>
            </a:r>
            <a:r>
              <a:rPr lang="en-US" sz="2000" dirty="0" smtClean="0">
                <a:latin typeface="Arial" panose="020B0604020202020204" pitchFamily="34" charset="0"/>
                <a:cs typeface="Arial" panose="020B0604020202020204" pitchFamily="34" charset="0"/>
              </a:rPr>
              <a:t>certain</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startAt="3"/>
            </a:pPr>
            <a:r>
              <a:rPr lang="en-GB" sz="2000" dirty="0" smtClean="0">
                <a:latin typeface="Arial" panose="020B0604020202020204" pitchFamily="34" charset="0"/>
                <a:cs typeface="Arial" panose="020B0604020202020204" pitchFamily="34" charset="0"/>
              </a:rPr>
              <a:t>What </a:t>
            </a:r>
            <a:r>
              <a:rPr lang="en-GB" sz="2000" dirty="0">
                <a:latin typeface="Arial" panose="020B0604020202020204" pitchFamily="34" charset="0"/>
                <a:cs typeface="Arial" panose="020B0604020202020204" pitchFamily="34" charset="0"/>
              </a:rPr>
              <a:t>are the next two terms in the sequence that starts:</a:t>
            </a:r>
          </a:p>
          <a:p>
            <a:pPr lvl="1"/>
            <a:r>
              <a:rPr lang="en-GB" sz="2000" dirty="0">
                <a:latin typeface="Arial" panose="020B0604020202020204" pitchFamily="34" charset="0"/>
                <a:cs typeface="Arial" panose="020B0604020202020204" pitchFamily="34" charset="0"/>
              </a:rPr>
              <a:t>	-4	-1	2	…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564904"/>
            <a:ext cx="3991173" cy="156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68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that starts:</a:t>
                </a:r>
              </a:p>
              <a:p>
                <a:pPr lvl="1"/>
                <a:r>
                  <a:rPr lang="en-GB" sz="2000" dirty="0">
                    <a:latin typeface="Arial" panose="020B0604020202020204" pitchFamily="34" charset="0"/>
                    <a:cs typeface="Arial" panose="020B0604020202020204" pitchFamily="34" charset="0"/>
                  </a:rPr>
                  <a:t>	4	7	10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326 + 87.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if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7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00A74A-FB16-4D78-B298-FE396F7A0523}"/>
                  </a:ext>
                </a:extLst>
              </p:cNvPr>
              <p:cNvSpPr txBox="1"/>
              <p:nvPr/>
            </p:nvSpPr>
            <p:spPr>
              <a:xfrm>
                <a:off x="251520" y="1156682"/>
                <a:ext cx="5256584"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down the coordinates labelled A and B.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-5 x -6.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r>
                      <a:rPr lang="en-GB" sz="2000" b="0" i="1" smtClean="0">
                        <a:latin typeface="Cambria Math" panose="02040503050406030204" pitchFamily="18" charset="0"/>
                        <a:cs typeface="Arial" panose="020B0604020202020204" pitchFamily="34" charset="0"/>
                      </a:rPr>
                      <m:t>6</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−8</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DA00A74A-FB16-4D78-B298-FE396F7A0523}"/>
                  </a:ext>
                </a:extLst>
              </p:cNvPr>
              <p:cNvSpPr txBox="1">
                <a:spLocks noRot="1" noChangeAspect="1" noMove="1" noResize="1" noEditPoints="1" noAdjustHandles="1" noChangeArrowheads="1" noChangeShapeType="1" noTextEdit="1"/>
              </p:cNvSpPr>
              <p:nvPr/>
            </p:nvSpPr>
            <p:spPr>
              <a:xfrm>
                <a:off x="251520" y="1156682"/>
                <a:ext cx="5256584" cy="1938992"/>
              </a:xfrm>
              <a:prstGeom prst="rect">
                <a:avLst/>
              </a:prstGeom>
              <a:blipFill>
                <a:blip r:embed="rId2"/>
                <a:stretch>
                  <a:fillRect l="-1043" t="-1572" b="-5031"/>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A6485BB7-D359-479F-89CF-735B8FB9D8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t allowed symbol">
            <a:extLst>
              <a:ext uri="{FF2B5EF4-FFF2-40B4-BE49-F238E27FC236}">
                <a16:creationId xmlns:a16="http://schemas.microsoft.com/office/drawing/2014/main" id="{E8EBDE30-307A-4611-AFAA-F70C4F090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ordinates">
            <a:extLst>
              <a:ext uri="{FF2B5EF4-FFF2-40B4-BE49-F238E27FC236}">
                <a16:creationId xmlns:a16="http://schemas.microsoft.com/office/drawing/2014/main" id="{6E5B86D9-2532-459B-858C-F1174C902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196752"/>
            <a:ext cx="3269729" cy="333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64756E8-887B-43B1-A602-A7C808C5F7D1}"/>
              </a:ext>
            </a:extLst>
          </p:cNvPr>
          <p:cNvSpPr txBox="1"/>
          <p:nvPr/>
        </p:nvSpPr>
        <p:spPr>
          <a:xfrm>
            <a:off x="8172400" y="2730997"/>
            <a:ext cx="505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 x</a:t>
            </a:r>
          </a:p>
        </p:txBody>
      </p:sp>
      <p:sp>
        <p:nvSpPr>
          <p:cNvPr id="10" name="TextBox 9">
            <a:extLst>
              <a:ext uri="{FF2B5EF4-FFF2-40B4-BE49-F238E27FC236}">
                <a16:creationId xmlns:a16="http://schemas.microsoft.com/office/drawing/2014/main" id="{BDA99BE8-C282-4C82-AD81-7DEF22B2029A}"/>
              </a:ext>
            </a:extLst>
          </p:cNvPr>
          <p:cNvSpPr txBox="1"/>
          <p:nvPr/>
        </p:nvSpPr>
        <p:spPr>
          <a:xfrm>
            <a:off x="5652120" y="1844824"/>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 x</a:t>
            </a:r>
          </a:p>
        </p:txBody>
      </p:sp>
    </p:spTree>
    <p:extLst>
      <p:ext uri="{BB962C8B-B14F-4D97-AF65-F5344CB8AC3E}">
        <p14:creationId xmlns:p14="http://schemas.microsoft.com/office/powerpoint/2010/main" val="3193579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length of a rectangle with an area of 40 cm</a:t>
                </a:r>
                <a:r>
                  <a:rPr lang="en-GB" sz="2000" baseline="30000" dirty="0" smtClean="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and a width of 5 cm.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6</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𝑚</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volume of the cuboid.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p:cNvSpPr/>
          <p:nvPr/>
        </p:nvSpPr>
        <p:spPr>
          <a:xfrm>
            <a:off x="1115616" y="3501008"/>
            <a:ext cx="2376264" cy="1650705"/>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1547664" y="5177905"/>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8 cm</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3347864" y="4001677"/>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4 cm</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3131840" y="4871677"/>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3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782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8 : 12 : 16 as a ratio in its simplest form.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Jamal plays 15 games of ten-pin bowling. Here are his scores. Draw an ordered stem and leaf diagram to show Jamal's scores</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527 x 61.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95534" y="2572273"/>
            <a:ext cx="10021687" cy="1405544"/>
          </a:xfrm>
          <a:prstGeom prst="rect">
            <a:avLst/>
          </a:prstGeom>
        </p:spPr>
      </p:pic>
    </p:spTree>
    <p:extLst>
      <p:ext uri="{BB962C8B-B14F-4D97-AF65-F5344CB8AC3E}">
        <p14:creationId xmlns:p14="http://schemas.microsoft.com/office/powerpoint/2010/main" val="25308866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552728"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How many lines of reflective symmetry does the picture on the right have?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List the first 5 multiples of 12.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100 - 38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ymmetrical logos">
            <a:extLst>
              <a:ext uri="{FF2B5EF4-FFF2-40B4-BE49-F238E27FC236}">
                <a16:creationId xmlns:a16="http://schemas.microsoft.com/office/drawing/2014/main" id="{B157C179-4E05-4851-891B-0D365261EBD5}"/>
              </a:ext>
            </a:extLst>
          </p:cNvPr>
          <p:cNvPicPr/>
          <p:nvPr/>
        </p:nvPicPr>
        <p:blipFill rotWithShape="1">
          <a:blip r:embed="rId4">
            <a:extLst>
              <a:ext uri="{28A0092B-C50C-407E-A947-70E740481C1C}">
                <a14:useLocalDpi xmlns:a14="http://schemas.microsoft.com/office/drawing/2010/main" val="0"/>
              </a:ext>
            </a:extLst>
          </a:blip>
          <a:srcRect b="26754"/>
          <a:stretch/>
        </p:blipFill>
        <p:spPr bwMode="auto">
          <a:xfrm>
            <a:off x="6948264" y="1229340"/>
            <a:ext cx="1847850" cy="13074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58293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8593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20</m:t>
                        </m:r>
                      </m:den>
                    </m:f>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a trapezium.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-2 + 9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85938"/>
              </a:xfrm>
              <a:prstGeom prst="rect">
                <a:avLst/>
              </a:prstGeom>
              <a:blipFill>
                <a:blip r:embed="rId2"/>
                <a:stretch>
                  <a:fillRect l="-635" b="-409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863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Express 80 as a product of its prime factors.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6</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−2=34</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Here is part of a timetable for a bus. </a:t>
                </a:r>
                <a:r>
                  <a:rPr lang="en-US" sz="2000" dirty="0">
                    <a:latin typeface="Arial" panose="020B0604020202020204" pitchFamily="34" charset="0"/>
                    <a:cs typeface="Arial" panose="020B0604020202020204" pitchFamily="34" charset="0"/>
                  </a:rPr>
                  <a:t>Marie gets the bus from </a:t>
                </a:r>
                <a:r>
                  <a:rPr lang="en-US" sz="2000" dirty="0" err="1">
                    <a:latin typeface="Arial" panose="020B0604020202020204" pitchFamily="34" charset="0"/>
                    <a:cs typeface="Arial" panose="020B0604020202020204" pitchFamily="34" charset="0"/>
                  </a:rPr>
                  <a:t>Cricklade</a:t>
                </a:r>
                <a:r>
                  <a:rPr lang="en-US" sz="2000" dirty="0">
                    <a:latin typeface="Arial" panose="020B0604020202020204" pitchFamily="34" charset="0"/>
                    <a:cs typeface="Arial" panose="020B0604020202020204" pitchFamily="34" charset="0"/>
                  </a:rPr>
                  <a:t> at 07 </a:t>
                </a:r>
                <a:r>
                  <a:rPr lang="en-US" sz="2000" dirty="0" smtClean="0">
                    <a:latin typeface="Arial" panose="020B0604020202020204" pitchFamily="34" charset="0"/>
                    <a:cs typeface="Arial" panose="020B0604020202020204" pitchFamily="34" charset="0"/>
                  </a:rPr>
                  <a:t>26. How </a:t>
                </a:r>
                <a:r>
                  <a:rPr lang="en-US" sz="2000" dirty="0">
                    <a:latin typeface="Arial" panose="020B0604020202020204" pitchFamily="34" charset="0"/>
                    <a:cs typeface="Arial" panose="020B0604020202020204" pitchFamily="34" charset="0"/>
                  </a:rPr>
                  <a:t>many minutes should this bus take to travel from </a:t>
                </a:r>
                <a:r>
                  <a:rPr lang="en-US" sz="2000" dirty="0" err="1">
                    <a:latin typeface="Arial" panose="020B0604020202020204" pitchFamily="34" charset="0"/>
                    <a:cs typeface="Arial" panose="020B0604020202020204" pitchFamily="34" charset="0"/>
                  </a:rPr>
                  <a:t>Cricklade</a:t>
                </a:r>
                <a:r>
                  <a:rPr lang="en-US" sz="2000" dirty="0">
                    <a:latin typeface="Arial" panose="020B0604020202020204" pitchFamily="34" charset="0"/>
                    <a:cs typeface="Arial" panose="020B0604020202020204" pitchFamily="34" charset="0"/>
                  </a:rPr>
                  <a:t> to Cheltenham?</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55576" y="3513410"/>
            <a:ext cx="3985621" cy="2147838"/>
          </a:xfrm>
          <a:prstGeom prst="rect">
            <a:avLst/>
          </a:prstGeom>
        </p:spPr>
      </p:pic>
    </p:spTree>
    <p:extLst>
      <p:ext uri="{BB962C8B-B14F-4D97-AF65-F5344CB8AC3E}">
        <p14:creationId xmlns:p14="http://schemas.microsoft.com/office/powerpoint/2010/main" val="20834359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Draw a line that is 3.4 cm long.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out the first 10 prime numbers.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pictogram gives information about the number of buns Sujata sold in her shop on each of four days last week. Write down the number of buns Sujata sold on Monday.</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74" y="3494826"/>
            <a:ext cx="5465823" cy="2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76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the value of the 2 in the number 428.9.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numbers from smallest to largest: </a:t>
            </a:r>
          </a:p>
          <a:p>
            <a:pPr lvl="1"/>
            <a:r>
              <a:rPr lang="en-GB" sz="2000" dirty="0" smtClean="0">
                <a:latin typeface="Arial" panose="020B0604020202020204" pitchFamily="34" charset="0"/>
                <a:cs typeface="Arial" panose="020B0604020202020204" pitchFamily="34" charset="0"/>
              </a:rPr>
              <a:t>	6.03	0.36	6.3	30.6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32% of 60 g.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9239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The cost of 20 </a:t>
                </a:r>
                <a:r>
                  <a:rPr lang="en-US" sz="2000" dirty="0" err="1">
                    <a:latin typeface="Arial" panose="020B0604020202020204" pitchFamily="34" charset="0"/>
                    <a:cs typeface="Arial" panose="020B0604020202020204" pitchFamily="34" charset="0"/>
                  </a:rPr>
                  <a:t>litres</a:t>
                </a:r>
                <a:r>
                  <a:rPr lang="en-US" sz="2000" dirty="0">
                    <a:latin typeface="Arial" panose="020B0604020202020204" pitchFamily="34" charset="0"/>
                    <a:cs typeface="Arial" panose="020B0604020202020204" pitchFamily="34" charset="0"/>
                  </a:rPr>
                  <a:t> of petrol is £</a:t>
                </a:r>
                <a:r>
                  <a:rPr lang="en-US" sz="2000" dirty="0" smtClean="0">
                    <a:latin typeface="Arial" panose="020B0604020202020204" pitchFamily="34" charset="0"/>
                    <a:cs typeface="Arial" panose="020B0604020202020204" pitchFamily="34" charset="0"/>
                  </a:rPr>
                  <a:t>18. Work </a:t>
                </a:r>
                <a:r>
                  <a:rPr lang="en-US" sz="2000" dirty="0">
                    <a:latin typeface="Arial" panose="020B0604020202020204" pitchFamily="34" charset="0"/>
                    <a:cs typeface="Arial" panose="020B0604020202020204" pitchFamily="34" charset="0"/>
                  </a:rPr>
                  <a:t>out the cost of 1 </a:t>
                </a:r>
                <a:r>
                  <a:rPr lang="en-US" sz="2000" dirty="0" err="1">
                    <a:latin typeface="Arial" panose="020B0604020202020204" pitchFamily="34" charset="0"/>
                    <a:cs typeface="Arial" panose="020B0604020202020204" pitchFamily="34" charset="0"/>
                  </a:rPr>
                  <a:t>litre</a:t>
                </a:r>
                <a:r>
                  <a:rPr lang="en-US" sz="2000" dirty="0">
                    <a:latin typeface="Arial" panose="020B0604020202020204" pitchFamily="34" charset="0"/>
                    <a:cs typeface="Arial" panose="020B0604020202020204" pitchFamily="34" charset="0"/>
                  </a:rPr>
                  <a:t> of petrol.</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that starts:</a:t>
                </a:r>
              </a:p>
              <a:p>
                <a:pPr lvl="1"/>
                <a:r>
                  <a:rPr lang="en-GB" sz="2000" dirty="0">
                    <a:latin typeface="Arial" panose="020B0604020202020204" pitchFamily="34" charset="0"/>
                    <a:cs typeface="Arial" panose="020B0604020202020204" pitchFamily="34" charset="0"/>
                  </a:rPr>
                  <a:t>	-6	-2	2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GB" sz="2000" b="0" i="0" dirty="0" smtClean="0">
                        <a:latin typeface="Cambria Math" panose="02040503050406030204" pitchFamily="18" charset="0"/>
                        <a:cs typeface="Arial" panose="020B0604020202020204" pitchFamily="34" charset="0"/>
                      </a:rPr>
                      <m:t>1</m:t>
                    </m:r>
                    <m:r>
                      <a:rPr lang="en-US" sz="2000" i="1" dirty="0">
                        <a:latin typeface="Cambria Math" panose="02040503050406030204" pitchFamily="18" charset="0"/>
                        <a:cs typeface="Arial" panose="020B0604020202020204" pitchFamily="34" charset="0"/>
                      </a:rPr>
                      <m:t>&lt;</m:t>
                    </m:r>
                    <m:r>
                      <a:rPr lang="en-US" sz="2000" i="1" dirty="0">
                        <a:latin typeface="Cambria Math" panose="02040503050406030204" pitchFamily="18" charset="0"/>
                        <a:cs typeface="Arial" panose="020B0604020202020204" pitchFamily="34" charset="0"/>
                      </a:rPr>
                      <m:t>𝑛</m:t>
                    </m:r>
                    <m:r>
                      <a:rPr lang="en-US" sz="2000" i="1" dirty="0">
                        <a:latin typeface="Cambria Math" panose="02040503050406030204" pitchFamily="18" charset="0"/>
                        <a:cs typeface="Arial" panose="020B0604020202020204" pitchFamily="34" charset="0"/>
                      </a:rPr>
                      <m:t>≤6</m:t>
                    </m:r>
                  </m:oMath>
                </a14:m>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an </a:t>
                </a:r>
                <a:r>
                  <a:rPr lang="en-US" sz="2000" dirty="0">
                    <a:latin typeface="Arial" panose="020B0604020202020204" pitchFamily="34" charset="0"/>
                    <a:cs typeface="Arial" panose="020B0604020202020204" pitchFamily="34" charset="0"/>
                  </a:rPr>
                  <a:t>integer. </a:t>
                </a:r>
                <a:r>
                  <a:rPr lang="en-US" sz="2000" dirty="0">
                    <a:latin typeface="Arial" panose="020B0604020202020204" pitchFamily="34" charset="0"/>
                    <a:cs typeface="Arial" panose="020B0604020202020204" pitchFamily="34" charset="0"/>
                  </a:rPr>
                  <a:t>Write </a:t>
                </a:r>
                <a:r>
                  <a:rPr lang="en-US" sz="2000" dirty="0">
                    <a:latin typeface="Arial" panose="020B0604020202020204" pitchFamily="34" charset="0"/>
                    <a:cs typeface="Arial" panose="020B0604020202020204" pitchFamily="34" charset="0"/>
                  </a:rPr>
                  <a:t>down all the possible values of n.</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237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8593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𝑝</m:t>
                    </m:r>
                    <m:r>
                      <a:rPr lang="en-GB" sz="2000" b="0" i="1" smtClean="0">
                        <a:latin typeface="Cambria Math" panose="02040503050406030204" pitchFamily="18" charset="0"/>
                        <a:cs typeface="Arial" panose="020B0604020202020204" pitchFamily="34" charset="0"/>
                      </a:rPr>
                      <m:t>−7=3</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 fraction that is equivalent to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100 - 39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85938"/>
              </a:xfrm>
              <a:prstGeom prst="rect">
                <a:avLst/>
              </a:prstGeom>
              <a:blipFill>
                <a:blip r:embed="rId2"/>
                <a:stretch>
                  <a:fillRect l="-635" t="-1706" b="-375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78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out the first 10 prime numbers.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Draw the net of a cube.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16 : 48 as a ratio in its simplest form.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18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𝑎𝑏</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𝑐</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𝑐</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-5 x -3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25 students in a class. 12 of the students are girls. Here are the heights, in cm, of the 12 girls. Show this information in an ordered stem and leaf diagram.</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251520" y="3573016"/>
            <a:ext cx="8424936" cy="672670"/>
          </a:xfrm>
          <a:prstGeom prst="rect">
            <a:avLst/>
          </a:prstGeom>
        </p:spPr>
      </p:pic>
    </p:spTree>
    <p:extLst>
      <p:ext uri="{BB962C8B-B14F-4D97-AF65-F5344CB8AC3E}">
        <p14:creationId xmlns:p14="http://schemas.microsoft.com/office/powerpoint/2010/main" val="2723305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501675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9=2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are 10 cards. </a:t>
                </a:r>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card has a letter on </a:t>
                </a:r>
                <a:r>
                  <a:rPr lang="en-US" sz="2000" dirty="0" smtClean="0">
                    <a:latin typeface="Arial" panose="020B0604020202020204" pitchFamily="34" charset="0"/>
                    <a:cs typeface="Arial" panose="020B0604020202020204" pitchFamily="34" charset="0"/>
                  </a:rPr>
                  <a:t>it. Jai </a:t>
                </a:r>
                <a:r>
                  <a:rPr lang="en-US" sz="2000" dirty="0">
                    <a:latin typeface="Arial" panose="020B0604020202020204" pitchFamily="34" charset="0"/>
                    <a:cs typeface="Arial" panose="020B0604020202020204" pitchFamily="34" charset="0"/>
                  </a:rPr>
                  <a:t>is going to take at random one of the cards.</a:t>
                </a: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word best describes the likelihood that the card will have an A on it?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impossible          unlikely          evens          likely          certain</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3"/>
                </a:pPr>
                <a:r>
                  <a:rPr lang="en-GB" sz="2000" dirty="0">
                    <a:latin typeface="Arial" panose="020B0604020202020204" pitchFamily="34" charset="0"/>
                    <a:cs typeface="Arial" panose="020B0604020202020204" pitchFamily="34" charset="0"/>
                  </a:rPr>
                  <a:t>Simplify </a:t>
                </a:r>
                <a14:m>
                  <m:oMath xmlns:m="http://schemas.openxmlformats.org/officeDocument/2006/math">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𝑧</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5016758"/>
              </a:xfrm>
              <a:prstGeom prst="rect">
                <a:avLst/>
              </a:prstGeom>
              <a:blipFill>
                <a:blip r:embed="rId2"/>
                <a:stretch>
                  <a:fillRect l="-635" t="-608" b="-133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564904"/>
            <a:ext cx="3991173" cy="156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781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the net of a tetrahedron.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List all the factors of 36.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4869 ÷ 9.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687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9E4CF3-5C3E-4383-9189-88672B913E46}"/>
              </a:ext>
            </a:extLst>
          </p:cNvPr>
          <p:cNvSpPr txBox="1"/>
          <p:nvPr/>
        </p:nvSpPr>
        <p:spPr>
          <a:xfrm>
            <a:off x="251520" y="1156682"/>
            <a:ext cx="5256584"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down the coordinates labelled A and B.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length of a rectangle with a perimeter of 28 cm and a width of 5 cm.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-40 ÷ -8. </a:t>
            </a:r>
          </a:p>
        </p:txBody>
      </p:sp>
      <p:pic>
        <p:nvPicPr>
          <p:cNvPr id="6" name="Picture 5" descr="Image result for calculator symbol">
            <a:extLst>
              <a:ext uri="{FF2B5EF4-FFF2-40B4-BE49-F238E27FC236}">
                <a16:creationId xmlns:a16="http://schemas.microsoft.com/office/drawing/2014/main" id="{C64AEC2C-B235-4C8B-8939-07B960FCCB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t allowed symbol">
            <a:extLst>
              <a:ext uri="{FF2B5EF4-FFF2-40B4-BE49-F238E27FC236}">
                <a16:creationId xmlns:a16="http://schemas.microsoft.com/office/drawing/2014/main" id="{DE31DD4A-DBE4-4348-AE80-F7719B9EC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ordinates">
            <a:extLst>
              <a:ext uri="{FF2B5EF4-FFF2-40B4-BE49-F238E27FC236}">
                <a16:creationId xmlns:a16="http://schemas.microsoft.com/office/drawing/2014/main" id="{59FA0CDC-45A8-4B44-B8E3-981016056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96752"/>
            <a:ext cx="3269729" cy="333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214AFE-1C8C-494F-B971-077FF77DD63E}"/>
              </a:ext>
            </a:extLst>
          </p:cNvPr>
          <p:cNvSpPr txBox="1"/>
          <p:nvPr/>
        </p:nvSpPr>
        <p:spPr>
          <a:xfrm>
            <a:off x="6791525" y="2726342"/>
            <a:ext cx="505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 x</a:t>
            </a:r>
          </a:p>
        </p:txBody>
      </p:sp>
      <p:sp>
        <p:nvSpPr>
          <p:cNvPr id="10" name="TextBox 9">
            <a:extLst>
              <a:ext uri="{FF2B5EF4-FFF2-40B4-BE49-F238E27FC236}">
                <a16:creationId xmlns:a16="http://schemas.microsoft.com/office/drawing/2014/main" id="{C20C0A93-3A1D-49FC-9615-632901BAA518}"/>
              </a:ext>
            </a:extLst>
          </p:cNvPr>
          <p:cNvSpPr txBox="1"/>
          <p:nvPr/>
        </p:nvSpPr>
        <p:spPr>
          <a:xfrm>
            <a:off x="6804248" y="3861048"/>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 x</a:t>
            </a:r>
          </a:p>
        </p:txBody>
      </p:sp>
    </p:spTree>
    <p:extLst>
      <p:ext uri="{BB962C8B-B14F-4D97-AF65-F5344CB8AC3E}">
        <p14:creationId xmlns:p14="http://schemas.microsoft.com/office/powerpoint/2010/main" val="4974330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409342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 table shows information about the numbers of cars sold in Tyler's garage and in </a:t>
            </a:r>
            <a:r>
              <a:rPr lang="en-US" sz="2000" dirty="0" smtClean="0">
                <a:latin typeface="Arial" panose="020B0604020202020204" pitchFamily="34" charset="0"/>
                <a:cs typeface="Arial" panose="020B0604020202020204" pitchFamily="34" charset="0"/>
              </a:rPr>
              <a:t>Fletcher's </a:t>
            </a:r>
            <a:r>
              <a:rPr lang="en-US" sz="2000" dirty="0">
                <a:latin typeface="Arial" panose="020B0604020202020204" pitchFamily="34" charset="0"/>
                <a:cs typeface="Arial" panose="020B0604020202020204" pitchFamily="34" charset="0"/>
              </a:rPr>
              <a:t>garage for each of four months. Draw a dual bar chart to show this information. </a:t>
            </a: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Draw an angle of 342</a:t>
            </a:r>
            <a:r>
              <a:rPr lang="en-GB" sz="2000" dirty="0" smtClean="0">
                <a:latin typeface="Comic Sans MS" panose="030F0702030302020204" pitchFamily="66"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range of:</a:t>
            </a:r>
          </a:p>
          <a:p>
            <a:pPr lvl="1"/>
            <a:r>
              <a:rPr lang="en-GB" sz="2000" dirty="0">
                <a:latin typeface="Arial" panose="020B0604020202020204" pitchFamily="34" charset="0"/>
                <a:cs typeface="Arial" panose="020B0604020202020204" pitchFamily="34" charset="0"/>
              </a:rPr>
              <a:t>	12	14	13	16	13	13	11	12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276872"/>
            <a:ext cx="6054585"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898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numbers from smallest to largest: </a:t>
            </a:r>
          </a:p>
          <a:p>
            <a:pPr lvl="1"/>
            <a:r>
              <a:rPr lang="en-GB" sz="2000" dirty="0" smtClean="0">
                <a:latin typeface="Arial" panose="020B0604020202020204" pitchFamily="34" charset="0"/>
                <a:cs typeface="Arial" panose="020B0604020202020204" pitchFamily="34" charset="0"/>
              </a:rPr>
              <a:t>	5.09	5.9	5.91	5.19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12 : 24 : 48 as a ratio in its simplest form.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the surface area of the cuboid.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p:cNvSpPr/>
          <p:nvPr/>
        </p:nvSpPr>
        <p:spPr>
          <a:xfrm>
            <a:off x="1115616" y="3501008"/>
            <a:ext cx="2376264" cy="1650705"/>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1547664" y="5177905"/>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8 cm</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3347864" y="4001677"/>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4 cm</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3131840" y="4871677"/>
            <a:ext cx="10081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3 cm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2017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624736"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out the first 10 prime numbers.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How many lines of reflective symmetry does the picture on the right have?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Calculate 84% of 90 kg.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ymmetrical logos">
            <a:extLst>
              <a:ext uri="{FF2B5EF4-FFF2-40B4-BE49-F238E27FC236}">
                <a16:creationId xmlns:a16="http://schemas.microsoft.com/office/drawing/2014/main" id="{0FB155FE-EA42-47EA-9212-92B453FB07B3}"/>
              </a:ext>
            </a:extLst>
          </p:cNvPr>
          <p:cNvPicPr/>
          <p:nvPr/>
        </p:nvPicPr>
        <p:blipFill rotWithShape="1">
          <a:blip r:embed="rId4" cstate="print">
            <a:extLst>
              <a:ext uri="{28A0092B-C50C-407E-A947-70E740481C1C}">
                <a14:useLocalDpi xmlns:a14="http://schemas.microsoft.com/office/drawing/2010/main" val="0"/>
              </a:ext>
            </a:extLst>
          </a:blip>
          <a:srcRect l="32714" t="20341" r="32471" b="19679"/>
          <a:stretch/>
        </p:blipFill>
        <p:spPr bwMode="auto">
          <a:xfrm>
            <a:off x="6985708" y="1216709"/>
            <a:ext cx="1895475" cy="1878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56347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=0</m:t>
                    </m:r>
                  </m:oMath>
                </a14:m>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Express 48 as a product of its prime factors.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table shows part of a train timetable from Weymouth to London Waterloo</a:t>
                </a:r>
                <a:r>
                  <a:rPr lang="en-US" sz="2000" dirty="0" smtClean="0">
                    <a:latin typeface="Arial" panose="020B0604020202020204" pitchFamily="34" charset="0"/>
                    <a:cs typeface="Arial" panose="020B0604020202020204" pitchFamily="34" charset="0"/>
                  </a:rPr>
                  <a:t>. Sally </a:t>
                </a:r>
                <a:r>
                  <a:rPr lang="en-US" sz="2000" dirty="0">
                    <a:latin typeface="Arial" panose="020B0604020202020204" pitchFamily="34" charset="0"/>
                    <a:cs typeface="Arial" panose="020B0604020202020204" pitchFamily="34" charset="0"/>
                  </a:rPr>
                  <a:t>lives in Weymouth</a:t>
                </a:r>
                <a:r>
                  <a:rPr lang="en-US" sz="2000" dirty="0" smtClean="0">
                    <a:latin typeface="Arial" panose="020B0604020202020204" pitchFamily="34" charset="0"/>
                    <a:cs typeface="Arial" panose="020B0604020202020204" pitchFamily="34" charset="0"/>
                  </a:rPr>
                  <a:t>. She </a:t>
                </a:r>
                <a:r>
                  <a:rPr lang="en-US" sz="2000" dirty="0">
                    <a:latin typeface="Arial" panose="020B0604020202020204" pitchFamily="34" charset="0"/>
                    <a:cs typeface="Arial" panose="020B0604020202020204" pitchFamily="34" charset="0"/>
                  </a:rPr>
                  <a:t>has a meeting in Southampton at 12 </a:t>
                </a:r>
                <a:r>
                  <a:rPr lang="en-US" sz="2000" dirty="0" smtClean="0">
                    <a:latin typeface="Arial" panose="020B0604020202020204" pitchFamily="34" charset="0"/>
                    <a:cs typeface="Arial" panose="020B0604020202020204" pitchFamily="34" charset="0"/>
                  </a:rPr>
                  <a:t>00. When </a:t>
                </a:r>
                <a:r>
                  <a:rPr lang="en-US" sz="2000" dirty="0">
                    <a:latin typeface="Arial" panose="020B0604020202020204" pitchFamily="34" charset="0"/>
                    <a:cs typeface="Arial" panose="020B0604020202020204" pitchFamily="34" charset="0"/>
                  </a:rPr>
                  <a:t>Sally arrives at Southampton she takes 25 minutes to travel to her meeting</a:t>
                </a:r>
                <a:r>
                  <a:rPr lang="en-US" sz="2000" dirty="0" smtClean="0">
                    <a:latin typeface="Arial" panose="020B0604020202020204" pitchFamily="34" charset="0"/>
                    <a:cs typeface="Arial" panose="020B0604020202020204" pitchFamily="34" charset="0"/>
                  </a:rPr>
                  <a:t>. What </a:t>
                </a:r>
                <a:r>
                  <a:rPr lang="en-US" sz="2000" dirty="0">
                    <a:latin typeface="Arial" panose="020B0604020202020204" pitchFamily="34" charset="0"/>
                    <a:cs typeface="Arial" panose="020B0604020202020204" pitchFamily="34" charset="0"/>
                  </a:rPr>
                  <a:t>is the time of the latest train she can take from Weymouth</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862322"/>
              </a:xfrm>
              <a:prstGeom prst="rect">
                <a:avLst/>
              </a:prstGeom>
              <a:blipFill>
                <a:blip r:embed="rId2"/>
                <a:stretch>
                  <a:fillRect l="-635" t="-1066" r="-705" b="-319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324496" y="4221088"/>
            <a:ext cx="7284415" cy="1640582"/>
          </a:xfrm>
          <a:prstGeom prst="rect">
            <a:avLst/>
          </a:prstGeom>
        </p:spPr>
      </p:pic>
    </p:spTree>
    <p:extLst>
      <p:ext uri="{BB962C8B-B14F-4D97-AF65-F5344CB8AC3E}">
        <p14:creationId xmlns:p14="http://schemas.microsoft.com/office/powerpoint/2010/main" val="11404175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501675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a rhombus.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car hire company wants to know if people are happy with their hire cars. The company asks different people if they are happy with their hire cars. The results for Monday, Tuesday, Wednesday and Thursday are shown in the pictogram. How many people were happy with their hire cars on Tuesday</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the value of the 1 in the number 46.51.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322" y="3102471"/>
            <a:ext cx="434718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7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6912768"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Express 36 as a product of its prime factors.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How many lines of reflective symmetry does the picture on the right have?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are the marks 20 students got in a French test. Show this information in a stem and leaf diagram. (Don’t forget a key!)</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nrn.com/site-files/nrn.com/files/imagecache/medium_img/uploads/2012/11/mcdonaldslogopromo_0.jpg">
            <a:extLst>
              <a:ext uri="{FF2B5EF4-FFF2-40B4-BE49-F238E27FC236}">
                <a16:creationId xmlns:a16="http://schemas.microsoft.com/office/drawing/2014/main" id="{210A300B-A2F3-4DBD-B19C-DFBCF8C6C11D}"/>
              </a:ext>
            </a:extLst>
          </p:cNvPr>
          <p:cNvPicPr/>
          <p:nvPr/>
        </p:nvPicPr>
        <p:blipFill>
          <a:blip r:embed="rId4" cstate="print">
            <a:extLst>
              <a:ext uri="{28A0092B-C50C-407E-A947-70E740481C1C}">
                <a14:useLocalDpi xmlns:a14="http://schemas.microsoft.com/office/drawing/2010/main" val="0"/>
              </a:ext>
            </a:extLst>
          </a:blip>
          <a:srcRect l="17446" r="24401"/>
          <a:stretch>
            <a:fillRect/>
          </a:stretch>
        </p:blipFill>
        <p:spPr bwMode="auto">
          <a:xfrm>
            <a:off x="7231334" y="1196752"/>
            <a:ext cx="1619250" cy="1570990"/>
          </a:xfrm>
          <a:prstGeom prst="rect">
            <a:avLst/>
          </a:prstGeom>
          <a:noFill/>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861048"/>
            <a:ext cx="753849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358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3189</Words>
  <Application>Microsoft Office PowerPoint</Application>
  <PresentationFormat>On-screen Show (4:3)</PresentationFormat>
  <Paragraphs>831</Paragraphs>
  <Slides>88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88</vt:i4>
      </vt:variant>
    </vt:vector>
  </HeadingPairs>
  <TitlesOfParts>
    <vt:vector size="97" baseType="lpstr">
      <vt:lpstr>Microsoft YaHei</vt:lpstr>
      <vt:lpstr>Arial</vt:lpstr>
      <vt:lpstr>Calibri</vt:lpstr>
      <vt:lpstr>Cambria Math</vt:lpstr>
      <vt:lpstr>Comic Sans MS</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Duston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PixiMaths</dc:creator>
  <cp:lastModifiedBy>Danielle Moosajee</cp:lastModifiedBy>
  <cp:revision>259</cp:revision>
  <dcterms:created xsi:type="dcterms:W3CDTF">2015-07-01T12:05:39Z</dcterms:created>
  <dcterms:modified xsi:type="dcterms:W3CDTF">2019-03-22T16:15:35Z</dcterms:modified>
</cp:coreProperties>
</file>