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activeX/activeX1.xml" ContentType="application/vnd.ms-office.activeX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activeX/activeX2.xml" ContentType="application/vnd.ms-office.activeX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7" r:id="rId2"/>
  </p:sldMasterIdLst>
  <p:notesMasterIdLst>
    <p:notesMasterId r:id="rId18"/>
  </p:notesMasterIdLst>
  <p:sldIdLst>
    <p:sldId id="258" r:id="rId3"/>
    <p:sldId id="261" r:id="rId4"/>
    <p:sldId id="263" r:id="rId5"/>
    <p:sldId id="262" r:id="rId6"/>
    <p:sldId id="259" r:id="rId7"/>
    <p:sldId id="268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0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31/03/2018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13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3857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6134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561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7845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3255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vmlDrawing" Target="../drawings/vmlDrawing1.vml"/><Relationship Id="rId7" Type="http://schemas.openxmlformats.org/officeDocument/2006/relationships/image" Target="../media/image4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control" Target="../activeX/activeX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.xml"/><Relationship Id="rId3" Type="http://schemas.openxmlformats.org/officeDocument/2006/relationships/slideLayout" Target="../slideLayouts/slideLayout4.xml"/><Relationship Id="rId7" Type="http://schemas.openxmlformats.org/officeDocument/2006/relationships/vmlDrawing" Target="../drawings/vmlDrawing2.vml"/><Relationship Id="rId12" Type="http://schemas.openxmlformats.org/officeDocument/2006/relationships/image" Target="../media/image1.wmf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6890" y="1095460"/>
            <a:ext cx="877800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Saturday, 31 March 2018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Kinematics (SUVAT)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49281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Comic Sans MS" pitchFamily="66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u="none" dirty="0">
                <a:latin typeface="Comic Sans MS" pitchFamily="66" charset="0"/>
              </a:rPr>
              <a:t>Speed,</a:t>
            </a:r>
            <a:r>
              <a:rPr lang="en-GB" sz="1600" u="none" baseline="0" dirty="0">
                <a:latin typeface="Comic Sans MS" pitchFamily="66" charset="0"/>
              </a:rPr>
              <a:t> distance, time, displacement, velocity, acceleration, initial, final, metre, second</a:t>
            </a:r>
            <a:endParaRPr lang="en-GB" sz="1600" dirty="0">
              <a:latin typeface="Comic Sans MS" pitchFamily="66" charset="0"/>
            </a:endParaRPr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id="{CE2E6578-37BA-4F13-8637-179BCE7B6B9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6890" y="5949280"/>
            <a:ext cx="1714499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1055" name="ShockwaveFlash1" r:id="rId4" imgW="1714680" imgH="863640"/>
        </mc:Choice>
        <mc:Fallback>
          <p:control name="ShockwaveFlash1" r:id="rId4" imgW="1714680" imgH="863640">
            <p:pic>
              <p:nvPicPr>
                <p:cNvPr id="2" name="ShockwaveFlash1">
                  <a:extLst>
                    <a:ext uri="{FF2B5EF4-FFF2-40B4-BE49-F238E27FC236}">
                      <a16:creationId xmlns:a16="http://schemas.microsoft.com/office/drawing/2014/main" id="{E658ECDF-08A8-48A7-AB84-457D8B69FD9D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76890" y="5949280"/>
                  <a:ext cx="1714498" cy="864096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0" y="1095460"/>
            <a:ext cx="6883997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Saturday, 31 March 2018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Kinematics (SUVAT)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49281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Comic Sans MS" pitchFamily="66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u="none" dirty="0">
                <a:latin typeface="Comic Sans MS" pitchFamily="66" charset="0"/>
              </a:rPr>
              <a:t>Speed,</a:t>
            </a:r>
            <a:r>
              <a:rPr lang="en-GB" sz="1600" u="none" baseline="0" dirty="0">
                <a:latin typeface="Comic Sans MS" pitchFamily="66" charset="0"/>
              </a:rPr>
              <a:t> distance, time, displacement, velocity, acceleration, initial, final, metre, second</a:t>
            </a:r>
            <a:endParaRPr lang="en-GB" sz="1600" dirty="0">
              <a:latin typeface="Comic Sans MS" pitchFamily="66" charset="0"/>
            </a:endParaRPr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id="{CE2E6578-37BA-4F13-8637-179BCE7B6B9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6890" y="5949280"/>
            <a:ext cx="1714499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>
            <a:extLst>
              <a:ext uri="{FF2B5EF4-FFF2-40B4-BE49-F238E27FC236}">
                <a16:creationId xmlns:a16="http://schemas.microsoft.com/office/drawing/2014/main" id="{91024252-CF3D-456A-81EC-C1152B9F040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6891" y="1095460"/>
            <a:ext cx="171449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2077" name="ShockwaveFlash1" r:id="rId8" imgW="1714680" imgH="863640"/>
        </mc:Choice>
        <mc:Fallback>
          <p:control name="ShockwaveFlash1" r:id="rId8" imgW="1714680" imgH="863640">
            <p:pic>
              <p:nvPicPr>
                <p:cNvPr id="2" name="ShockwaveFlash1">
                  <a:extLst>
                    <a:ext uri="{FF2B5EF4-FFF2-40B4-BE49-F238E27FC236}">
                      <a16:creationId xmlns:a16="http://schemas.microsoft.com/office/drawing/2014/main" id="{E658ECDF-08A8-48A7-AB84-457D8B69FD9D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76890" y="5949280"/>
                  <a:ext cx="1714498" cy="864096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468942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30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5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5.png"/><Relationship Id="rId5" Type="http://schemas.openxmlformats.org/officeDocument/2006/relationships/image" Target="../media/image27.png"/><Relationship Id="rId10" Type="http://schemas.openxmlformats.org/officeDocument/2006/relationships/image" Target="../media/image34.png"/><Relationship Id="rId4" Type="http://schemas.openxmlformats.org/officeDocument/2006/relationships/image" Target="../media/image20.png"/><Relationship Id="rId9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3" Type="http://schemas.openxmlformats.org/officeDocument/2006/relationships/image" Target="../media/image25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42.png"/><Relationship Id="rId5" Type="http://schemas.openxmlformats.org/officeDocument/2006/relationships/image" Target="../media/image27.png"/><Relationship Id="rId10" Type="http://schemas.openxmlformats.org/officeDocument/2006/relationships/image" Target="../media/image41.png"/><Relationship Id="rId4" Type="http://schemas.openxmlformats.org/officeDocument/2006/relationships/image" Target="../media/image20.png"/><Relationship Id="rId9" Type="http://schemas.openxmlformats.org/officeDocument/2006/relationships/image" Target="../media/image40.png"/><Relationship Id="rId14" Type="http://schemas.openxmlformats.org/officeDocument/2006/relationships/image" Target="../media/image4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4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0.png"/><Relationship Id="rId5" Type="http://schemas.openxmlformats.org/officeDocument/2006/relationships/image" Target="../media/image22.png"/><Relationship Id="rId10" Type="http://schemas.openxmlformats.org/officeDocument/2006/relationships/image" Target="../media/image25.png"/><Relationship Id="rId4" Type="http://schemas.openxmlformats.org/officeDocument/2006/relationships/image" Target="../media/image16.png"/><Relationship Id="rId9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2C8C1AD-510C-4050-83C4-DD8784F7E585}"/>
              </a:ext>
            </a:extLst>
          </p:cNvPr>
          <p:cNvSpPr txBox="1"/>
          <p:nvPr/>
        </p:nvSpPr>
        <p:spPr>
          <a:xfrm>
            <a:off x="2123728" y="1196752"/>
            <a:ext cx="67687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Comic Sans MS" panose="030F0702030302020204" pitchFamily="66" charset="0"/>
              </a:rPr>
              <a:t>Starter</a:t>
            </a:r>
            <a:endParaRPr lang="en-GB" sz="2400" b="1" u="sng" dirty="0">
              <a:latin typeface="Comic Sans MS" panose="030F0702030302020204" pitchFamily="66" charset="0"/>
            </a:endParaRPr>
          </a:p>
          <a:p>
            <a:pPr algn="ctr"/>
            <a:endParaRPr lang="en-GB" sz="2000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>
                <a:latin typeface="Comic Sans MS" panose="030F0702030302020204" pitchFamily="66" charset="0"/>
              </a:rPr>
              <a:t>What is speed?</a:t>
            </a:r>
          </a:p>
          <a:p>
            <a:pPr algn="ctr"/>
            <a:endParaRPr lang="en-GB" sz="2000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>
                <a:latin typeface="Comic Sans MS" panose="030F0702030302020204" pitchFamily="66" charset="0"/>
              </a:rPr>
              <a:t>What is time?</a:t>
            </a:r>
          </a:p>
          <a:p>
            <a:pPr algn="ctr"/>
            <a:endParaRPr lang="en-GB" sz="2000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>
                <a:latin typeface="Comic Sans MS" panose="030F0702030302020204" pitchFamily="66" charset="0"/>
              </a:rPr>
              <a:t>What is distance?</a:t>
            </a:r>
          </a:p>
          <a:p>
            <a:pPr algn="ctr"/>
            <a:endParaRPr lang="en-GB" sz="2000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>
                <a:latin typeface="Comic Sans MS" panose="030F0702030302020204" pitchFamily="66" charset="0"/>
              </a:rPr>
              <a:t>What is the relationship between these?</a:t>
            </a:r>
          </a:p>
          <a:p>
            <a:pPr algn="ctr"/>
            <a:endParaRPr lang="en-GB" sz="2000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>
                <a:latin typeface="Comic Sans MS" panose="030F0702030302020204" pitchFamily="66" charset="0"/>
              </a:rPr>
              <a:t>Convince me.</a:t>
            </a:r>
          </a:p>
        </p:txBody>
      </p:sp>
    </p:spTree>
    <p:extLst>
      <p:ext uri="{BB962C8B-B14F-4D97-AF65-F5344CB8AC3E}">
        <p14:creationId xmlns:p14="http://schemas.microsoft.com/office/powerpoint/2010/main" val="2726815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C0B8D8B-16D5-4893-8805-C442D9803232}"/>
                  </a:ext>
                </a:extLst>
              </p:cNvPr>
              <p:cNvSpPr/>
              <p:nvPr/>
            </p:nvSpPr>
            <p:spPr>
              <a:xfrm>
                <a:off x="262355" y="1535306"/>
                <a:ext cx="1502847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sz="16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C0B8D8B-16D5-4893-8805-C442D98032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355" y="1535306"/>
                <a:ext cx="1502847" cy="5533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C4A1F64-AC6F-4727-995E-B83974891A7D}"/>
                  </a:ext>
                </a:extLst>
              </p:cNvPr>
              <p:cNvSpPr/>
              <p:nvPr/>
            </p:nvSpPr>
            <p:spPr>
              <a:xfrm>
                <a:off x="274234" y="2083555"/>
                <a:ext cx="1501886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𝑢𝑡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sz="16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C4A1F64-AC6F-4727-995E-B83974891A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234" y="2083555"/>
                <a:ext cx="1501886" cy="5533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724C7CC-C828-4C8B-BB4E-35E8EFA8BE62}"/>
                  </a:ext>
                </a:extLst>
              </p:cNvPr>
              <p:cNvSpPr/>
              <p:nvPr/>
            </p:nvSpPr>
            <p:spPr>
              <a:xfrm>
                <a:off x="434539" y="1196752"/>
                <a:ext cx="118513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 dirty="0" err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GB" sz="1600" i="1" dirty="0" err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 dirty="0" err="1">
                          <a:latin typeface="Cambria Math" panose="02040503050406030204" pitchFamily="18" charset="0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724C7CC-C828-4C8B-BB4E-35E8EFA8BE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39" y="1196752"/>
                <a:ext cx="1185133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3E3F30E-3E7A-46D8-8FDF-EDB10A06EC33}"/>
                  </a:ext>
                </a:extLst>
              </p:cNvPr>
              <p:cNvSpPr/>
              <p:nvPr/>
            </p:nvSpPr>
            <p:spPr>
              <a:xfrm>
                <a:off x="242091" y="3185162"/>
                <a:ext cx="1543371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𝑣𝑡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𝑎𝑡</m:t>
                          </m:r>
                        </m:e>
                        <m:sup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3E3F30E-3E7A-46D8-8FDF-EDB10A06EC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91" y="3185162"/>
                <a:ext cx="1543371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823F58B6-04E9-47EF-A8CB-56252E4612AC}"/>
                  </a:ext>
                </a:extLst>
              </p:cNvPr>
              <p:cNvSpPr/>
              <p:nvPr/>
            </p:nvSpPr>
            <p:spPr>
              <a:xfrm>
                <a:off x="260174" y="2780928"/>
                <a:ext cx="150720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823F58B6-04E9-47EF-A8CB-56252E4612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174" y="2780928"/>
                <a:ext cx="1507207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95E94FF-802F-486F-AC4B-E63157707EA5}"/>
                  </a:ext>
                </a:extLst>
              </p:cNvPr>
              <p:cNvSpPr txBox="1"/>
              <p:nvPr/>
            </p:nvSpPr>
            <p:spPr>
              <a:xfrm>
                <a:off x="2133157" y="1196752"/>
                <a:ext cx="6768752" cy="2893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b="1" u="sng" dirty="0">
                    <a:latin typeface="Comic Sans MS" panose="030F0702030302020204" pitchFamily="66" charset="0"/>
                  </a:rPr>
                  <a:t>Constant Acceleration Equations</a:t>
                </a:r>
              </a:p>
              <a:p>
                <a:pPr algn="ctr"/>
                <a:endParaRPr lang="en-GB" dirty="0">
                  <a:latin typeface="Comic Sans MS" panose="030F0702030302020204" pitchFamily="66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dirty="0">
                    <a:latin typeface="Comic Sans MS" panose="030F0702030302020204" pitchFamily="66" charset="0"/>
                  </a:rPr>
                  <a:t>Sort the questions on your sheet by which constant acceleration equation you need to use to solve them.</a:t>
                </a:r>
              </a:p>
              <a:p>
                <a:pPr marL="342900" indent="-342900">
                  <a:buFont typeface="+mj-lt"/>
                  <a:buAutoNum type="arabicPeriod"/>
                </a:pPr>
                <a:endParaRPr lang="en-GB" dirty="0">
                  <a:latin typeface="Comic Sans MS" panose="030F0702030302020204" pitchFamily="66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dirty="0">
                    <a:latin typeface="Comic Sans MS" panose="030F0702030302020204" pitchFamily="66" charset="0"/>
                  </a:rPr>
                  <a:t>Solve the questions. The quantities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are all positive, but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could be positive or negative.</a:t>
                </a:r>
              </a:p>
              <a:p>
                <a:pPr marL="342900" indent="-342900">
                  <a:buFont typeface="+mj-lt"/>
                  <a:buAutoNum type="arabicPeriod"/>
                </a:pPr>
                <a:endParaRPr lang="en-GB" dirty="0">
                  <a:latin typeface="Comic Sans MS" panose="030F0702030302020204" pitchFamily="66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dirty="0">
                    <a:latin typeface="Comic Sans MS" panose="030F0702030302020204" pitchFamily="66" charset="0"/>
                  </a:rPr>
                  <a:t>Could you write a worded problem for which they could each apply?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95E94FF-802F-486F-AC4B-E63157707E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157" y="1196752"/>
                <a:ext cx="6768752" cy="2893100"/>
              </a:xfrm>
              <a:prstGeom prst="rect">
                <a:avLst/>
              </a:prstGeom>
              <a:blipFill>
                <a:blip r:embed="rId7"/>
                <a:stretch>
                  <a:fillRect l="-1081" t="-1053" b="-2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3133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C0B8D8B-16D5-4893-8805-C442D9803232}"/>
                  </a:ext>
                </a:extLst>
              </p:cNvPr>
              <p:cNvSpPr/>
              <p:nvPr/>
            </p:nvSpPr>
            <p:spPr>
              <a:xfrm>
                <a:off x="262355" y="1535306"/>
                <a:ext cx="1502847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sz="16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C0B8D8B-16D5-4893-8805-C442D98032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355" y="1535306"/>
                <a:ext cx="1502847" cy="5533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C4A1F64-AC6F-4727-995E-B83974891A7D}"/>
                  </a:ext>
                </a:extLst>
              </p:cNvPr>
              <p:cNvSpPr/>
              <p:nvPr/>
            </p:nvSpPr>
            <p:spPr>
              <a:xfrm>
                <a:off x="274234" y="2083555"/>
                <a:ext cx="1501886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𝑢𝑡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sz="16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C4A1F64-AC6F-4727-995E-B83974891A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234" y="2083555"/>
                <a:ext cx="1501886" cy="5533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724C7CC-C828-4C8B-BB4E-35E8EFA8BE62}"/>
                  </a:ext>
                </a:extLst>
              </p:cNvPr>
              <p:cNvSpPr/>
              <p:nvPr/>
            </p:nvSpPr>
            <p:spPr>
              <a:xfrm>
                <a:off x="434539" y="1196752"/>
                <a:ext cx="118513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 dirty="0" err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GB" sz="1600" i="1" dirty="0" err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 dirty="0" err="1">
                          <a:latin typeface="Cambria Math" panose="02040503050406030204" pitchFamily="18" charset="0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724C7CC-C828-4C8B-BB4E-35E8EFA8BE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39" y="1196752"/>
                <a:ext cx="1185133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3E3F30E-3E7A-46D8-8FDF-EDB10A06EC33}"/>
                  </a:ext>
                </a:extLst>
              </p:cNvPr>
              <p:cNvSpPr/>
              <p:nvPr/>
            </p:nvSpPr>
            <p:spPr>
              <a:xfrm>
                <a:off x="242091" y="3185162"/>
                <a:ext cx="1543371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𝑣𝑡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𝑎𝑡</m:t>
                          </m:r>
                        </m:e>
                        <m:sup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3E3F30E-3E7A-46D8-8FDF-EDB10A06EC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91" y="3185162"/>
                <a:ext cx="1543371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823F58B6-04E9-47EF-A8CB-56252E4612AC}"/>
                  </a:ext>
                </a:extLst>
              </p:cNvPr>
              <p:cNvSpPr/>
              <p:nvPr/>
            </p:nvSpPr>
            <p:spPr>
              <a:xfrm>
                <a:off x="260174" y="2780928"/>
                <a:ext cx="150720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823F58B6-04E9-47EF-A8CB-56252E4612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174" y="2780928"/>
                <a:ext cx="1507207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95E94FF-802F-486F-AC4B-E63157707EA5}"/>
                  </a:ext>
                </a:extLst>
              </p:cNvPr>
              <p:cNvSpPr txBox="1"/>
              <p:nvPr/>
            </p:nvSpPr>
            <p:spPr>
              <a:xfrm>
                <a:off x="2781229" y="1196752"/>
                <a:ext cx="5463179" cy="38891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b="1" u="sng" dirty="0">
                    <a:latin typeface="Comic Sans MS" panose="030F0702030302020204" pitchFamily="66" charset="0"/>
                  </a:rPr>
                  <a:t>Answers</a:t>
                </a:r>
              </a:p>
              <a:p>
                <a:pPr algn="ctr"/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a)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11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b)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16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c)	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d)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45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e)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102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f)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1.2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g)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14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h)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2.5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</a:t>
                </a:r>
                <a:r>
                  <a:rPr lang="en-GB" sz="2000" dirty="0" err="1">
                    <a:latin typeface="Comic Sans MS" panose="030F0702030302020204" pitchFamily="66" charset="0"/>
                  </a:rPr>
                  <a:t>i</a:t>
                </a:r>
                <a:r>
                  <a:rPr lang="en-GB" sz="2000" dirty="0">
                    <a:latin typeface="Comic Sans MS" panose="030F0702030302020204" pitchFamily="66" charset="0"/>
                  </a:rPr>
                  <a:t>)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24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j)	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80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k)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20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l)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m)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n)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25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95E94FF-802F-486F-AC4B-E63157707E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1229" y="1196752"/>
                <a:ext cx="5463179" cy="3889142"/>
              </a:xfrm>
              <a:prstGeom prst="rect">
                <a:avLst/>
              </a:prstGeom>
              <a:blipFill>
                <a:blip r:embed="rId7"/>
                <a:stretch>
                  <a:fillRect l="-1116" t="-7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4674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C0B8D8B-16D5-4893-8805-C442D9803232}"/>
                  </a:ext>
                </a:extLst>
              </p:cNvPr>
              <p:cNvSpPr/>
              <p:nvPr/>
            </p:nvSpPr>
            <p:spPr>
              <a:xfrm>
                <a:off x="262355" y="1535306"/>
                <a:ext cx="1502847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sz="16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C0B8D8B-16D5-4893-8805-C442D98032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355" y="1535306"/>
                <a:ext cx="1502847" cy="5533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C4A1F64-AC6F-4727-995E-B83974891A7D}"/>
                  </a:ext>
                </a:extLst>
              </p:cNvPr>
              <p:cNvSpPr/>
              <p:nvPr/>
            </p:nvSpPr>
            <p:spPr>
              <a:xfrm>
                <a:off x="274234" y="2083555"/>
                <a:ext cx="1501886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𝑢𝑡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sz="16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C4A1F64-AC6F-4727-995E-B83974891A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234" y="2083555"/>
                <a:ext cx="1501886" cy="5533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724C7CC-C828-4C8B-BB4E-35E8EFA8BE62}"/>
                  </a:ext>
                </a:extLst>
              </p:cNvPr>
              <p:cNvSpPr/>
              <p:nvPr/>
            </p:nvSpPr>
            <p:spPr>
              <a:xfrm>
                <a:off x="434539" y="1196752"/>
                <a:ext cx="118513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 dirty="0" err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GB" sz="1600" i="1" dirty="0" err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 dirty="0" err="1">
                          <a:latin typeface="Cambria Math" panose="02040503050406030204" pitchFamily="18" charset="0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724C7CC-C828-4C8B-BB4E-35E8EFA8BE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39" y="1196752"/>
                <a:ext cx="1185133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3E3F30E-3E7A-46D8-8FDF-EDB10A06EC33}"/>
                  </a:ext>
                </a:extLst>
              </p:cNvPr>
              <p:cNvSpPr/>
              <p:nvPr/>
            </p:nvSpPr>
            <p:spPr>
              <a:xfrm>
                <a:off x="242091" y="3185162"/>
                <a:ext cx="1543371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𝑣𝑡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𝑎𝑡</m:t>
                          </m:r>
                        </m:e>
                        <m:sup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3E3F30E-3E7A-46D8-8FDF-EDB10A06EC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91" y="3185162"/>
                <a:ext cx="1543371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823F58B6-04E9-47EF-A8CB-56252E4612AC}"/>
                  </a:ext>
                </a:extLst>
              </p:cNvPr>
              <p:cNvSpPr/>
              <p:nvPr/>
            </p:nvSpPr>
            <p:spPr>
              <a:xfrm>
                <a:off x="260174" y="2780928"/>
                <a:ext cx="150720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823F58B6-04E9-47EF-A8CB-56252E4612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174" y="2780928"/>
                <a:ext cx="1507207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395E94FF-802F-486F-AC4B-E63157707EA5}"/>
              </a:ext>
            </a:extLst>
          </p:cNvPr>
          <p:cNvSpPr txBox="1"/>
          <p:nvPr/>
        </p:nvSpPr>
        <p:spPr>
          <a:xfrm>
            <a:off x="2133157" y="1196752"/>
            <a:ext cx="676875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latin typeface="Comic Sans MS" panose="030F0702030302020204" pitchFamily="66" charset="0"/>
              </a:rPr>
              <a:t>Example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The barrel of a shotgun is 0.9 metres long, and the shot emerges from the muzzle with a speed of 240 m s</a:t>
            </a:r>
            <a:r>
              <a:rPr lang="en-GB" baseline="30000" dirty="0">
                <a:latin typeface="Comic Sans MS" panose="030F0702030302020204" pitchFamily="66" charset="0"/>
              </a:rPr>
              <a:t>-1</a:t>
            </a:r>
            <a:r>
              <a:rPr lang="en-GB" dirty="0">
                <a:latin typeface="Comic Sans MS" panose="030F0702030302020204" pitchFamily="66" charset="0"/>
              </a:rPr>
              <a:t>. Find the acceleration of the shot in the barrel.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7B18D48-67C9-4E2C-96FB-C2F592652633}"/>
                  </a:ext>
                </a:extLst>
              </p:cNvPr>
              <p:cNvSpPr txBox="1"/>
              <p:nvPr/>
            </p:nvSpPr>
            <p:spPr>
              <a:xfrm>
                <a:off x="2131566" y="2740802"/>
                <a:ext cx="10081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=0.9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7B18D48-67C9-4E2C-96FB-C2F5926526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1566" y="2740802"/>
                <a:ext cx="1008112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3ECE830-848F-4478-879E-92469E34FCC8}"/>
                  </a:ext>
                </a:extLst>
              </p:cNvPr>
              <p:cNvSpPr txBox="1"/>
              <p:nvPr/>
            </p:nvSpPr>
            <p:spPr>
              <a:xfrm>
                <a:off x="3136328" y="2740802"/>
                <a:ext cx="10081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3ECE830-848F-4478-879E-92469E34FC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6328" y="2740802"/>
                <a:ext cx="1008112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DD8B9A0-50A1-445F-A5AF-940CEC94BC19}"/>
                  </a:ext>
                </a:extLst>
              </p:cNvPr>
              <p:cNvSpPr txBox="1"/>
              <p:nvPr/>
            </p:nvSpPr>
            <p:spPr>
              <a:xfrm>
                <a:off x="4067944" y="2740802"/>
                <a:ext cx="10081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=240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DD8B9A0-50A1-445F-A5AF-940CEC94BC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2740802"/>
                <a:ext cx="1008112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1C107F3-CB4F-4685-AD73-8CCEEACB9E82}"/>
                  </a:ext>
                </a:extLst>
              </p:cNvPr>
              <p:cNvSpPr txBox="1"/>
              <p:nvPr/>
            </p:nvSpPr>
            <p:spPr>
              <a:xfrm>
                <a:off x="5147611" y="2740802"/>
                <a:ext cx="10081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0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i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1C107F3-CB4F-4685-AD73-8CCEEACB9E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7611" y="2740802"/>
                <a:ext cx="1008112" cy="369332"/>
              </a:xfrm>
              <a:prstGeom prst="rect">
                <a:avLst/>
              </a:prstGeom>
              <a:blipFill>
                <a:blip r:embed="rId10"/>
                <a:stretch>
                  <a:fillRect l="-4819" t="-8333" b="-2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EEC6CAF-ADC1-48B4-8674-C816A81DE019}"/>
                  </a:ext>
                </a:extLst>
              </p:cNvPr>
              <p:cNvSpPr/>
              <p:nvPr/>
            </p:nvSpPr>
            <p:spPr>
              <a:xfrm>
                <a:off x="3314340" y="3185162"/>
                <a:ext cx="150720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EEC6CAF-ADC1-48B4-8674-C816A81DE0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4340" y="3185162"/>
                <a:ext cx="1507207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8ACD3C8A-397B-45D8-B05F-66ADBAB37FF9}"/>
                  </a:ext>
                </a:extLst>
              </p:cNvPr>
              <p:cNvSpPr/>
              <p:nvPr/>
            </p:nvSpPr>
            <p:spPr>
              <a:xfrm>
                <a:off x="3097164" y="3578590"/>
                <a:ext cx="236558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240</m:t>
                          </m:r>
                        </m:e>
                        <m:sup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×0.9×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8ACD3C8A-397B-45D8-B05F-66ADBAB37F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7164" y="3578590"/>
                <a:ext cx="2365584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7A92863-DFA2-45E5-96D6-64D8B4C330E2}"/>
                  </a:ext>
                </a:extLst>
              </p:cNvPr>
              <p:cNvSpPr/>
              <p:nvPr/>
            </p:nvSpPr>
            <p:spPr>
              <a:xfrm>
                <a:off x="2964628" y="4000139"/>
                <a:ext cx="118692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32000=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7A92863-DFA2-45E5-96D6-64D8B4C330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4628" y="4000139"/>
                <a:ext cx="1186927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>
            <a:extLst>
              <a:ext uri="{FF2B5EF4-FFF2-40B4-BE49-F238E27FC236}">
                <a16:creationId xmlns:a16="http://schemas.microsoft.com/office/drawing/2014/main" id="{CC503A8C-8C22-4BEA-A126-3B4EB4F10DDA}"/>
              </a:ext>
            </a:extLst>
          </p:cNvPr>
          <p:cNvSpPr/>
          <p:nvPr/>
        </p:nvSpPr>
        <p:spPr>
          <a:xfrm>
            <a:off x="2114967" y="4397449"/>
            <a:ext cx="6595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0" dirty="0">
                <a:latin typeface="Comic Sans MS" panose="030F0702030302020204" pitchFamily="66" charset="0"/>
              </a:rPr>
              <a:t>The acceleration of the shot is approximately </a:t>
            </a:r>
            <a:r>
              <a:rPr lang="en-GB" b="0">
                <a:latin typeface="Comic Sans MS" panose="030F0702030302020204" pitchFamily="66" charset="0"/>
              </a:rPr>
              <a:t>32 000</a:t>
            </a:r>
            <a:r>
              <a:rPr lang="en-GB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m s</a:t>
            </a:r>
            <a:r>
              <a:rPr lang="en-GB" baseline="30000" dirty="0">
                <a:latin typeface="Comic Sans MS" panose="030F0702030302020204" pitchFamily="66" charset="0"/>
              </a:rPr>
              <a:t>-2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154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1" grpId="0"/>
      <p:bldP spid="12" grpId="0"/>
      <p:bldP spid="18" grpId="0"/>
      <p:bldP spid="19" grpId="0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C0B8D8B-16D5-4893-8805-C442D9803232}"/>
                  </a:ext>
                </a:extLst>
              </p:cNvPr>
              <p:cNvSpPr/>
              <p:nvPr/>
            </p:nvSpPr>
            <p:spPr>
              <a:xfrm>
                <a:off x="262355" y="1535306"/>
                <a:ext cx="1502847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sz="16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C0B8D8B-16D5-4893-8805-C442D98032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355" y="1535306"/>
                <a:ext cx="1502847" cy="5533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C4A1F64-AC6F-4727-995E-B83974891A7D}"/>
                  </a:ext>
                </a:extLst>
              </p:cNvPr>
              <p:cNvSpPr/>
              <p:nvPr/>
            </p:nvSpPr>
            <p:spPr>
              <a:xfrm>
                <a:off x="274234" y="2083555"/>
                <a:ext cx="1501886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𝑢𝑡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sz="16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C4A1F64-AC6F-4727-995E-B83974891A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234" y="2083555"/>
                <a:ext cx="1501886" cy="5533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724C7CC-C828-4C8B-BB4E-35E8EFA8BE62}"/>
                  </a:ext>
                </a:extLst>
              </p:cNvPr>
              <p:cNvSpPr/>
              <p:nvPr/>
            </p:nvSpPr>
            <p:spPr>
              <a:xfrm>
                <a:off x="434539" y="1196752"/>
                <a:ext cx="118513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 dirty="0" err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GB" sz="1600" i="1" dirty="0" err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 dirty="0" err="1">
                          <a:latin typeface="Cambria Math" panose="02040503050406030204" pitchFamily="18" charset="0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724C7CC-C828-4C8B-BB4E-35E8EFA8BE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39" y="1196752"/>
                <a:ext cx="1185133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3E3F30E-3E7A-46D8-8FDF-EDB10A06EC33}"/>
                  </a:ext>
                </a:extLst>
              </p:cNvPr>
              <p:cNvSpPr/>
              <p:nvPr/>
            </p:nvSpPr>
            <p:spPr>
              <a:xfrm>
                <a:off x="242091" y="3185162"/>
                <a:ext cx="1543371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𝑣𝑡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𝑎𝑡</m:t>
                          </m:r>
                        </m:e>
                        <m:sup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3E3F30E-3E7A-46D8-8FDF-EDB10A06EC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91" y="3185162"/>
                <a:ext cx="1543371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823F58B6-04E9-47EF-A8CB-56252E4612AC}"/>
                  </a:ext>
                </a:extLst>
              </p:cNvPr>
              <p:cNvSpPr/>
              <p:nvPr/>
            </p:nvSpPr>
            <p:spPr>
              <a:xfrm>
                <a:off x="260174" y="2780928"/>
                <a:ext cx="150720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823F58B6-04E9-47EF-A8CB-56252E4612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174" y="2780928"/>
                <a:ext cx="1507207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395E94FF-802F-486F-AC4B-E63157707EA5}"/>
              </a:ext>
            </a:extLst>
          </p:cNvPr>
          <p:cNvSpPr txBox="1"/>
          <p:nvPr/>
        </p:nvSpPr>
        <p:spPr>
          <a:xfrm>
            <a:off x="2133157" y="1196752"/>
            <a:ext cx="676875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latin typeface="Comic Sans MS" panose="030F0702030302020204" pitchFamily="66" charset="0"/>
              </a:rPr>
              <a:t>Example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A long distance runner makes a final effort 45 metres from the finishing line, accelerating at a constant rate. He crosses the finish line 6 seconds later at a speed of 8 m s</a:t>
            </a:r>
            <a:r>
              <a:rPr lang="en-GB" baseline="30000" dirty="0">
                <a:latin typeface="Comic Sans MS" panose="030F0702030302020204" pitchFamily="66" charset="0"/>
              </a:rPr>
              <a:t>-1</a:t>
            </a:r>
            <a:r>
              <a:rPr lang="en-GB" dirty="0">
                <a:latin typeface="Comic Sans MS" panose="030F0702030302020204" pitchFamily="66" charset="0"/>
              </a:rPr>
              <a:t>. What is his acceleration?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7B18D48-67C9-4E2C-96FB-C2F592652633}"/>
                  </a:ext>
                </a:extLst>
              </p:cNvPr>
              <p:cNvSpPr txBox="1"/>
              <p:nvPr/>
            </p:nvSpPr>
            <p:spPr>
              <a:xfrm>
                <a:off x="2131566" y="2934816"/>
                <a:ext cx="10081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=45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7B18D48-67C9-4E2C-96FB-C2F5926526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1566" y="2934816"/>
                <a:ext cx="1008112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3ECE830-848F-4478-879E-92469E34FCC8}"/>
                  </a:ext>
                </a:extLst>
              </p:cNvPr>
              <p:cNvSpPr txBox="1"/>
              <p:nvPr/>
            </p:nvSpPr>
            <p:spPr>
              <a:xfrm>
                <a:off x="3136328" y="2934816"/>
                <a:ext cx="10081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3ECE830-848F-4478-879E-92469E34FC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6328" y="2934816"/>
                <a:ext cx="1008112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DD8B9A0-50A1-445F-A5AF-940CEC94BC19}"/>
                  </a:ext>
                </a:extLst>
              </p:cNvPr>
              <p:cNvSpPr txBox="1"/>
              <p:nvPr/>
            </p:nvSpPr>
            <p:spPr>
              <a:xfrm>
                <a:off x="4067944" y="2934816"/>
                <a:ext cx="10081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DD8B9A0-50A1-445F-A5AF-940CEC94BC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2934816"/>
                <a:ext cx="1008112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1C107F3-CB4F-4685-AD73-8CCEEACB9E82}"/>
                  </a:ext>
                </a:extLst>
              </p:cNvPr>
              <p:cNvSpPr txBox="1"/>
              <p:nvPr/>
            </p:nvSpPr>
            <p:spPr>
              <a:xfrm>
                <a:off x="5147611" y="2934816"/>
                <a:ext cx="10081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0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i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1C107F3-CB4F-4685-AD73-8CCEEACB9E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7611" y="2934816"/>
                <a:ext cx="1008112" cy="369332"/>
              </a:xfrm>
              <a:prstGeom prst="rect">
                <a:avLst/>
              </a:prstGeom>
              <a:blipFill>
                <a:blip r:embed="rId10"/>
                <a:stretch>
                  <a:fillRect l="-4819" t="-6557" b="-26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FD6A9C6-5CDC-4D8D-A955-6189C8367185}"/>
                  </a:ext>
                </a:extLst>
              </p:cNvPr>
              <p:cNvSpPr/>
              <p:nvPr/>
            </p:nvSpPr>
            <p:spPr>
              <a:xfrm>
                <a:off x="2992819" y="3293444"/>
                <a:ext cx="1543371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𝑣𝑡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𝑎𝑡</m:t>
                          </m:r>
                        </m:e>
                        <m:sup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FD6A9C6-5CDC-4D8D-A955-6189C83671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2819" y="3293444"/>
                <a:ext cx="1543371" cy="55335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0ABBE3D-2332-4562-BD5E-37EC037F41CE}"/>
                  </a:ext>
                </a:extLst>
              </p:cNvPr>
              <p:cNvSpPr/>
              <p:nvPr/>
            </p:nvSpPr>
            <p:spPr>
              <a:xfrm>
                <a:off x="2915816" y="3829700"/>
                <a:ext cx="2352054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45=8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×6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1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0ABBE3D-2332-4562-BD5E-37EC037F41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3829700"/>
                <a:ext cx="2352054" cy="55335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C8F20BA-8A0B-4A5E-9FA9-F74E55A49275}"/>
                  </a:ext>
                </a:extLst>
              </p:cNvPr>
              <p:cNvSpPr/>
              <p:nvPr/>
            </p:nvSpPr>
            <p:spPr>
              <a:xfrm>
                <a:off x="3048237" y="4383057"/>
                <a:ext cx="731675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C8F20BA-8A0B-4A5E-9FA9-F74E55A492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237" y="4383057"/>
                <a:ext cx="731675" cy="55496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98E8DC8-4B3F-4736-A4BC-F3E555C7157C}"/>
                  </a:ext>
                </a:extLst>
              </p:cNvPr>
              <p:cNvSpPr/>
              <p:nvPr/>
            </p:nvSpPr>
            <p:spPr>
              <a:xfrm>
                <a:off x="2126582" y="4938017"/>
                <a:ext cx="3805850" cy="4851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b="0" dirty="0">
                    <a:latin typeface="Comic Sans MS" panose="030F0702030302020204" pitchFamily="66" charset="0"/>
                  </a:rPr>
                  <a:t>The runner accelerates 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m s</a:t>
                </a:r>
                <a:r>
                  <a:rPr lang="en-GB" baseline="30000" dirty="0">
                    <a:latin typeface="Comic Sans MS" panose="030F0702030302020204" pitchFamily="66" charset="0"/>
                  </a:rPr>
                  <a:t>-2</a:t>
                </a:r>
                <a:r>
                  <a:rPr lang="en-GB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98E8DC8-4B3F-4736-A4BC-F3E555C715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6582" y="4938017"/>
                <a:ext cx="3805850" cy="485197"/>
              </a:xfrm>
              <a:prstGeom prst="rect">
                <a:avLst/>
              </a:prstGeom>
              <a:blipFill>
                <a:blip r:embed="rId14"/>
                <a:stretch>
                  <a:fillRect l="-1442" r="-481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771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1" grpId="0"/>
      <p:bldP spid="12" grpId="0"/>
      <p:bldP spid="13" grpId="0"/>
      <p:bldP spid="14" grpId="0"/>
      <p:bldP spid="15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C0B8D8B-16D5-4893-8805-C442D9803232}"/>
                  </a:ext>
                </a:extLst>
              </p:cNvPr>
              <p:cNvSpPr/>
              <p:nvPr/>
            </p:nvSpPr>
            <p:spPr>
              <a:xfrm>
                <a:off x="262355" y="1535306"/>
                <a:ext cx="1502847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sz="16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C0B8D8B-16D5-4893-8805-C442D98032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355" y="1535306"/>
                <a:ext cx="1502847" cy="5533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C4A1F64-AC6F-4727-995E-B83974891A7D}"/>
                  </a:ext>
                </a:extLst>
              </p:cNvPr>
              <p:cNvSpPr/>
              <p:nvPr/>
            </p:nvSpPr>
            <p:spPr>
              <a:xfrm>
                <a:off x="274234" y="2083555"/>
                <a:ext cx="1501886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𝑢𝑡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sz="16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C4A1F64-AC6F-4727-995E-B83974891A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234" y="2083555"/>
                <a:ext cx="1501886" cy="5533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724C7CC-C828-4C8B-BB4E-35E8EFA8BE62}"/>
                  </a:ext>
                </a:extLst>
              </p:cNvPr>
              <p:cNvSpPr/>
              <p:nvPr/>
            </p:nvSpPr>
            <p:spPr>
              <a:xfrm>
                <a:off x="434539" y="1196752"/>
                <a:ext cx="118513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 dirty="0" err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GB" sz="1600" i="1" dirty="0" err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 dirty="0" err="1">
                          <a:latin typeface="Cambria Math" panose="02040503050406030204" pitchFamily="18" charset="0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724C7CC-C828-4C8B-BB4E-35E8EFA8BE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39" y="1196752"/>
                <a:ext cx="1185133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3E3F30E-3E7A-46D8-8FDF-EDB10A06EC33}"/>
                  </a:ext>
                </a:extLst>
              </p:cNvPr>
              <p:cNvSpPr/>
              <p:nvPr/>
            </p:nvSpPr>
            <p:spPr>
              <a:xfrm>
                <a:off x="242091" y="3185162"/>
                <a:ext cx="1543371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𝑣𝑡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𝑎𝑡</m:t>
                          </m:r>
                        </m:e>
                        <m:sup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3E3F30E-3E7A-46D8-8FDF-EDB10A06EC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91" y="3185162"/>
                <a:ext cx="1543371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823F58B6-04E9-47EF-A8CB-56252E4612AC}"/>
                  </a:ext>
                </a:extLst>
              </p:cNvPr>
              <p:cNvSpPr/>
              <p:nvPr/>
            </p:nvSpPr>
            <p:spPr>
              <a:xfrm>
                <a:off x="260174" y="2780928"/>
                <a:ext cx="150720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823F58B6-04E9-47EF-A8CB-56252E4612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174" y="2780928"/>
                <a:ext cx="1507207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395E94FF-802F-486F-AC4B-E63157707EA5}"/>
              </a:ext>
            </a:extLst>
          </p:cNvPr>
          <p:cNvSpPr txBox="1"/>
          <p:nvPr/>
        </p:nvSpPr>
        <p:spPr>
          <a:xfrm>
            <a:off x="2133157" y="1196752"/>
            <a:ext cx="676875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Comic Sans MS" panose="030F0702030302020204" pitchFamily="66" charset="0"/>
              </a:rPr>
              <a:t>Worded Questions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Complete the questions in pairs.</a:t>
            </a:r>
          </a:p>
          <a:p>
            <a:pPr marL="342900" indent="-342900">
              <a:buFont typeface="+mj-lt"/>
              <a:buAutoNum type="arabicPeriod"/>
            </a:pPr>
            <a:endParaRPr lang="en-GB" dirty="0"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Make sure both of you understand every step.</a:t>
            </a:r>
          </a:p>
          <a:p>
            <a:pPr marL="342900" indent="-342900">
              <a:buFont typeface="+mj-lt"/>
              <a:buAutoNum type="arabicPeriod"/>
            </a:pPr>
            <a:endParaRPr lang="en-GB" dirty="0"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Write your own question in a similar style to one that you have answered.</a:t>
            </a:r>
          </a:p>
        </p:txBody>
      </p:sp>
    </p:spTree>
    <p:extLst>
      <p:ext uri="{BB962C8B-B14F-4D97-AF65-F5344CB8AC3E}">
        <p14:creationId xmlns:p14="http://schemas.microsoft.com/office/powerpoint/2010/main" val="1074665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C0B8D8B-16D5-4893-8805-C442D9803232}"/>
                  </a:ext>
                </a:extLst>
              </p:cNvPr>
              <p:cNvSpPr/>
              <p:nvPr/>
            </p:nvSpPr>
            <p:spPr>
              <a:xfrm>
                <a:off x="262355" y="1535306"/>
                <a:ext cx="1502847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sz="16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C0B8D8B-16D5-4893-8805-C442D98032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355" y="1535306"/>
                <a:ext cx="1502847" cy="5533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C4A1F64-AC6F-4727-995E-B83974891A7D}"/>
                  </a:ext>
                </a:extLst>
              </p:cNvPr>
              <p:cNvSpPr/>
              <p:nvPr/>
            </p:nvSpPr>
            <p:spPr>
              <a:xfrm>
                <a:off x="274234" y="2083555"/>
                <a:ext cx="1501886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𝑢𝑡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sz="16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C4A1F64-AC6F-4727-995E-B83974891A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234" y="2083555"/>
                <a:ext cx="1501886" cy="5533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724C7CC-C828-4C8B-BB4E-35E8EFA8BE62}"/>
                  </a:ext>
                </a:extLst>
              </p:cNvPr>
              <p:cNvSpPr/>
              <p:nvPr/>
            </p:nvSpPr>
            <p:spPr>
              <a:xfrm>
                <a:off x="434539" y="1196752"/>
                <a:ext cx="118513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 dirty="0" err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GB" sz="1600" i="1" dirty="0" err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 dirty="0" err="1">
                          <a:latin typeface="Cambria Math" panose="02040503050406030204" pitchFamily="18" charset="0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724C7CC-C828-4C8B-BB4E-35E8EFA8BE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39" y="1196752"/>
                <a:ext cx="1185133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3E3F30E-3E7A-46D8-8FDF-EDB10A06EC33}"/>
                  </a:ext>
                </a:extLst>
              </p:cNvPr>
              <p:cNvSpPr/>
              <p:nvPr/>
            </p:nvSpPr>
            <p:spPr>
              <a:xfrm>
                <a:off x="242091" y="3185162"/>
                <a:ext cx="1543371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𝑣𝑡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𝑎𝑡</m:t>
                          </m:r>
                        </m:e>
                        <m:sup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3E3F30E-3E7A-46D8-8FDF-EDB10A06EC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91" y="3185162"/>
                <a:ext cx="1543371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823F58B6-04E9-47EF-A8CB-56252E4612AC}"/>
                  </a:ext>
                </a:extLst>
              </p:cNvPr>
              <p:cNvSpPr/>
              <p:nvPr/>
            </p:nvSpPr>
            <p:spPr>
              <a:xfrm>
                <a:off x="260174" y="2780928"/>
                <a:ext cx="150720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823F58B6-04E9-47EF-A8CB-56252E4612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174" y="2780928"/>
                <a:ext cx="1507207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95E94FF-802F-486F-AC4B-E63157707EA5}"/>
                  </a:ext>
                </a:extLst>
              </p:cNvPr>
              <p:cNvSpPr txBox="1"/>
              <p:nvPr/>
            </p:nvSpPr>
            <p:spPr>
              <a:xfrm>
                <a:off x="2771799" y="1196752"/>
                <a:ext cx="5472609" cy="40480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b="1" u="sng" dirty="0">
                    <a:latin typeface="Comic Sans MS" panose="030F0702030302020204" pitchFamily="66" charset="0"/>
                  </a:rPr>
                  <a:t>Answers</a:t>
                </a:r>
              </a:p>
              <a:p>
                <a:pPr algn="ctr"/>
                <a:endParaRPr lang="en-GB" dirty="0">
                  <a:latin typeface="Comic Sans MS" panose="030F0702030302020204" pitchFamily="66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dirty="0">
                    <a:latin typeface="Comic Sans MS" panose="030F0702030302020204" pitchFamily="66" charset="0"/>
                  </a:rPr>
                  <a:t>40 s,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m s</a:t>
                </a:r>
                <a:r>
                  <a:rPr lang="en-GB" baseline="30000" dirty="0">
                    <a:latin typeface="Comic Sans MS" panose="030F0702030302020204" pitchFamily="66" charset="0"/>
                  </a:rPr>
                  <a:t>-2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rad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dirty="0">
                    <a:latin typeface="Comic Sans MS" panose="030F0702030302020204" pitchFamily="66" charset="0"/>
                  </a:rPr>
                  <a:t>0.06 m s</a:t>
                </a:r>
                <a:r>
                  <a:rPr lang="en-GB" baseline="30000" dirty="0">
                    <a:latin typeface="Comic Sans MS" panose="030F0702030302020204" pitchFamily="66" charset="0"/>
                  </a:rPr>
                  <a:t>-2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dirty="0">
                    <a:latin typeface="Comic Sans MS" panose="030F0702030302020204" pitchFamily="66" charset="0"/>
                  </a:rPr>
                  <a:t>1500 m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dirty="0">
                    <a:latin typeface="Comic Sans MS" panose="030F0702030302020204" pitchFamily="66" charset="0"/>
                  </a:rPr>
                  <a:t>2.7 km, 250 s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900−20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rad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m s</a:t>
                </a:r>
                <a:r>
                  <a:rPr lang="en-GB" baseline="30000" dirty="0">
                    <a:latin typeface="Comic Sans MS" panose="030F0702030302020204" pitchFamily="66" charset="0"/>
                  </a:rPr>
                  <a:t>-1</a:t>
                </a:r>
                <a:r>
                  <a:rPr lang="en-GB" dirty="0">
                    <a:latin typeface="Comic Sans MS" panose="030F0702030302020204" pitchFamily="66" charset="0"/>
                  </a:rPr>
                  <a:t>, 10 m s</a:t>
                </a:r>
                <a:r>
                  <a:rPr lang="en-GB" baseline="30000" dirty="0">
                    <a:latin typeface="Comic Sans MS" panose="030F0702030302020204" pitchFamily="66" charset="0"/>
                  </a:rPr>
                  <a:t>-1</a:t>
                </a:r>
                <a:r>
                  <a:rPr lang="en-GB" dirty="0">
                    <a:latin typeface="Comic Sans MS" panose="030F0702030302020204" pitchFamily="66" charset="0"/>
                  </a:rPr>
                  <a:t>, 5 m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dirty="0">
                    <a:latin typeface="Comic Sans MS" panose="030F0702030302020204" pitchFamily="66" charset="0"/>
                  </a:rPr>
                  <a:t>60 m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5+0.8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m s</a:t>
                </a:r>
                <a:r>
                  <a:rPr lang="en-GB" baseline="30000" dirty="0">
                    <a:latin typeface="Comic Sans MS" panose="030F0702030302020204" pitchFamily="66" charset="0"/>
                  </a:rPr>
                  <a:t>-1</a:t>
                </a:r>
                <a:r>
                  <a:rPr lang="en-GB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+0.4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m, 15 s, 17 m s</a:t>
                </a:r>
                <a:r>
                  <a:rPr lang="en-GB" baseline="30000" dirty="0">
                    <a:latin typeface="Comic Sans MS" panose="030F0702030302020204" pitchFamily="66" charset="0"/>
                  </a:rPr>
                  <a:t>-1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dirty="0">
                    <a:latin typeface="Comic Sans MS" panose="030F0702030302020204" pitchFamily="66" charset="0"/>
                  </a:rPr>
                  <a:t>2½ m s</a:t>
                </a:r>
                <a:r>
                  <a:rPr lang="en-GB" baseline="30000" dirty="0">
                    <a:latin typeface="Comic Sans MS" panose="030F0702030302020204" pitchFamily="66" charset="0"/>
                  </a:rPr>
                  <a:t>-2</a:t>
                </a:r>
                <a:r>
                  <a:rPr lang="en-GB" dirty="0">
                    <a:latin typeface="Comic Sans MS" panose="030F0702030302020204" pitchFamily="66" charset="0"/>
                  </a:rPr>
                  <a:t>, 2 m s</a:t>
                </a:r>
                <a:r>
                  <a:rPr lang="en-GB" baseline="30000" dirty="0">
                    <a:latin typeface="Comic Sans MS" panose="030F0702030302020204" pitchFamily="66" charset="0"/>
                  </a:rPr>
                  <a:t>-2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dirty="0">
                    <a:latin typeface="Comic Sans MS" panose="030F0702030302020204" pitchFamily="66" charset="0"/>
                  </a:rPr>
                  <a:t>16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m,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m, the impala gets away</a:t>
                </a: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95E94FF-802F-486F-AC4B-E63157707E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799" y="1196752"/>
                <a:ext cx="5472609" cy="4048031"/>
              </a:xfrm>
              <a:prstGeom prst="rect">
                <a:avLst/>
              </a:prstGeom>
              <a:blipFill>
                <a:blip r:embed="rId7"/>
                <a:stretch>
                  <a:fillRect l="-1338" t="-753" b="-6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1565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4A70BEB-398E-40A6-BC19-BBC8BB07A381}"/>
                  </a:ext>
                </a:extLst>
              </p:cNvPr>
              <p:cNvSpPr txBox="1"/>
              <p:nvPr/>
            </p:nvSpPr>
            <p:spPr>
              <a:xfrm>
                <a:off x="2123728" y="1196752"/>
                <a:ext cx="6768752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b="1" u="sng" dirty="0">
                    <a:latin typeface="Comic Sans MS" panose="030F0702030302020204" pitchFamily="66" charset="0"/>
                  </a:rPr>
                  <a:t>Glossary</a:t>
                </a:r>
                <a:endParaRPr lang="en-GB" sz="2400" b="1" u="sng" dirty="0">
                  <a:latin typeface="Comic Sans MS" panose="030F0702030302020204" pitchFamily="66" charset="0"/>
                </a:endParaRPr>
              </a:p>
              <a:p>
                <a:pPr algn="ctr"/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u="sng" dirty="0">
                    <a:latin typeface="Comic Sans MS" panose="030F0702030302020204" pitchFamily="66" charset="0"/>
                  </a:rPr>
                  <a:t>Velocity</a:t>
                </a:r>
                <a:r>
                  <a:rPr lang="en-GB" sz="2000" dirty="0">
                    <a:latin typeface="Comic Sans MS" panose="030F0702030302020204" pitchFamily="66" charset="0"/>
                  </a:rPr>
                  <a:t> – speed with direction</a:t>
                </a: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u="sng" dirty="0">
                    <a:latin typeface="Comic Sans MS" panose="030F0702030302020204" pitchFamily="66" charset="0"/>
                  </a:rPr>
                  <a:t>Displacement</a:t>
                </a:r>
                <a:r>
                  <a:rPr lang="en-GB" sz="2000" dirty="0">
                    <a:latin typeface="Comic Sans MS" panose="030F0702030302020204" pitchFamily="66" charset="0"/>
                  </a:rPr>
                  <a:t> – distance with direction</a:t>
                </a: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An object moving with constant velocity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units in a particular direction for a time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units make a displacement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units in that direction, where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 dirty="0" err="1" smtClean="0">
                        <a:latin typeface="Cambria Math" panose="02040503050406030204" pitchFamily="18" charset="0"/>
                      </a:rPr>
                      <m:t>𝑢𝑡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4A70BEB-398E-40A6-BC19-BBC8BB07A3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96752"/>
                <a:ext cx="6768752" cy="2862322"/>
              </a:xfrm>
              <a:prstGeom prst="rect">
                <a:avLst/>
              </a:prstGeom>
              <a:blipFill>
                <a:blip r:embed="rId2"/>
                <a:stretch>
                  <a:fillRect l="-900" t="-1064" b="-2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582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4A70BEB-398E-40A6-BC19-BBC8BB07A381}"/>
              </a:ext>
            </a:extLst>
          </p:cNvPr>
          <p:cNvSpPr txBox="1"/>
          <p:nvPr/>
        </p:nvSpPr>
        <p:spPr>
          <a:xfrm>
            <a:off x="2123728" y="1196752"/>
            <a:ext cx="67687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Comic Sans MS" panose="030F0702030302020204" pitchFamily="66" charset="0"/>
              </a:rPr>
              <a:t>Units of Measure</a:t>
            </a:r>
            <a:endParaRPr lang="en-GB" sz="2400" b="1" u="sng" dirty="0">
              <a:latin typeface="Comic Sans MS" panose="030F0702030302020204" pitchFamily="66" charset="0"/>
            </a:endParaRPr>
          </a:p>
          <a:p>
            <a:pPr algn="ctr"/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SI (</a:t>
            </a:r>
            <a:r>
              <a:rPr lang="en-GB" sz="2000" dirty="0" err="1">
                <a:latin typeface="Comic Sans MS" panose="030F0702030302020204" pitchFamily="66" charset="0"/>
              </a:rPr>
              <a:t>Système</a:t>
            </a:r>
            <a:r>
              <a:rPr lang="en-GB" sz="2000" dirty="0">
                <a:latin typeface="Comic Sans MS" panose="030F0702030302020204" pitchFamily="66" charset="0"/>
              </a:rPr>
              <a:t> Internationale) units are used in mechanics – scientists all over the world have agreed to use them.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anose="030F0702030302020204" pitchFamily="66" charset="0"/>
              </a:rPr>
              <a:t>Metres (m) for displacement;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anose="030F0702030302020204" pitchFamily="66" charset="0"/>
              </a:rPr>
              <a:t>Seconds (s) for time; 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anose="030F0702030302020204" pitchFamily="66" charset="0"/>
              </a:rPr>
              <a:t>Metres per second (m s</a:t>
            </a:r>
            <a:r>
              <a:rPr lang="en-GB" sz="2000" baseline="30000" dirty="0">
                <a:latin typeface="Comic Sans MS" panose="030F0702030302020204" pitchFamily="66" charset="0"/>
              </a:rPr>
              <a:t>-1</a:t>
            </a:r>
            <a:r>
              <a:rPr lang="en-GB" sz="2000" dirty="0">
                <a:latin typeface="Comic Sans MS" panose="030F0702030302020204" pitchFamily="66" charset="0"/>
              </a:rPr>
              <a:t>) for velocity.</a:t>
            </a: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D83CFDED-C842-480C-B15B-ACAF455AFAB5}"/>
              </a:ext>
            </a:extLst>
          </p:cNvPr>
          <p:cNvSpPr/>
          <p:nvPr/>
        </p:nvSpPr>
        <p:spPr>
          <a:xfrm>
            <a:off x="4860032" y="4353816"/>
            <a:ext cx="3960440" cy="1296144"/>
          </a:xfrm>
          <a:prstGeom prst="wedgeEllipseCallout">
            <a:avLst>
              <a:gd name="adj1" fmla="val -57944"/>
              <a:gd name="adj2" fmla="val -63447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Look out for questions that try to catch you out by using different units – convert to SI units first!</a:t>
            </a:r>
          </a:p>
        </p:txBody>
      </p:sp>
    </p:spTree>
    <p:extLst>
      <p:ext uri="{BB962C8B-B14F-4D97-AF65-F5344CB8AC3E}">
        <p14:creationId xmlns:p14="http://schemas.microsoft.com/office/powerpoint/2010/main" val="263918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2E050A19-CA9E-4FFF-AE60-8469F772373D}"/>
              </a:ext>
            </a:extLst>
          </p:cNvPr>
          <p:cNvSpPr/>
          <p:nvPr/>
        </p:nvSpPr>
        <p:spPr>
          <a:xfrm>
            <a:off x="6041989" y="3074508"/>
            <a:ext cx="1289458" cy="93608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A70BEB-398E-40A6-BC19-BBC8BB07A381}"/>
              </a:ext>
            </a:extLst>
          </p:cNvPr>
          <p:cNvSpPr txBox="1"/>
          <p:nvPr/>
        </p:nvSpPr>
        <p:spPr>
          <a:xfrm>
            <a:off x="2123728" y="1196752"/>
            <a:ext cx="676875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Comic Sans MS" panose="030F0702030302020204" pitchFamily="66" charset="0"/>
              </a:rPr>
              <a:t>Graphs for Constant Velocity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3AE206-BED6-4685-BF13-DA2F59D53FC7}"/>
              </a:ext>
            </a:extLst>
          </p:cNvPr>
          <p:cNvSpPr txBox="1"/>
          <p:nvPr/>
        </p:nvSpPr>
        <p:spPr>
          <a:xfrm>
            <a:off x="2195736" y="1873860"/>
            <a:ext cx="2977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Displacement-time graphs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4C2683-5606-4904-AAF3-D743ADADD458}"/>
              </a:ext>
            </a:extLst>
          </p:cNvPr>
          <p:cNvSpPr txBox="1"/>
          <p:nvPr/>
        </p:nvSpPr>
        <p:spPr>
          <a:xfrm>
            <a:off x="5724128" y="1873860"/>
            <a:ext cx="2422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Velocity-time graphs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F31A6A5-FA51-4DF6-8BDF-A7CAABFB8C19}"/>
              </a:ext>
            </a:extLst>
          </p:cNvPr>
          <p:cNvGrpSpPr/>
          <p:nvPr/>
        </p:nvGrpSpPr>
        <p:grpSpPr>
          <a:xfrm>
            <a:off x="2532110" y="2312004"/>
            <a:ext cx="2631158" cy="1970059"/>
            <a:chOff x="2532110" y="2312004"/>
            <a:chExt cx="2631158" cy="1970059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622A1123-B52B-42BB-B388-967024A2CCE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45112" y="2420888"/>
              <a:ext cx="0" cy="158417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EDF9ECBA-041D-4A80-A659-6ADED5D7DF86}"/>
                </a:ext>
              </a:extLst>
            </p:cNvPr>
            <p:cNvCxnSpPr>
              <a:cxnSpLocks/>
            </p:cNvCxnSpPr>
            <p:nvPr/>
          </p:nvCxnSpPr>
          <p:spPr>
            <a:xfrm>
              <a:off x="2845112" y="4005064"/>
              <a:ext cx="208823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C96F2E1-826B-4E60-B5B2-A330069DABDA}"/>
                </a:ext>
              </a:extLst>
            </p:cNvPr>
            <p:cNvCxnSpPr/>
            <p:nvPr/>
          </p:nvCxnSpPr>
          <p:spPr>
            <a:xfrm flipV="1">
              <a:off x="2845112" y="2636912"/>
              <a:ext cx="1656184" cy="13681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4F79135-D975-4F61-AC5D-BCBECCE270D4}"/>
                </a:ext>
              </a:extLst>
            </p:cNvPr>
            <p:cNvSpPr txBox="1"/>
            <p:nvPr/>
          </p:nvSpPr>
          <p:spPr>
            <a:xfrm rot="16200000">
              <a:off x="2102185" y="2741929"/>
              <a:ext cx="1136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anose="030F0702030302020204" pitchFamily="66" charset="0"/>
                </a:rPr>
                <a:t>Displacement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04D8FB6-4748-4E58-BD3F-1E8C2349355F}"/>
                </a:ext>
              </a:extLst>
            </p:cNvPr>
            <p:cNvSpPr txBox="1"/>
            <p:nvPr/>
          </p:nvSpPr>
          <p:spPr>
            <a:xfrm>
              <a:off x="4410638" y="4005064"/>
              <a:ext cx="53732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200" dirty="0">
                  <a:latin typeface="Comic Sans MS" panose="030F0702030302020204" pitchFamily="66" charset="0"/>
                </a:rPr>
                <a:t>Time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69A656F3-714D-4701-A641-342B5989BE10}"/>
                    </a:ext>
                  </a:extLst>
                </p:cNvPr>
                <p:cNvSpPr txBox="1"/>
                <p:nvPr/>
              </p:nvSpPr>
              <p:spPr>
                <a:xfrm>
                  <a:off x="4213264" y="2755324"/>
                  <a:ext cx="95000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200" dirty="0">
                      <a:latin typeface="Comic Sans MS" panose="030F0702030302020204" pitchFamily="66" charset="0"/>
                    </a:rPr>
                    <a:t>Gradient </a:t>
                  </a:r>
                  <a14:m>
                    <m:oMath xmlns:m="http://schemas.openxmlformats.org/officeDocument/2006/math">
                      <m:r>
                        <a:rPr lang="en-GB" sz="1200" i="1" dirty="0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a14:m>
                  <a:endParaRPr lang="en-GB" sz="1200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69A656F3-714D-4701-A641-342B5989BE1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13264" y="2755324"/>
                  <a:ext cx="950004" cy="276999"/>
                </a:xfrm>
                <a:prstGeom prst="rect">
                  <a:avLst/>
                </a:prstGeom>
                <a:blipFill>
                  <a:blip r:embed="rId2"/>
                  <a:stretch>
                    <a:fillRect t="-2222" b="-1777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1423C353-CD3B-4E8B-9B24-FF595390821D}"/>
                </a:ext>
              </a:extLst>
            </p:cNvPr>
            <p:cNvSpPr/>
            <p:nvPr/>
          </p:nvSpPr>
          <p:spPr>
            <a:xfrm flipH="1">
              <a:off x="3781849" y="3152642"/>
              <a:ext cx="107379" cy="10737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045CCDC4-B8B3-4259-8A58-FE9B9290A526}"/>
                    </a:ext>
                  </a:extLst>
                </p:cNvPr>
                <p:cNvSpPr txBox="1"/>
                <p:nvPr/>
              </p:nvSpPr>
              <p:spPr>
                <a:xfrm>
                  <a:off x="3766767" y="3206331"/>
                  <a:ext cx="555473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20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1200" i="1" dirty="0" err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sz="1200" i="1" dirty="0" err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sz="1200" i="1" dirty="0" err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GB" sz="120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GB" sz="1200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045CCDC4-B8B3-4259-8A58-FE9B9290A52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66767" y="3206331"/>
                  <a:ext cx="555473" cy="276999"/>
                </a:xfrm>
                <a:prstGeom prst="rect">
                  <a:avLst/>
                </a:prstGeom>
                <a:blipFill>
                  <a:blip r:embed="rId3"/>
                  <a:stretch>
                    <a:fillRect b="-1111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1DF6AF0-5AF7-4186-941E-B34A6B4EBE78}"/>
              </a:ext>
            </a:extLst>
          </p:cNvPr>
          <p:cNvGrpSpPr/>
          <p:nvPr/>
        </p:nvGrpSpPr>
        <p:grpSpPr>
          <a:xfrm>
            <a:off x="5724130" y="2276873"/>
            <a:ext cx="2415854" cy="2005189"/>
            <a:chOff x="5724130" y="2276873"/>
            <a:chExt cx="2415854" cy="2005189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7D965311-C32B-4E28-89E5-92CDC53AFD4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37130" y="2420887"/>
              <a:ext cx="0" cy="158417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4C26C595-4560-457E-9CB5-052DFF41E6A7}"/>
                </a:ext>
              </a:extLst>
            </p:cNvPr>
            <p:cNvCxnSpPr>
              <a:cxnSpLocks/>
            </p:cNvCxnSpPr>
            <p:nvPr/>
          </p:nvCxnSpPr>
          <p:spPr>
            <a:xfrm>
              <a:off x="6037130" y="4005063"/>
              <a:ext cx="208823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78D1F502-A92F-4D78-A6D3-9896F43A2DEA}"/>
                </a:ext>
              </a:extLst>
            </p:cNvPr>
            <p:cNvCxnSpPr>
              <a:cxnSpLocks/>
            </p:cNvCxnSpPr>
            <p:nvPr/>
          </p:nvCxnSpPr>
          <p:spPr>
            <a:xfrm>
              <a:off x="6051752" y="3068962"/>
              <a:ext cx="1819568" cy="2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B1C1B9D-365B-4CA1-B600-18EBBE0AD48F}"/>
                </a:ext>
              </a:extLst>
            </p:cNvPr>
            <p:cNvSpPr txBox="1"/>
            <p:nvPr/>
          </p:nvSpPr>
          <p:spPr>
            <a:xfrm rot="16200000">
              <a:off x="5480153" y="2520850"/>
              <a:ext cx="7649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anose="030F0702030302020204" pitchFamily="66" charset="0"/>
                </a:rPr>
                <a:t>Velocity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46AA9DF-CD07-43BA-B373-C8824759A65E}"/>
                </a:ext>
              </a:extLst>
            </p:cNvPr>
            <p:cNvSpPr txBox="1"/>
            <p:nvPr/>
          </p:nvSpPr>
          <p:spPr>
            <a:xfrm>
              <a:off x="7602656" y="4005063"/>
              <a:ext cx="53732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200" dirty="0">
                  <a:latin typeface="Comic Sans MS" panose="030F0702030302020204" pitchFamily="66" charset="0"/>
                </a:rPr>
                <a:t>Time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BC475F21-5809-433D-A2DC-4B4BCFDB6EA3}"/>
                    </a:ext>
                  </a:extLst>
                </p:cNvPr>
                <p:cNvSpPr txBox="1"/>
                <p:nvPr/>
              </p:nvSpPr>
              <p:spPr>
                <a:xfrm>
                  <a:off x="5754757" y="2924944"/>
                  <a:ext cx="323229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200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</m:oMath>
                    </m:oMathPara>
                  </a14:m>
                  <a:endParaRPr lang="en-GB" sz="1200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BC475F21-5809-433D-A2DC-4B4BCFDB6EA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54757" y="2924944"/>
                  <a:ext cx="323229" cy="276999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0FD2C823-2E9C-4715-B40C-4BEFA0C049C8}"/>
                </a:ext>
              </a:extLst>
            </p:cNvPr>
            <p:cNvSpPr/>
            <p:nvPr/>
          </p:nvSpPr>
          <p:spPr>
            <a:xfrm flipH="1">
              <a:off x="7290592" y="3017993"/>
              <a:ext cx="107379" cy="10737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298C2C30-FEB0-4475-BDF4-EFC2349E1CA7}"/>
                    </a:ext>
                  </a:extLst>
                </p:cNvPr>
                <p:cNvSpPr txBox="1"/>
                <p:nvPr/>
              </p:nvSpPr>
              <p:spPr>
                <a:xfrm>
                  <a:off x="7265438" y="3063429"/>
                  <a:ext cx="569643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20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1200" i="1" dirty="0" err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sz="1200" i="1" dirty="0" err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sz="1200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GB" sz="120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GB" sz="1200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298C2C30-FEB0-4475-BDF4-EFC2349E1CA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65438" y="3063429"/>
                  <a:ext cx="569643" cy="276999"/>
                </a:xfrm>
                <a:prstGeom prst="rect">
                  <a:avLst/>
                </a:prstGeom>
                <a:blipFill>
                  <a:blip r:embed="rId5"/>
                  <a:stretch>
                    <a:fillRect b="-1111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48308D6-F03D-41C7-800B-21FDD8615406}"/>
              </a:ext>
            </a:extLst>
          </p:cNvPr>
          <p:cNvCxnSpPr/>
          <p:nvPr/>
        </p:nvCxnSpPr>
        <p:spPr>
          <a:xfrm>
            <a:off x="6037130" y="4149080"/>
            <a:ext cx="1294317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96FE55B-A433-4649-89C0-20D0ABE0E6D4}"/>
                  </a:ext>
                </a:extLst>
              </p:cNvPr>
              <p:cNvSpPr txBox="1"/>
              <p:nvPr/>
            </p:nvSpPr>
            <p:spPr>
              <a:xfrm>
                <a:off x="6629036" y="4154612"/>
                <a:ext cx="2958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dirty="0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96FE55B-A433-4649-89C0-20D0ABE0E6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036" y="4154612"/>
                <a:ext cx="295850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7946A33-79F2-4546-96AC-682C39A5AA06}"/>
              </a:ext>
            </a:extLst>
          </p:cNvPr>
          <p:cNvCxnSpPr>
            <a:cxnSpLocks/>
          </p:cNvCxnSpPr>
          <p:nvPr/>
        </p:nvCxnSpPr>
        <p:spPr>
          <a:xfrm>
            <a:off x="7265438" y="3125372"/>
            <a:ext cx="534" cy="86861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C6C7286-6522-4D0C-8966-863E58DD59A4}"/>
                  </a:ext>
                </a:extLst>
              </p:cNvPr>
              <p:cNvSpPr txBox="1"/>
              <p:nvPr/>
            </p:nvSpPr>
            <p:spPr>
              <a:xfrm>
                <a:off x="7030383" y="3404052"/>
                <a:ext cx="32322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dirty="0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C6C7286-6522-4D0C-8966-863E58DD59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0383" y="3404052"/>
                <a:ext cx="323229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8CC1575-B465-4AAB-96FE-8BBA89422078}"/>
                  </a:ext>
                </a:extLst>
              </p:cNvPr>
              <p:cNvSpPr txBox="1"/>
              <p:nvPr/>
            </p:nvSpPr>
            <p:spPr>
              <a:xfrm>
                <a:off x="6367781" y="3404052"/>
                <a:ext cx="62061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GB" sz="1200" dirty="0">
                    <a:latin typeface="Comic Sans MS" panose="030F0702030302020204" pitchFamily="66" charset="0"/>
                  </a:rPr>
                  <a:t>area </a:t>
                </a:r>
                <a14:m>
                  <m:oMath xmlns:m="http://schemas.openxmlformats.org/officeDocument/2006/math">
                    <m:r>
                      <a:rPr lang="en-GB" sz="1200" b="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8CC1575-B465-4AAB-96FE-8BBA894220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7781" y="3404052"/>
                <a:ext cx="620619" cy="276999"/>
              </a:xfrm>
              <a:prstGeom prst="rect">
                <a:avLst/>
              </a:prstGeom>
              <a:blipFill>
                <a:blip r:embed="rId8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hought Bubble: Cloud 42">
            <a:extLst>
              <a:ext uri="{FF2B5EF4-FFF2-40B4-BE49-F238E27FC236}">
                <a16:creationId xmlns:a16="http://schemas.microsoft.com/office/drawing/2014/main" id="{DE07D442-AAF7-4E56-BFF6-33A61791D648}"/>
              </a:ext>
            </a:extLst>
          </p:cNvPr>
          <p:cNvSpPr/>
          <p:nvPr/>
        </p:nvSpPr>
        <p:spPr>
          <a:xfrm>
            <a:off x="2472449" y="4536938"/>
            <a:ext cx="2427210" cy="857614"/>
          </a:xfrm>
          <a:prstGeom prst="cloudCallout">
            <a:avLst>
              <a:gd name="adj1" fmla="val -31297"/>
              <a:gd name="adj2" fmla="val -94686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Why does this graph pass through the origin?</a:t>
            </a:r>
          </a:p>
        </p:txBody>
      </p:sp>
      <p:sp>
        <p:nvSpPr>
          <p:cNvPr id="44" name="Thought Bubble: Cloud 43">
            <a:extLst>
              <a:ext uri="{FF2B5EF4-FFF2-40B4-BE49-F238E27FC236}">
                <a16:creationId xmlns:a16="http://schemas.microsoft.com/office/drawing/2014/main" id="{0FC327EA-0108-4EC5-8B95-C41FFA32DE01}"/>
              </a:ext>
            </a:extLst>
          </p:cNvPr>
          <p:cNvSpPr/>
          <p:nvPr/>
        </p:nvSpPr>
        <p:spPr>
          <a:xfrm>
            <a:off x="5699715" y="4536938"/>
            <a:ext cx="2472686" cy="857614"/>
          </a:xfrm>
          <a:prstGeom prst="cloudCallout">
            <a:avLst>
              <a:gd name="adj1" fmla="val 3834"/>
              <a:gd name="adj2" fmla="val -185608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What does the horizontal nature of this graph tell us?</a:t>
            </a:r>
          </a:p>
        </p:txBody>
      </p:sp>
    </p:spTree>
    <p:extLst>
      <p:ext uri="{BB962C8B-B14F-4D97-AF65-F5344CB8AC3E}">
        <p14:creationId xmlns:p14="http://schemas.microsoft.com/office/powerpoint/2010/main" val="2100291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4" grpId="0"/>
      <p:bldP spid="5" grpId="0"/>
      <p:bldP spid="36" grpId="0"/>
      <p:bldP spid="38" grpId="0"/>
      <p:bldP spid="42" grpId="0"/>
      <p:bldP spid="43" grpId="0" animBg="1"/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AC1BBF1-E5ED-4D6D-B5FC-B3677CE4554C}"/>
              </a:ext>
            </a:extLst>
          </p:cNvPr>
          <p:cNvGrpSpPr/>
          <p:nvPr/>
        </p:nvGrpSpPr>
        <p:grpSpPr>
          <a:xfrm>
            <a:off x="2195736" y="3284984"/>
            <a:ext cx="2587696" cy="1933181"/>
            <a:chOff x="5552288" y="2348881"/>
            <a:chExt cx="2587696" cy="1933181"/>
          </a:xfrm>
        </p:grpSpPr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6D1FE78E-50D3-48D5-8B17-AA92DA18CB3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37130" y="2420887"/>
              <a:ext cx="0" cy="158417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AA4A7619-E416-4008-A996-AB2AC5DAA86A}"/>
                </a:ext>
              </a:extLst>
            </p:cNvPr>
            <p:cNvCxnSpPr>
              <a:cxnSpLocks/>
            </p:cNvCxnSpPr>
            <p:nvPr/>
          </p:nvCxnSpPr>
          <p:spPr>
            <a:xfrm>
              <a:off x="6037130" y="4005063"/>
              <a:ext cx="208823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143FC399-0DC9-405A-9752-114E9C8A971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37130" y="2882033"/>
              <a:ext cx="1834190" cy="110646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892DA2E-E1FE-40C2-9ABC-BC5FEC0A9DED}"/>
                </a:ext>
              </a:extLst>
            </p:cNvPr>
            <p:cNvSpPr txBox="1"/>
            <p:nvPr/>
          </p:nvSpPr>
          <p:spPr>
            <a:xfrm rot="16200000">
              <a:off x="5400644" y="2500525"/>
              <a:ext cx="7649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200" dirty="0">
                  <a:latin typeface="Comic Sans MS" panose="030F0702030302020204" pitchFamily="66" charset="0"/>
                </a:rPr>
                <a:t>Velocity</a:t>
              </a:r>
            </a:p>
            <a:p>
              <a:pPr algn="r"/>
              <a:r>
                <a:rPr lang="en-GB" sz="1200" dirty="0">
                  <a:latin typeface="Comic Sans MS" panose="030F0702030302020204" pitchFamily="66" charset="0"/>
                </a:rPr>
                <a:t>(m s</a:t>
              </a:r>
              <a:r>
                <a:rPr lang="en-GB" sz="1200" baseline="30000" dirty="0">
                  <a:latin typeface="Comic Sans MS" panose="030F0702030302020204" pitchFamily="66" charset="0"/>
                </a:rPr>
                <a:t>-1</a:t>
              </a:r>
              <a:r>
                <a:rPr lang="en-GB" sz="1200" dirty="0">
                  <a:latin typeface="Comic Sans MS" panose="030F0702030302020204" pitchFamily="66" charset="0"/>
                </a:rPr>
                <a:t>)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5E17EF-A026-4613-B002-6CAE226D39CE}"/>
                </a:ext>
              </a:extLst>
            </p:cNvPr>
            <p:cNvSpPr txBox="1"/>
            <p:nvPr/>
          </p:nvSpPr>
          <p:spPr>
            <a:xfrm>
              <a:off x="7368618" y="4005063"/>
              <a:ext cx="7713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200" dirty="0">
                  <a:latin typeface="Comic Sans MS" panose="030F0702030302020204" pitchFamily="66" charset="0"/>
                </a:rPr>
                <a:t>Time (s)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E0441064-F383-4E70-8318-35C47A49A949}"/>
              </a:ext>
            </a:extLst>
          </p:cNvPr>
          <p:cNvSpPr txBox="1"/>
          <p:nvPr/>
        </p:nvSpPr>
        <p:spPr>
          <a:xfrm>
            <a:off x="2123728" y="1196752"/>
            <a:ext cx="676875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Comic Sans MS" panose="030F0702030302020204" pitchFamily="66" charset="0"/>
              </a:rPr>
              <a:t>Acceleration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A vehicle at rest cannot suddenly start to move with constant velocity; there has to be a period of time where the velocity increases. The rate at which the velocity increases is called </a:t>
            </a:r>
            <a:r>
              <a:rPr lang="en-GB" b="1" dirty="0">
                <a:latin typeface="Comic Sans MS" panose="030F0702030302020204" pitchFamily="66" charset="0"/>
              </a:rPr>
              <a:t>acceleration.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8E4AC3A-ED7E-471F-905B-4204549CFE51}"/>
                  </a:ext>
                </a:extLst>
              </p:cNvPr>
              <p:cNvSpPr/>
              <p:nvPr/>
            </p:nvSpPr>
            <p:spPr>
              <a:xfrm>
                <a:off x="5076056" y="3079471"/>
                <a:ext cx="3816423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Comic Sans MS" panose="030F0702030302020204" pitchFamily="66" charset="0"/>
                  </a:rPr>
                  <a:t>The velocity-time graph for an object moving with a constant acceleration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is a straight line segment with gradient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.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‘Constant acceleration’ is sometimes called ‘uniform acceleration’.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8E4AC3A-ED7E-471F-905B-4204549CFE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3079471"/>
                <a:ext cx="3816423" cy="2308324"/>
              </a:xfrm>
              <a:prstGeom prst="rect">
                <a:avLst/>
              </a:prstGeom>
              <a:blipFill>
                <a:blip r:embed="rId2"/>
                <a:stretch>
                  <a:fillRect l="-1438" t="-1055" b="-34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348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E0441064-F383-4E70-8318-35C47A49A949}"/>
              </a:ext>
            </a:extLst>
          </p:cNvPr>
          <p:cNvSpPr txBox="1"/>
          <p:nvPr/>
        </p:nvSpPr>
        <p:spPr>
          <a:xfrm>
            <a:off x="2123728" y="1196752"/>
            <a:ext cx="676875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Comic Sans MS" panose="030F0702030302020204" pitchFamily="66" charset="0"/>
              </a:rPr>
              <a:t>Acceleration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8E4AC3A-ED7E-471F-905B-4204549CFE51}"/>
              </a:ext>
            </a:extLst>
          </p:cNvPr>
          <p:cNvSpPr/>
          <p:nvPr/>
        </p:nvSpPr>
        <p:spPr>
          <a:xfrm>
            <a:off x="2195737" y="1916832"/>
            <a:ext cx="360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The velocity can also drop at a constant rate. The word for this is </a:t>
            </a:r>
            <a:r>
              <a:rPr lang="en-GB" b="1" dirty="0">
                <a:latin typeface="Comic Sans MS" panose="030F0702030302020204" pitchFamily="66" charset="0"/>
              </a:rPr>
              <a:t>deceleration</a:t>
            </a:r>
            <a:r>
              <a:rPr lang="en-GB" dirty="0">
                <a:latin typeface="Comic Sans MS" panose="030F0702030302020204" pitchFamily="66" charset="0"/>
              </a:rPr>
              <a:t> (or retardation).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C5BB1BD-0840-4213-A201-F4A03C14BC73}"/>
              </a:ext>
            </a:extLst>
          </p:cNvPr>
          <p:cNvGrpSpPr/>
          <p:nvPr/>
        </p:nvGrpSpPr>
        <p:grpSpPr>
          <a:xfrm>
            <a:off x="6016752" y="1927867"/>
            <a:ext cx="2587696" cy="1933181"/>
            <a:chOff x="2195736" y="3284984"/>
            <a:chExt cx="2587696" cy="1933181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AC1BBF1-E5ED-4D6D-B5FC-B3677CE4554C}"/>
                </a:ext>
              </a:extLst>
            </p:cNvPr>
            <p:cNvGrpSpPr/>
            <p:nvPr/>
          </p:nvGrpSpPr>
          <p:grpSpPr>
            <a:xfrm>
              <a:off x="2195736" y="3284984"/>
              <a:ext cx="2587696" cy="1933181"/>
              <a:chOff x="5552288" y="2348881"/>
              <a:chExt cx="2587696" cy="1933181"/>
            </a:xfrm>
          </p:grpSpPr>
          <p:cxnSp>
            <p:nvCxnSpPr>
              <p:cNvPr id="4" name="Straight Arrow Connector 3">
                <a:extLst>
                  <a:ext uri="{FF2B5EF4-FFF2-40B4-BE49-F238E27FC236}">
                    <a16:creationId xmlns:a16="http://schemas.microsoft.com/office/drawing/2014/main" id="{6D1FE78E-50D3-48D5-8B17-AA92DA18CB3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037130" y="2420887"/>
                <a:ext cx="0" cy="158417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Arrow Connector 4">
                <a:extLst>
                  <a:ext uri="{FF2B5EF4-FFF2-40B4-BE49-F238E27FC236}">
                    <a16:creationId xmlns:a16="http://schemas.microsoft.com/office/drawing/2014/main" id="{AA4A7619-E416-4008-A996-AB2AC5DAA8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37130" y="4005063"/>
                <a:ext cx="2088232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143FC399-0DC9-405A-9752-114E9C8A971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037130" y="3284985"/>
                <a:ext cx="307246" cy="70351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892DA2E-E1FE-40C2-9ABC-BC5FEC0A9DED}"/>
                  </a:ext>
                </a:extLst>
              </p:cNvPr>
              <p:cNvSpPr txBox="1"/>
              <p:nvPr/>
            </p:nvSpPr>
            <p:spPr>
              <a:xfrm rot="16200000">
                <a:off x="5400644" y="2500525"/>
                <a:ext cx="76495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GB" sz="1200" dirty="0">
                    <a:latin typeface="Comic Sans MS" panose="030F0702030302020204" pitchFamily="66" charset="0"/>
                  </a:rPr>
                  <a:t>Velocity</a:t>
                </a:r>
              </a:p>
              <a:p>
                <a:pPr algn="r"/>
                <a:r>
                  <a:rPr lang="en-GB" sz="1200" dirty="0">
                    <a:latin typeface="Comic Sans MS" panose="030F0702030302020204" pitchFamily="66" charset="0"/>
                  </a:rPr>
                  <a:t>(m s</a:t>
                </a:r>
                <a:r>
                  <a:rPr lang="en-GB" sz="1200" baseline="30000" dirty="0">
                    <a:latin typeface="Comic Sans MS" panose="030F0702030302020204" pitchFamily="66" charset="0"/>
                  </a:rPr>
                  <a:t>-1</a:t>
                </a:r>
                <a:r>
                  <a:rPr lang="en-GB" sz="1200" dirty="0">
                    <a:latin typeface="Comic Sans MS" panose="030F0702030302020204" pitchFamily="66" charset="0"/>
                  </a:rPr>
                  <a:t>)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15E17EF-A026-4613-B002-6CAE226D39CE}"/>
                  </a:ext>
                </a:extLst>
              </p:cNvPr>
              <p:cNvSpPr txBox="1"/>
              <p:nvPr/>
            </p:nvSpPr>
            <p:spPr>
              <a:xfrm>
                <a:off x="7368618" y="4005063"/>
                <a:ext cx="7713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GB" sz="1200" dirty="0">
                    <a:latin typeface="Comic Sans MS" panose="030F0702030302020204" pitchFamily="66" charset="0"/>
                  </a:rPr>
                  <a:t>Time (s)</a:t>
                </a:r>
              </a:p>
            </p:txBody>
          </p:sp>
        </p:grp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D3EA441-834D-427C-ADD4-F3AD2817FEC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85378" y="4221088"/>
              <a:ext cx="86195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2FC82D3-2507-401D-B41C-545DC301656D}"/>
                </a:ext>
              </a:extLst>
            </p:cNvPr>
            <p:cNvCxnSpPr>
              <a:cxnSpLocks/>
              <a:stCxn id="8" idx="0"/>
            </p:cNvCxnSpPr>
            <p:nvPr/>
          </p:nvCxnSpPr>
          <p:spPr>
            <a:xfrm flipH="1" flipV="1">
              <a:off x="3847328" y="4217663"/>
              <a:ext cx="550421" cy="72350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3DFF4CC-9A8D-48ED-B642-B342E0D67ACC}"/>
              </a:ext>
            </a:extLst>
          </p:cNvPr>
          <p:cNvSpPr/>
          <p:nvPr/>
        </p:nvSpPr>
        <p:spPr>
          <a:xfrm>
            <a:off x="4644008" y="3691323"/>
            <a:ext cx="1656184" cy="7649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Constant acceleration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0B2E676-5CFF-48BB-9B5A-15365D9D8079}"/>
              </a:ext>
            </a:extLst>
          </p:cNvPr>
          <p:cNvCxnSpPr>
            <a:cxnSpLocks/>
            <a:stCxn id="20" idx="0"/>
          </p:cNvCxnSpPr>
          <p:nvPr/>
        </p:nvCxnSpPr>
        <p:spPr>
          <a:xfrm flipV="1">
            <a:off x="5472100" y="3166677"/>
            <a:ext cx="1125897" cy="52464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E8EC7D7E-FB87-425C-9FA8-57D3550C26BA}"/>
              </a:ext>
            </a:extLst>
          </p:cNvPr>
          <p:cNvSpPr/>
          <p:nvPr/>
        </p:nvSpPr>
        <p:spPr>
          <a:xfrm>
            <a:off x="5967270" y="4652172"/>
            <a:ext cx="1261453" cy="7649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Constant velocity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BD6AB5F-36E5-4B0C-9CDF-B119F0D6DD5A}"/>
              </a:ext>
            </a:extLst>
          </p:cNvPr>
          <p:cNvCxnSpPr>
            <a:cxnSpLocks/>
            <a:stCxn id="27" idx="0"/>
          </p:cNvCxnSpPr>
          <p:nvPr/>
        </p:nvCxnSpPr>
        <p:spPr>
          <a:xfrm flipV="1">
            <a:off x="6597997" y="2941984"/>
            <a:ext cx="630726" cy="17101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145E73CD-C362-4E2C-BDFC-26146EF8035C}"/>
              </a:ext>
            </a:extLst>
          </p:cNvPr>
          <p:cNvSpPr/>
          <p:nvPr/>
        </p:nvSpPr>
        <p:spPr>
          <a:xfrm>
            <a:off x="7413743" y="4188258"/>
            <a:ext cx="1369867" cy="7649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Constant deceleration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0088788-D06B-409E-A282-57E3D73086EC}"/>
              </a:ext>
            </a:extLst>
          </p:cNvPr>
          <p:cNvCxnSpPr>
            <a:cxnSpLocks/>
            <a:stCxn id="32" idx="0"/>
          </p:cNvCxnSpPr>
          <p:nvPr/>
        </p:nvCxnSpPr>
        <p:spPr>
          <a:xfrm flipH="1" flipV="1">
            <a:off x="7859451" y="3222298"/>
            <a:ext cx="239226" cy="96596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1A11F5A6-07ED-4D18-989B-424C8B4E0955}"/>
              </a:ext>
            </a:extLst>
          </p:cNvPr>
          <p:cNvSpPr/>
          <p:nvPr/>
        </p:nvSpPr>
        <p:spPr>
          <a:xfrm>
            <a:off x="2178496" y="3260883"/>
            <a:ext cx="236911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The unit for acceleration and deceleration is</a:t>
            </a:r>
          </a:p>
          <a:p>
            <a:r>
              <a:rPr lang="en-GB" dirty="0">
                <a:latin typeface="Comic Sans MS" panose="030F0702030302020204" pitchFamily="66" charset="0"/>
              </a:rPr>
              <a:t>metres per second per second, or m s</a:t>
            </a:r>
            <a:r>
              <a:rPr lang="en-GB" baseline="30000" dirty="0">
                <a:latin typeface="Comic Sans MS" panose="030F0702030302020204" pitchFamily="66" charset="0"/>
              </a:rPr>
              <a:t>-2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84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7" grpId="0" animBg="1"/>
      <p:bldP spid="32" grpId="0" animBg="1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AC1BBF1-E5ED-4D6D-B5FC-B3677CE4554C}"/>
              </a:ext>
            </a:extLst>
          </p:cNvPr>
          <p:cNvGrpSpPr/>
          <p:nvPr/>
        </p:nvGrpSpPr>
        <p:grpSpPr>
          <a:xfrm>
            <a:off x="2195736" y="1772816"/>
            <a:ext cx="2952328" cy="2374466"/>
            <a:chOff x="5552288" y="2348881"/>
            <a:chExt cx="2587696" cy="1874903"/>
          </a:xfrm>
        </p:grpSpPr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6D1FE78E-50D3-48D5-8B17-AA92DA18CB3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37130" y="2420887"/>
              <a:ext cx="0" cy="158417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AA4A7619-E416-4008-A996-AB2AC5DAA86A}"/>
                </a:ext>
              </a:extLst>
            </p:cNvPr>
            <p:cNvCxnSpPr>
              <a:cxnSpLocks/>
            </p:cNvCxnSpPr>
            <p:nvPr/>
          </p:nvCxnSpPr>
          <p:spPr>
            <a:xfrm>
              <a:off x="6037130" y="4005063"/>
              <a:ext cx="208823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143FC399-0DC9-405A-9752-114E9C8A971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34472" y="2667103"/>
              <a:ext cx="1979282" cy="5346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892DA2E-E1FE-40C2-9ABC-BC5FEC0A9DED}"/>
                </a:ext>
              </a:extLst>
            </p:cNvPr>
            <p:cNvSpPr txBox="1"/>
            <p:nvPr/>
          </p:nvSpPr>
          <p:spPr>
            <a:xfrm rot="16200000">
              <a:off x="5400644" y="2500525"/>
              <a:ext cx="7649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200" dirty="0">
                  <a:latin typeface="Comic Sans MS" panose="030F0702030302020204" pitchFamily="66" charset="0"/>
                </a:rPr>
                <a:t>Velocity</a:t>
              </a:r>
            </a:p>
            <a:p>
              <a:pPr algn="r"/>
              <a:r>
                <a:rPr lang="en-GB" sz="1200" dirty="0">
                  <a:latin typeface="Comic Sans MS" panose="030F0702030302020204" pitchFamily="66" charset="0"/>
                </a:rPr>
                <a:t>(m s</a:t>
              </a:r>
              <a:r>
                <a:rPr lang="en-GB" sz="1200" baseline="30000" dirty="0">
                  <a:latin typeface="Comic Sans MS" panose="030F0702030302020204" pitchFamily="66" charset="0"/>
                </a:rPr>
                <a:t>-1</a:t>
              </a:r>
              <a:r>
                <a:rPr lang="en-GB" sz="1200" dirty="0">
                  <a:latin typeface="Comic Sans MS" panose="030F0702030302020204" pitchFamily="66" charset="0"/>
                </a:rPr>
                <a:t>)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5E17EF-A026-4613-B002-6CAE226D39CE}"/>
                </a:ext>
              </a:extLst>
            </p:cNvPr>
            <p:cNvSpPr txBox="1"/>
            <p:nvPr/>
          </p:nvSpPr>
          <p:spPr>
            <a:xfrm>
              <a:off x="7463888" y="4005063"/>
              <a:ext cx="676096" cy="218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200" dirty="0">
                  <a:latin typeface="Comic Sans MS" panose="030F0702030302020204" pitchFamily="66" charset="0"/>
                </a:rPr>
                <a:t>Time (s)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E0441064-F383-4E70-8318-35C47A49A949}"/>
              </a:ext>
            </a:extLst>
          </p:cNvPr>
          <p:cNvSpPr txBox="1"/>
          <p:nvPr/>
        </p:nvSpPr>
        <p:spPr>
          <a:xfrm>
            <a:off x="2123728" y="1196752"/>
            <a:ext cx="676875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Comic Sans MS" panose="030F0702030302020204" pitchFamily="66" charset="0"/>
              </a:rPr>
              <a:t>Constant Acceleration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8E4AC3A-ED7E-471F-905B-4204549CFE51}"/>
                  </a:ext>
                </a:extLst>
              </p:cNvPr>
              <p:cNvSpPr/>
              <p:nvPr/>
            </p:nvSpPr>
            <p:spPr>
              <a:xfrm>
                <a:off x="5721099" y="1844822"/>
                <a:ext cx="3168348" cy="25853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Comic Sans MS" panose="030F0702030302020204" pitchFamily="66" charset="0"/>
                  </a:rPr>
                  <a:t>This is a velocity-time graph showing an object moving with constant acceleration. 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The </a:t>
                </a:r>
                <a:r>
                  <a:rPr lang="en-GB" b="1" dirty="0">
                    <a:latin typeface="Comic Sans MS" panose="030F0702030302020204" pitchFamily="66" charset="0"/>
                  </a:rPr>
                  <a:t>initial velocity</a:t>
                </a:r>
                <a:r>
                  <a:rPr lang="en-GB" dirty="0">
                    <a:latin typeface="Comic Sans MS" panose="030F0702030302020204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.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The velocity at time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is denoted by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8E4AC3A-ED7E-471F-905B-4204549CFE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1099" y="1844822"/>
                <a:ext cx="3168348" cy="2585323"/>
              </a:xfrm>
              <a:prstGeom prst="rect">
                <a:avLst/>
              </a:prstGeom>
              <a:blipFill>
                <a:blip r:embed="rId2"/>
                <a:stretch>
                  <a:fillRect l="-1734" t="-1179" b="-3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9E8AF85-E2B8-4EE4-AB72-7BC9888AE52C}"/>
              </a:ext>
            </a:extLst>
          </p:cNvPr>
          <p:cNvCxnSpPr/>
          <p:nvPr/>
        </p:nvCxnSpPr>
        <p:spPr>
          <a:xfrm>
            <a:off x="2627784" y="2852936"/>
            <a:ext cx="0" cy="101734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ACB89EE-89AD-4A02-BCF8-2278D9E7684E}"/>
                  </a:ext>
                </a:extLst>
              </p:cNvPr>
              <p:cNvSpPr/>
              <p:nvPr/>
            </p:nvSpPr>
            <p:spPr>
              <a:xfrm>
                <a:off x="2387784" y="3176943"/>
                <a:ext cx="31200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dirty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ACB89EE-89AD-4A02-BCF8-2278D9E768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7784" y="3176943"/>
                <a:ext cx="312008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BD5AE74-C19E-4371-9C2F-E6AF95515773}"/>
              </a:ext>
            </a:extLst>
          </p:cNvPr>
          <p:cNvCxnSpPr>
            <a:cxnSpLocks/>
          </p:cNvCxnSpPr>
          <p:nvPr/>
        </p:nvCxnSpPr>
        <p:spPr>
          <a:xfrm flipH="1">
            <a:off x="2745866" y="4005064"/>
            <a:ext cx="1394086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B9D1388-62F5-4D26-87A2-C6C6252B812E}"/>
                  </a:ext>
                </a:extLst>
              </p:cNvPr>
              <p:cNvSpPr/>
              <p:nvPr/>
            </p:nvSpPr>
            <p:spPr>
              <a:xfrm>
                <a:off x="3347864" y="3944089"/>
                <a:ext cx="28463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dirty="0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B9D1388-62F5-4D26-87A2-C6C6252B81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3944089"/>
                <a:ext cx="284630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036486E-540C-45ED-A507-1DF3759DB237}"/>
              </a:ext>
            </a:extLst>
          </p:cNvPr>
          <p:cNvCxnSpPr>
            <a:cxnSpLocks/>
          </p:cNvCxnSpPr>
          <p:nvPr/>
        </p:nvCxnSpPr>
        <p:spPr>
          <a:xfrm>
            <a:off x="4427984" y="2420888"/>
            <a:ext cx="0" cy="143854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AF88C44-A304-4C28-8735-BEB015BDE963}"/>
                  </a:ext>
                </a:extLst>
              </p:cNvPr>
              <p:cNvSpPr/>
              <p:nvPr/>
            </p:nvSpPr>
            <p:spPr>
              <a:xfrm>
                <a:off x="4355976" y="2924944"/>
                <a:ext cx="31200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dirty="0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AF88C44-A304-4C28-8735-BEB015BDE9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2924944"/>
                <a:ext cx="312008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ABA8102-EC74-42B5-A531-63DDB1BE277F}"/>
              </a:ext>
            </a:extLst>
          </p:cNvPr>
          <p:cNvCxnSpPr>
            <a:cxnSpLocks/>
          </p:cNvCxnSpPr>
          <p:nvPr/>
        </p:nvCxnSpPr>
        <p:spPr>
          <a:xfrm>
            <a:off x="4139952" y="2420888"/>
            <a:ext cx="0" cy="1449395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5A283AB-8374-4AAC-A962-A69C614211F5}"/>
              </a:ext>
            </a:extLst>
          </p:cNvPr>
          <p:cNvCxnSpPr>
            <a:cxnSpLocks/>
          </p:cNvCxnSpPr>
          <p:nvPr/>
        </p:nvCxnSpPr>
        <p:spPr>
          <a:xfrm flipV="1">
            <a:off x="2745865" y="2839022"/>
            <a:ext cx="1394087" cy="1936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624339E-DD3E-4D04-8FAC-9C94111B57EE}"/>
              </a:ext>
            </a:extLst>
          </p:cNvPr>
          <p:cNvCxnSpPr>
            <a:cxnSpLocks/>
          </p:cNvCxnSpPr>
          <p:nvPr/>
        </p:nvCxnSpPr>
        <p:spPr>
          <a:xfrm>
            <a:off x="4230190" y="2839022"/>
            <a:ext cx="0" cy="101951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0CB78FFA-9FC4-401E-9C8B-231639C627E6}"/>
                  </a:ext>
                </a:extLst>
              </p:cNvPr>
              <p:cNvSpPr/>
              <p:nvPr/>
            </p:nvSpPr>
            <p:spPr>
              <a:xfrm>
                <a:off x="4158182" y="3212976"/>
                <a:ext cx="31200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dirty="0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0CB78FFA-9FC4-401E-9C8B-231639C627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8182" y="3212976"/>
                <a:ext cx="312008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0BA60F6-4E95-4669-BA61-9FEE284003AF}"/>
              </a:ext>
            </a:extLst>
          </p:cNvPr>
          <p:cNvCxnSpPr>
            <a:cxnSpLocks/>
          </p:cNvCxnSpPr>
          <p:nvPr/>
        </p:nvCxnSpPr>
        <p:spPr>
          <a:xfrm>
            <a:off x="4230190" y="2431739"/>
            <a:ext cx="0" cy="40728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26B487FA-7AB0-4517-9FD8-54B7BF7D944A}"/>
                  </a:ext>
                </a:extLst>
              </p:cNvPr>
              <p:cNvSpPr/>
              <p:nvPr/>
            </p:nvSpPr>
            <p:spPr>
              <a:xfrm>
                <a:off x="4143372" y="2489214"/>
                <a:ext cx="36958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dirty="0" smtClean="0">
                          <a:latin typeface="Cambria Math" panose="02040503050406030204" pitchFamily="18" charset="0"/>
                        </a:rPr>
                        <m:t>𝑎𝑡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26B487FA-7AB0-4517-9FD8-54B7BF7D94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3372" y="2489214"/>
                <a:ext cx="369588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731FB751-B811-41D6-90C6-2318936E41BC}"/>
                  </a:ext>
                </a:extLst>
              </p:cNvPr>
              <p:cNvSpPr/>
              <p:nvPr/>
            </p:nvSpPr>
            <p:spPr>
              <a:xfrm>
                <a:off x="2170729" y="4643844"/>
                <a:ext cx="6718707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Comic Sans MS" panose="030F0702030302020204" pitchFamily="66" charset="0"/>
                  </a:rPr>
                  <a:t>If the acceleration has the constant value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, then between time 0 and time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, the velocity increases by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𝑎𝑡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. It follows that after time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 dirty="0" err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i="1" dirty="0" err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 dirty="0" err="1" smtClean="0">
                        <a:latin typeface="Cambria Math" panose="02040503050406030204" pitchFamily="18" charset="0"/>
                      </a:rPr>
                      <m:t>𝑎𝑡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731FB751-B811-41D6-90C6-2318936E41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729" y="4643844"/>
                <a:ext cx="6718707" cy="923330"/>
              </a:xfrm>
              <a:prstGeom prst="rect">
                <a:avLst/>
              </a:prstGeom>
              <a:blipFill>
                <a:blip r:embed="rId7"/>
                <a:stretch>
                  <a:fillRect l="-726" t="-3311" b="-105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87C7BF19-331C-4C09-BDE7-609DD184997C}"/>
                  </a:ext>
                </a:extLst>
              </p:cNvPr>
              <p:cNvSpPr/>
              <p:nvPr/>
            </p:nvSpPr>
            <p:spPr>
              <a:xfrm>
                <a:off x="434539" y="1196752"/>
                <a:ext cx="118513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 dirty="0" err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GB" sz="1600" i="1" dirty="0" err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 dirty="0" err="1">
                          <a:latin typeface="Cambria Math" panose="02040503050406030204" pitchFamily="18" charset="0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87C7BF19-331C-4C09-BDE7-609DD18499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39" y="1196752"/>
                <a:ext cx="1185133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4830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9" grpId="0"/>
      <p:bldP spid="35" grpId="0"/>
      <p:bldP spid="37" grpId="0"/>
      <p:bldP spid="40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Manual Input 8">
            <a:extLst>
              <a:ext uri="{FF2B5EF4-FFF2-40B4-BE49-F238E27FC236}">
                <a16:creationId xmlns:a16="http://schemas.microsoft.com/office/drawing/2014/main" id="{4ADDD865-6CFC-4BCD-82B3-3495CF5EC927}"/>
              </a:ext>
            </a:extLst>
          </p:cNvPr>
          <p:cNvSpPr/>
          <p:nvPr/>
        </p:nvSpPr>
        <p:spPr>
          <a:xfrm>
            <a:off x="2745865" y="2441308"/>
            <a:ext cx="1394804" cy="1418123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27"/>
              <a:gd name="connsiteY0" fmla="*/ 3600 h 11600"/>
              <a:gd name="connsiteX1" fmla="*/ 10027 w 10027"/>
              <a:gd name="connsiteY1" fmla="*/ 0 h 11600"/>
              <a:gd name="connsiteX2" fmla="*/ 10000 w 10027"/>
              <a:gd name="connsiteY2" fmla="*/ 11600 h 11600"/>
              <a:gd name="connsiteX3" fmla="*/ 0 w 10027"/>
              <a:gd name="connsiteY3" fmla="*/ 11600 h 11600"/>
              <a:gd name="connsiteX4" fmla="*/ 0 w 10027"/>
              <a:gd name="connsiteY4" fmla="*/ 3600 h 11600"/>
              <a:gd name="connsiteX0" fmla="*/ 40 w 10027"/>
              <a:gd name="connsiteY0" fmla="*/ 3326 h 11600"/>
              <a:gd name="connsiteX1" fmla="*/ 10027 w 10027"/>
              <a:gd name="connsiteY1" fmla="*/ 0 h 11600"/>
              <a:gd name="connsiteX2" fmla="*/ 10000 w 10027"/>
              <a:gd name="connsiteY2" fmla="*/ 11600 h 11600"/>
              <a:gd name="connsiteX3" fmla="*/ 0 w 10027"/>
              <a:gd name="connsiteY3" fmla="*/ 11600 h 11600"/>
              <a:gd name="connsiteX4" fmla="*/ 40 w 10027"/>
              <a:gd name="connsiteY4" fmla="*/ 3326 h 1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7" h="11600">
                <a:moveTo>
                  <a:pt x="40" y="3326"/>
                </a:moveTo>
                <a:lnTo>
                  <a:pt x="10027" y="0"/>
                </a:lnTo>
                <a:cubicBezTo>
                  <a:pt x="10018" y="3867"/>
                  <a:pt x="10009" y="7733"/>
                  <a:pt x="10000" y="11600"/>
                </a:cubicBezTo>
                <a:lnTo>
                  <a:pt x="0" y="11600"/>
                </a:lnTo>
                <a:cubicBezTo>
                  <a:pt x="13" y="8842"/>
                  <a:pt x="27" y="6084"/>
                  <a:pt x="40" y="3326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AC1BBF1-E5ED-4D6D-B5FC-B3677CE4554C}"/>
              </a:ext>
            </a:extLst>
          </p:cNvPr>
          <p:cNvGrpSpPr/>
          <p:nvPr/>
        </p:nvGrpSpPr>
        <p:grpSpPr>
          <a:xfrm>
            <a:off x="2195736" y="1772816"/>
            <a:ext cx="2952328" cy="2374466"/>
            <a:chOff x="5552288" y="2348881"/>
            <a:chExt cx="2587696" cy="1874903"/>
          </a:xfrm>
        </p:grpSpPr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6D1FE78E-50D3-48D5-8B17-AA92DA18CB3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37130" y="2420887"/>
              <a:ext cx="0" cy="158417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AA4A7619-E416-4008-A996-AB2AC5DAA86A}"/>
                </a:ext>
              </a:extLst>
            </p:cNvPr>
            <p:cNvCxnSpPr>
              <a:cxnSpLocks/>
            </p:cNvCxnSpPr>
            <p:nvPr/>
          </p:nvCxnSpPr>
          <p:spPr>
            <a:xfrm>
              <a:off x="6037130" y="4005063"/>
              <a:ext cx="208823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143FC399-0DC9-405A-9752-114E9C8A971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34472" y="2667103"/>
              <a:ext cx="1979282" cy="5346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892DA2E-E1FE-40C2-9ABC-BC5FEC0A9DED}"/>
                </a:ext>
              </a:extLst>
            </p:cNvPr>
            <p:cNvSpPr txBox="1"/>
            <p:nvPr/>
          </p:nvSpPr>
          <p:spPr>
            <a:xfrm rot="16200000">
              <a:off x="5400644" y="2500525"/>
              <a:ext cx="7649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200" dirty="0">
                  <a:latin typeface="Comic Sans MS" panose="030F0702030302020204" pitchFamily="66" charset="0"/>
                </a:rPr>
                <a:t>Velocity</a:t>
              </a:r>
            </a:p>
            <a:p>
              <a:pPr algn="r"/>
              <a:r>
                <a:rPr lang="en-GB" sz="1200" dirty="0">
                  <a:latin typeface="Comic Sans MS" panose="030F0702030302020204" pitchFamily="66" charset="0"/>
                </a:rPr>
                <a:t>(m s</a:t>
              </a:r>
              <a:r>
                <a:rPr lang="en-GB" sz="1200" baseline="30000" dirty="0">
                  <a:latin typeface="Comic Sans MS" panose="030F0702030302020204" pitchFamily="66" charset="0"/>
                </a:rPr>
                <a:t>-1</a:t>
              </a:r>
              <a:r>
                <a:rPr lang="en-GB" sz="1200" dirty="0">
                  <a:latin typeface="Comic Sans MS" panose="030F0702030302020204" pitchFamily="66" charset="0"/>
                </a:rPr>
                <a:t>)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5E17EF-A026-4613-B002-6CAE226D39CE}"/>
                </a:ext>
              </a:extLst>
            </p:cNvPr>
            <p:cNvSpPr txBox="1"/>
            <p:nvPr/>
          </p:nvSpPr>
          <p:spPr>
            <a:xfrm>
              <a:off x="7463888" y="4005063"/>
              <a:ext cx="676096" cy="218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200" dirty="0">
                  <a:latin typeface="Comic Sans MS" panose="030F0702030302020204" pitchFamily="66" charset="0"/>
                </a:rPr>
                <a:t>Time (s)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E0441064-F383-4E70-8318-35C47A49A949}"/>
              </a:ext>
            </a:extLst>
          </p:cNvPr>
          <p:cNvSpPr txBox="1"/>
          <p:nvPr/>
        </p:nvSpPr>
        <p:spPr>
          <a:xfrm>
            <a:off x="2123728" y="1196752"/>
            <a:ext cx="676875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Comic Sans MS" panose="030F0702030302020204" pitchFamily="66" charset="0"/>
              </a:rPr>
              <a:t>Constant Acceleration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8E4AC3A-ED7E-471F-905B-4204549CFE51}"/>
                  </a:ext>
                </a:extLst>
              </p:cNvPr>
              <p:cNvSpPr/>
              <p:nvPr/>
            </p:nvSpPr>
            <p:spPr>
              <a:xfrm>
                <a:off x="5721099" y="1844822"/>
                <a:ext cx="3168348" cy="27245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Comic Sans MS" panose="030F0702030302020204" pitchFamily="66" charset="0"/>
                  </a:rPr>
                  <a:t>To find an equation for the displacement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, you need to find the area of the shaded region under the graph between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(0,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 err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 dirty="0" err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.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We can do this by finding the area of the trapezium: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GB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8E4AC3A-ED7E-471F-905B-4204549CFE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1099" y="1844822"/>
                <a:ext cx="3168348" cy="2724528"/>
              </a:xfrm>
              <a:prstGeom prst="rect">
                <a:avLst/>
              </a:prstGeom>
              <a:blipFill>
                <a:blip r:embed="rId2"/>
                <a:stretch>
                  <a:fillRect l="-1734" t="-1119" r="-32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9E8AF85-E2B8-4EE4-AB72-7BC9888AE52C}"/>
              </a:ext>
            </a:extLst>
          </p:cNvPr>
          <p:cNvCxnSpPr/>
          <p:nvPr/>
        </p:nvCxnSpPr>
        <p:spPr>
          <a:xfrm>
            <a:off x="2627784" y="2852936"/>
            <a:ext cx="0" cy="101734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ACB89EE-89AD-4A02-BCF8-2278D9E7684E}"/>
                  </a:ext>
                </a:extLst>
              </p:cNvPr>
              <p:cNvSpPr/>
              <p:nvPr/>
            </p:nvSpPr>
            <p:spPr>
              <a:xfrm>
                <a:off x="2387784" y="3176943"/>
                <a:ext cx="31200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dirty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ACB89EE-89AD-4A02-BCF8-2278D9E768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7784" y="3176943"/>
                <a:ext cx="312008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BD5AE74-C19E-4371-9C2F-E6AF95515773}"/>
              </a:ext>
            </a:extLst>
          </p:cNvPr>
          <p:cNvCxnSpPr>
            <a:cxnSpLocks/>
          </p:cNvCxnSpPr>
          <p:nvPr/>
        </p:nvCxnSpPr>
        <p:spPr>
          <a:xfrm flipH="1">
            <a:off x="2745866" y="4005064"/>
            <a:ext cx="1394086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B9D1388-62F5-4D26-87A2-C6C6252B812E}"/>
                  </a:ext>
                </a:extLst>
              </p:cNvPr>
              <p:cNvSpPr/>
              <p:nvPr/>
            </p:nvSpPr>
            <p:spPr>
              <a:xfrm>
                <a:off x="3347864" y="3944089"/>
                <a:ext cx="28463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dirty="0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B9D1388-62F5-4D26-87A2-C6C6252B81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3944089"/>
                <a:ext cx="284630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BD14E85-8513-4480-A6F9-39B06435A045}"/>
                  </a:ext>
                </a:extLst>
              </p:cNvPr>
              <p:cNvSpPr txBox="1"/>
              <p:nvPr/>
            </p:nvSpPr>
            <p:spPr>
              <a:xfrm>
                <a:off x="3152139" y="3154903"/>
                <a:ext cx="62061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GB" sz="1200" dirty="0">
                    <a:latin typeface="Comic Sans MS" panose="030F0702030302020204" pitchFamily="66" charset="0"/>
                  </a:rPr>
                  <a:t>area </a:t>
                </a:r>
                <a14:m>
                  <m:oMath xmlns:m="http://schemas.openxmlformats.org/officeDocument/2006/math">
                    <m:r>
                      <a:rPr lang="en-GB" sz="1200" b="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BD14E85-8513-4480-A6F9-39B06435A0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2139" y="3154903"/>
                <a:ext cx="620619" cy="276999"/>
              </a:xfrm>
              <a:prstGeom prst="rect">
                <a:avLst/>
              </a:prstGeom>
              <a:blipFill>
                <a:blip r:embed="rId5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2E2E47C-D62F-41F1-B8B4-E964D52FBE99}"/>
              </a:ext>
            </a:extLst>
          </p:cNvPr>
          <p:cNvCxnSpPr>
            <a:cxnSpLocks/>
          </p:cNvCxnSpPr>
          <p:nvPr/>
        </p:nvCxnSpPr>
        <p:spPr>
          <a:xfrm>
            <a:off x="4427984" y="2420888"/>
            <a:ext cx="0" cy="143854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8C5C3FAA-DAAA-45FF-A747-F3B6E4F34235}"/>
                  </a:ext>
                </a:extLst>
              </p:cNvPr>
              <p:cNvSpPr/>
              <p:nvPr/>
            </p:nvSpPr>
            <p:spPr>
              <a:xfrm>
                <a:off x="4355976" y="2924944"/>
                <a:ext cx="31200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dirty="0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8C5C3FAA-DAAA-45FF-A747-F3B6E4F342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2924944"/>
                <a:ext cx="312008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156197A-5B28-478C-9906-B1B51B8B3C06}"/>
              </a:ext>
            </a:extLst>
          </p:cNvPr>
          <p:cNvCxnSpPr>
            <a:cxnSpLocks/>
          </p:cNvCxnSpPr>
          <p:nvPr/>
        </p:nvCxnSpPr>
        <p:spPr>
          <a:xfrm>
            <a:off x="4139952" y="2420888"/>
            <a:ext cx="0" cy="1449395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766DBDC-1E70-46EB-A85E-DCF92C763BA0}"/>
              </a:ext>
            </a:extLst>
          </p:cNvPr>
          <p:cNvCxnSpPr>
            <a:cxnSpLocks/>
          </p:cNvCxnSpPr>
          <p:nvPr/>
        </p:nvCxnSpPr>
        <p:spPr>
          <a:xfrm>
            <a:off x="4230190" y="2839022"/>
            <a:ext cx="0" cy="101951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3625EF8-1EEA-4599-B1F2-445E483AC792}"/>
                  </a:ext>
                </a:extLst>
              </p:cNvPr>
              <p:cNvSpPr/>
              <p:nvPr/>
            </p:nvSpPr>
            <p:spPr>
              <a:xfrm>
                <a:off x="4158182" y="3212976"/>
                <a:ext cx="31200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dirty="0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3625EF8-1EEA-4599-B1F2-445E483AC7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8182" y="3212976"/>
                <a:ext cx="312008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4ED30A3-6AF4-440D-8AD4-3C6E202EE885}"/>
              </a:ext>
            </a:extLst>
          </p:cNvPr>
          <p:cNvCxnSpPr>
            <a:cxnSpLocks/>
          </p:cNvCxnSpPr>
          <p:nvPr/>
        </p:nvCxnSpPr>
        <p:spPr>
          <a:xfrm>
            <a:off x="4230190" y="2431739"/>
            <a:ext cx="0" cy="40728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00525146-A99A-4EDA-9C8C-881D146246C9}"/>
                  </a:ext>
                </a:extLst>
              </p:cNvPr>
              <p:cNvSpPr/>
              <p:nvPr/>
            </p:nvSpPr>
            <p:spPr>
              <a:xfrm>
                <a:off x="4143372" y="2489214"/>
                <a:ext cx="36958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dirty="0" smtClean="0">
                          <a:latin typeface="Cambria Math" panose="02040503050406030204" pitchFamily="18" charset="0"/>
                        </a:rPr>
                        <m:t>𝑎𝑡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00525146-A99A-4EDA-9C8C-881D146246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3372" y="2489214"/>
                <a:ext cx="369588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C0B8D8B-16D5-4893-8805-C442D9803232}"/>
                  </a:ext>
                </a:extLst>
              </p:cNvPr>
              <p:cNvSpPr/>
              <p:nvPr/>
            </p:nvSpPr>
            <p:spPr>
              <a:xfrm>
                <a:off x="262355" y="1535306"/>
                <a:ext cx="1502847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sz="16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C0B8D8B-16D5-4893-8805-C442D98032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355" y="1535306"/>
                <a:ext cx="1502847" cy="55335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CBF5D2E-AB00-4123-AB0C-CE103ED30A79}"/>
                  </a:ext>
                </a:extLst>
              </p:cNvPr>
              <p:cNvSpPr/>
              <p:nvPr/>
            </p:nvSpPr>
            <p:spPr>
              <a:xfrm>
                <a:off x="2123727" y="4714263"/>
                <a:ext cx="6765719" cy="7779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Comic Sans MS" panose="030F0702030302020204" pitchFamily="66" charset="0"/>
                  </a:rPr>
                  <a:t>Or by adding the area of the rectangle and the area of the triangle: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𝑢𝑡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CBF5D2E-AB00-4123-AB0C-CE103ED30A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7" y="4714263"/>
                <a:ext cx="6765719" cy="777970"/>
              </a:xfrm>
              <a:prstGeom prst="rect">
                <a:avLst/>
              </a:prstGeom>
              <a:blipFill>
                <a:blip r:embed="rId9"/>
                <a:stretch>
                  <a:fillRect l="-721" t="-3125" b="-23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2B6F8CD-F821-444C-8BC5-12A3FECF11D3}"/>
              </a:ext>
            </a:extLst>
          </p:cNvPr>
          <p:cNvCxnSpPr>
            <a:cxnSpLocks/>
          </p:cNvCxnSpPr>
          <p:nvPr/>
        </p:nvCxnSpPr>
        <p:spPr>
          <a:xfrm flipV="1">
            <a:off x="2745865" y="2839022"/>
            <a:ext cx="1394087" cy="1936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C4A1F64-AC6F-4727-995E-B83974891A7D}"/>
                  </a:ext>
                </a:extLst>
              </p:cNvPr>
              <p:cNvSpPr/>
              <p:nvPr/>
            </p:nvSpPr>
            <p:spPr>
              <a:xfrm>
                <a:off x="274234" y="2083555"/>
                <a:ext cx="1501886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𝑢𝑡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sz="16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C4A1F64-AC6F-4727-995E-B83974891A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234" y="2083555"/>
                <a:ext cx="1501886" cy="55335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724C7CC-C828-4C8B-BB4E-35E8EFA8BE62}"/>
                  </a:ext>
                </a:extLst>
              </p:cNvPr>
              <p:cNvSpPr/>
              <p:nvPr/>
            </p:nvSpPr>
            <p:spPr>
              <a:xfrm>
                <a:off x="434539" y="1196752"/>
                <a:ext cx="118513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 dirty="0" err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GB" sz="1600" i="1" dirty="0" err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 dirty="0" err="1">
                          <a:latin typeface="Cambria Math" panose="02040503050406030204" pitchFamily="18" charset="0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724C7CC-C828-4C8B-BB4E-35E8EFA8BE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39" y="1196752"/>
                <a:ext cx="1185133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569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C0B8D8B-16D5-4893-8805-C442D9803232}"/>
                  </a:ext>
                </a:extLst>
              </p:cNvPr>
              <p:cNvSpPr/>
              <p:nvPr/>
            </p:nvSpPr>
            <p:spPr>
              <a:xfrm>
                <a:off x="262355" y="1535306"/>
                <a:ext cx="1502847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sz="16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C0B8D8B-16D5-4893-8805-C442D98032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355" y="1535306"/>
                <a:ext cx="1502847" cy="5533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C4A1F64-AC6F-4727-995E-B83974891A7D}"/>
                  </a:ext>
                </a:extLst>
              </p:cNvPr>
              <p:cNvSpPr/>
              <p:nvPr/>
            </p:nvSpPr>
            <p:spPr>
              <a:xfrm>
                <a:off x="274234" y="2083555"/>
                <a:ext cx="1501886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𝑢𝑡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sz="16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C4A1F64-AC6F-4727-995E-B83974891A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234" y="2083555"/>
                <a:ext cx="1501886" cy="5533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724C7CC-C828-4C8B-BB4E-35E8EFA8BE62}"/>
                  </a:ext>
                </a:extLst>
              </p:cNvPr>
              <p:cNvSpPr/>
              <p:nvPr/>
            </p:nvSpPr>
            <p:spPr>
              <a:xfrm>
                <a:off x="434539" y="1196752"/>
                <a:ext cx="118513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 dirty="0" err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GB" sz="1600" i="1" dirty="0" err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 dirty="0" err="1">
                          <a:latin typeface="Cambria Math" panose="02040503050406030204" pitchFamily="18" charset="0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724C7CC-C828-4C8B-BB4E-35E8EFA8BE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39" y="1196752"/>
                <a:ext cx="1185133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AC2B9AA-CA0B-46ED-BACE-57AA9C142C7F}"/>
                  </a:ext>
                </a:extLst>
              </p:cNvPr>
              <p:cNvSpPr txBox="1"/>
              <p:nvPr/>
            </p:nvSpPr>
            <p:spPr>
              <a:xfrm>
                <a:off x="2133157" y="1196752"/>
                <a:ext cx="6768752" cy="2893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b="1" u="sng" dirty="0">
                    <a:latin typeface="Comic Sans MS" panose="030F0702030302020204" pitchFamily="66" charset="0"/>
                  </a:rPr>
                  <a:t>Constant Acceleration Equations</a:t>
                </a:r>
              </a:p>
              <a:p>
                <a:pPr algn="ctr"/>
                <a:endParaRPr lang="en-GB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GB" dirty="0">
                    <a:latin typeface="Comic Sans MS" panose="030F0702030302020204" pitchFamily="66" charset="0"/>
                  </a:rPr>
                  <a:t>These three equations involve four of the five quantities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.</a:t>
                </a:r>
              </a:p>
              <a:p>
                <a:pPr algn="ctr"/>
                <a:endParaRPr lang="en-GB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GB" dirty="0">
                    <a:latin typeface="Comic Sans MS" panose="030F0702030302020204" pitchFamily="66" charset="0"/>
                  </a:rPr>
                  <a:t>The first leaves out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, the second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and the third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.</a:t>
                </a:r>
              </a:p>
              <a:p>
                <a:pPr algn="ctr"/>
                <a:endParaRPr lang="en-GB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GB" dirty="0">
                    <a:latin typeface="Comic Sans MS" panose="030F0702030302020204" pitchFamily="66" charset="0"/>
                  </a:rPr>
                  <a:t>It is also useful to have equations that leave out t and u, and we can find those by combining the equations we already have.</a:t>
                </a: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AC2B9AA-CA0B-46ED-BACE-57AA9C142C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157" y="1196752"/>
                <a:ext cx="6768752" cy="2893100"/>
              </a:xfrm>
              <a:prstGeom prst="rect">
                <a:avLst/>
              </a:prstGeom>
              <a:blipFill>
                <a:blip r:embed="rId5"/>
                <a:stretch>
                  <a:fillRect l="-631" t="-1053" r="-1622" b="-2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3E3F30E-3E7A-46D8-8FDF-EDB10A06EC33}"/>
                  </a:ext>
                </a:extLst>
              </p:cNvPr>
              <p:cNvSpPr/>
              <p:nvPr/>
            </p:nvSpPr>
            <p:spPr>
              <a:xfrm>
                <a:off x="242091" y="3185162"/>
                <a:ext cx="1543371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𝑣𝑡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𝑎𝑡</m:t>
                          </m:r>
                        </m:e>
                        <m:sup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3E3F30E-3E7A-46D8-8FDF-EDB10A06EC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91" y="3185162"/>
                <a:ext cx="1543371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823F58B6-04E9-47EF-A8CB-56252E4612AC}"/>
                  </a:ext>
                </a:extLst>
              </p:cNvPr>
              <p:cNvSpPr/>
              <p:nvPr/>
            </p:nvSpPr>
            <p:spPr>
              <a:xfrm>
                <a:off x="260174" y="2780928"/>
                <a:ext cx="150720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823F58B6-04E9-47EF-A8CB-56252E4612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174" y="2780928"/>
                <a:ext cx="1507207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9909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1089</Words>
  <Application>Microsoft Office PowerPoint</Application>
  <PresentationFormat>On-screen Show (4:3)</PresentationFormat>
  <Paragraphs>195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Microsoft YaHei</vt:lpstr>
      <vt:lpstr>Arial</vt:lpstr>
      <vt:lpstr>Calibri</vt:lpstr>
      <vt:lpstr>Cambria Math</vt:lpstr>
      <vt:lpstr>Comic Sans MS</vt:lpstr>
      <vt:lpstr>Times New Roman</vt:lpstr>
      <vt:lpstr>Wingdings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PixiMaths</dc:creator>
  <cp:lastModifiedBy>Danielle</cp:lastModifiedBy>
  <cp:revision>50</cp:revision>
  <dcterms:created xsi:type="dcterms:W3CDTF">2015-07-01T12:05:39Z</dcterms:created>
  <dcterms:modified xsi:type="dcterms:W3CDTF">2018-03-31T07:36:47Z</dcterms:modified>
</cp:coreProperties>
</file>