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activeX/activeX1.xml" ContentType="application/vnd.ms-office.activeX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7" r:id="rId2"/>
  </p:sldMasterIdLst>
  <p:notesMasterIdLst>
    <p:notesMasterId r:id="rId13"/>
  </p:notesMasterIdLst>
  <p:sldIdLst>
    <p:sldId id="325" r:id="rId3"/>
    <p:sldId id="278" r:id="rId4"/>
    <p:sldId id="336" r:id="rId5"/>
    <p:sldId id="337" r:id="rId6"/>
    <p:sldId id="335" r:id="rId7"/>
    <p:sldId id="326" r:id="rId8"/>
    <p:sldId id="334" r:id="rId9"/>
    <p:sldId id="320" r:id="rId10"/>
    <p:sldId id="319" r:id="rId11"/>
    <p:sldId id="33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3" autoAdjust="0"/>
  </p:normalViewPr>
  <p:slideViewPr>
    <p:cSldViewPr>
      <p:cViewPr varScale="1">
        <p:scale>
          <a:sx n="87" d="100"/>
          <a:sy n="87" d="100"/>
        </p:scale>
        <p:origin x="900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71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3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344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857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134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6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784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325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54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6712"/>
            <a:ext cx="8229600" cy="65293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GB" dirty="0"/>
              <a:t>Click to edit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3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ontrol" Target="../activeX/activeX1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4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control" Target="../activeX/activeX2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6.xml"/><Relationship Id="rId9" Type="http://schemas.openxmlformats.org/officeDocument/2006/relationships/vmlDrawing" Target="../drawings/vmlDrawing2.v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1095460"/>
            <a:ext cx="877800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Variable Acceleration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Comic Sans MS" pitchFamily="66" charset="0"/>
              </a:rPr>
              <a:t>Speed,</a:t>
            </a:r>
            <a:r>
              <a:rPr lang="en-GB" sz="1600" u="none" baseline="0" dirty="0">
                <a:latin typeface="Comic Sans MS" pitchFamily="66" charset="0"/>
              </a:rPr>
              <a:t> distance, time, displacement, velocity, acceleration, initial, final, metre, second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E2E6578-37BA-4F13-8637-179BCE7B6B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5949280"/>
            <a:ext cx="171449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118" name="ShockwaveFlash1" r:id="rId5" imgW="1828800" imgH="1828800"/>
        </mc:Choice>
        <mc:Fallback>
          <p:control name="ShockwaveFlash1" r:id="rId5" imgW="1828800" imgH="1828800">
            <p:pic>
              <p:nvPicPr>
                <p:cNvPr id="2" name="ShockwaveFlash1">
                  <a:extLst>
                    <a:ext uri="{FF2B5EF4-FFF2-40B4-BE49-F238E27FC236}">
                      <a16:creationId xmlns:a16="http://schemas.microsoft.com/office/drawing/2014/main" id="{E658ECDF-08A8-48A7-AB84-457D8B69FD9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76890" y="5949280"/>
                  <a:ext cx="1714498" cy="86409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0" y="1095460"/>
            <a:ext cx="6883997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Monday, 30 April 2018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Variable Acceleration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baseline="0" dirty="0">
                <a:latin typeface="Comic Sans MS" pitchFamily="66" charset="0"/>
              </a:rPr>
              <a:t>Time, displacement, velocity, acceleration, initial, final, metre, second, force, reaction, friction, direction, particle</a:t>
            </a:r>
            <a:endParaRPr lang="en-GB" sz="1600" dirty="0">
              <a:latin typeface="Comic Sans MS" pitchFamily="66" charset="0"/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CE2E6578-37BA-4F13-8637-179BCE7B6B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0" y="5949280"/>
            <a:ext cx="1714499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91024252-CF3D-456A-81EC-C1152B9F040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6891" y="1095460"/>
            <a:ext cx="171449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B5BE91-9348-46F9-846F-4CAEBA514352}"/>
                  </a:ext>
                </a:extLst>
              </p:cNvPr>
              <p:cNvSpPr/>
              <p:nvPr userDrawn="1"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FB5BE91-9348-46F9-846F-4CAEBA5143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62355" y="1535306"/>
                <a:ext cx="1502847" cy="5533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4F912A-02C9-49D4-8F78-4F7132F8A2AA}"/>
                  </a:ext>
                </a:extLst>
              </p:cNvPr>
              <p:cNvSpPr/>
              <p:nvPr userDrawn="1"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GB" sz="16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4F912A-02C9-49D4-8F78-4F7132F8A2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74234" y="2083555"/>
                <a:ext cx="1501886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2AE4B46-550E-4717-865A-B6780C262884}"/>
                  </a:ext>
                </a:extLst>
              </p:cNvPr>
              <p:cNvSpPr/>
              <p:nvPr userDrawn="1"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 dirty="0" err="1">
                          <a:latin typeface="Cambria Math" panose="02040503050406030204" pitchFamily="18" charset="0"/>
                        </a:rPr>
                        <m:t>𝑎𝑡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2AE4B46-550E-4717-865A-B6780C2628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434539" y="1196752"/>
                <a:ext cx="1185133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5D1CC32-EF76-4F01-8454-DAF8112BACCA}"/>
                  </a:ext>
                </a:extLst>
              </p:cNvPr>
              <p:cNvSpPr/>
              <p:nvPr userDrawn="1"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5D1CC32-EF76-4F01-8454-DAF8112BAC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42091" y="3185162"/>
                <a:ext cx="1543371" cy="55335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26A9262-2C2B-41C7-B6FB-ADA5585D48CF}"/>
                  </a:ext>
                </a:extLst>
              </p:cNvPr>
              <p:cNvSpPr/>
              <p:nvPr userDrawn="1"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GB" sz="16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GB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b="0" i="1" dirty="0" smtClean="0">
                          <a:latin typeface="Cambria Math" panose="02040503050406030204" pitchFamily="18" charset="0"/>
                        </a:rPr>
                        <m:t>𝑎𝑠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26A9262-2C2B-41C7-B6FB-ADA5585D48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 userDrawn="1"/>
            </p:nvSpPr>
            <p:spPr>
              <a:xfrm>
                <a:off x="260174" y="2780928"/>
                <a:ext cx="1507207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ontrols>
      <mc:AlternateContent xmlns:mc="http://schemas.openxmlformats.org/markup-compatibility/2006">
        <mc:Choice xmlns:v="urn:schemas-microsoft-com:vml" Requires="v">
          <p:control spid="2140" name="ShockwaveFlash1" r:id="rId10" imgW="1828800" imgH="1828800"/>
        </mc:Choice>
        <mc:Fallback>
          <p:control name="ShockwaveFlash1" r:id="rId10" imgW="1828800" imgH="1828800">
            <p:pic>
              <p:nvPicPr>
                <p:cNvPr id="2" name="ShockwaveFlash1">
                  <a:extLst>
                    <a:ext uri="{FF2B5EF4-FFF2-40B4-BE49-F238E27FC236}">
                      <a16:creationId xmlns:a16="http://schemas.microsoft.com/office/drawing/2014/main" id="{E658ECDF-08A8-48A7-AB84-457D8B69FD9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76890" y="5949280"/>
                  <a:ext cx="1714498" cy="864096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6894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641" t="17533" r="3647" b="18138"/>
          <a:stretch/>
        </p:blipFill>
        <p:spPr>
          <a:xfrm>
            <a:off x="683568" y="1670412"/>
            <a:ext cx="7776864" cy="3517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F2160E-E3DE-4CAC-A0D0-E3CB84B0FC98}"/>
              </a:ext>
            </a:extLst>
          </p:cNvPr>
          <p:cNvSpPr txBox="1"/>
          <p:nvPr/>
        </p:nvSpPr>
        <p:spPr>
          <a:xfrm>
            <a:off x="1093076" y="1196752"/>
            <a:ext cx="674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Write everything you know on this velocity-time graph.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C1FA4725-F2F8-4C08-BABA-11C045CA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52" y="4536410"/>
            <a:ext cx="2447925" cy="692790"/>
          </a:xfrm>
          <a:prstGeom prst="wedgeRectCallout">
            <a:avLst>
              <a:gd name="adj1" fmla="val 1526"/>
              <a:gd name="adj2" fmla="val -248853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gradient = acceleration = 0.8 ms</a:t>
            </a:r>
            <a:r>
              <a:rPr lang="en-GB" sz="1600" baseline="300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-2</a:t>
            </a: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60709C21-2932-4A65-AE07-E9B435E30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61" y="5059463"/>
            <a:ext cx="2376264" cy="719137"/>
          </a:xfrm>
          <a:prstGeom prst="wedgeRectCallout">
            <a:avLst>
              <a:gd name="adj1" fmla="val -7550"/>
              <a:gd name="adj2" fmla="val -302284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gradient = acceleration = -1 ms</a:t>
            </a:r>
            <a:r>
              <a:rPr lang="en-GB" sz="1600" baseline="300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-2</a:t>
            </a: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7316C667-83FF-4F33-826D-0A9E6DCEC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264" y="4427236"/>
            <a:ext cx="2590864" cy="1562316"/>
          </a:xfrm>
          <a:prstGeom prst="cloudCallout">
            <a:avLst>
              <a:gd name="adj1" fmla="val -60080"/>
              <a:gd name="adj2" fmla="val -76132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Area = displacement       = -(4.5 + 9.5) = -14 m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GB" sz="1600" dirty="0">
              <a:solidFill>
                <a:srgbClr val="000000"/>
              </a:solidFill>
              <a:latin typeface="Comic Sans MS" panose="030F0702030302020204" pitchFamily="66" charset="0"/>
              <a:ea typeface="ヒラギノ角ゴ Pro W3" pitchFamily="125" charset="-128"/>
              <a:cs typeface="Arial" pitchFamily="34" charset="0"/>
            </a:endParaRP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CFC0DDA6-EB21-4E3D-8655-CFF7D6E8C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736" y="908720"/>
            <a:ext cx="2811462" cy="1201737"/>
          </a:xfrm>
          <a:prstGeom prst="wedgeEllipseCallout">
            <a:avLst>
              <a:gd name="adj1" fmla="val 30497"/>
              <a:gd name="adj2" fmla="val 63752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Constant velocity = 4 ms</a:t>
            </a:r>
            <a:r>
              <a:rPr kumimoji="0" lang="en-GB" sz="1600" b="0" i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-1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 (gradient is zero)</a:t>
            </a:r>
          </a:p>
        </p:txBody>
      </p:sp>
      <p:sp>
        <p:nvSpPr>
          <p:cNvPr id="8" name="AutoShape 14">
            <a:extLst>
              <a:ext uri="{FF2B5EF4-FFF2-40B4-BE49-F238E27FC236}">
                <a16:creationId xmlns:a16="http://schemas.microsoft.com/office/drawing/2014/main" id="{8DDAF5BD-5042-45E0-A764-A9719EF26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1291564"/>
            <a:ext cx="2994719" cy="1223962"/>
          </a:xfrm>
          <a:prstGeom prst="cloudCallout">
            <a:avLst>
              <a:gd name="adj1" fmla="val -74384"/>
              <a:gd name="adj2" fmla="val 104218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Area = displacement =     ½ (3 + 12) 4 = 30 m</a:t>
            </a:r>
          </a:p>
        </p:txBody>
      </p:sp>
      <p:sp>
        <p:nvSpPr>
          <p:cNvPr id="9" name="AutoShape 16">
            <a:extLst>
              <a:ext uri="{FF2B5EF4-FFF2-40B4-BE49-F238E27FC236}">
                <a16:creationId xmlns:a16="http://schemas.microsoft.com/office/drawing/2014/main" id="{15298294-7ADC-4E51-985A-661B3060E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166" y="1989460"/>
            <a:ext cx="2736850" cy="1079500"/>
          </a:xfrm>
          <a:prstGeom prst="wedgeEllipseCallout">
            <a:avLst>
              <a:gd name="adj1" fmla="val -88300"/>
              <a:gd name="adj2" fmla="val 93885"/>
            </a:avLst>
          </a:prstGeom>
          <a:ln>
            <a:solidFill>
              <a:schemeClr val="tx1"/>
            </a:solidFill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v = 0 indicates a change in direction</a:t>
            </a: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C06CFD45-0F7D-44AE-AAC1-5916C83C4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096" y="6020420"/>
            <a:ext cx="1553320" cy="719137"/>
          </a:xfrm>
          <a:prstGeom prst="wedgeRectCallout">
            <a:avLst>
              <a:gd name="adj1" fmla="val 2995"/>
              <a:gd name="adj2" fmla="val -327096"/>
            </a:avLst>
          </a:prstGeom>
          <a:ln>
            <a:solidFill>
              <a:schemeClr val="tx1"/>
            </a:solidFill>
            <a:headEnd/>
            <a:tailEnd/>
          </a:ln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Area 9.5 m (</a:t>
            </a:r>
            <a:r>
              <a:rPr lang="en-GB" sz="1600" dirty="0" err="1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approx</a:t>
            </a:r>
            <a:r>
              <a:rPr lang="en-GB" sz="1600" dirty="0">
                <a:solidFill>
                  <a:srgbClr val="000000"/>
                </a:solidFill>
                <a:latin typeface="Comic Sans MS" panose="030F0702030302020204" pitchFamily="66" charset="0"/>
                <a:ea typeface="ヒラギノ角ゴ Pro W3" pitchFamily="125" charset="-128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762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A5C913-72E1-441C-B928-73DB55F60488}"/>
              </a:ext>
            </a:extLst>
          </p:cNvPr>
          <p:cNvSpPr txBox="1"/>
          <p:nvPr/>
        </p:nvSpPr>
        <p:spPr>
          <a:xfrm>
            <a:off x="2144839" y="1124744"/>
            <a:ext cx="67476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Pair Activity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Complete the exam questions, using the chillies as a guide.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Make sure you both understand all steps of the answer.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I will pick a question at the end for you to present to the rest of </a:t>
            </a:r>
            <a:r>
              <a:rPr lang="en-GB" sz="2000">
                <a:latin typeface="Comic Sans MS" panose="030F0702030302020204" pitchFamily="66" charset="0"/>
              </a:rPr>
              <a:t>the group.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9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41A3813-5208-4D5D-90B7-B536F5351F46}"/>
              </a:ext>
            </a:extLst>
          </p:cNvPr>
          <p:cNvSpPr txBox="1"/>
          <p:nvPr/>
        </p:nvSpPr>
        <p:spPr>
          <a:xfrm>
            <a:off x="517741" y="2118335"/>
            <a:ext cx="39822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Matching activity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You should match 4 sets of three connected expressions/values involving displacement, velocity or acceleration.</a:t>
            </a:r>
            <a:endParaRPr lang="en-GB" sz="2000" dirty="0">
              <a:solidFill>
                <a:srgbClr val="962A87"/>
              </a:solidFill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719592-20DD-4E0D-9809-E937BC925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196752"/>
            <a:ext cx="4104456" cy="442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8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0CC683-348E-4011-B0D2-5E3D32895D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322"/>
          <a:stretch/>
        </p:blipFill>
        <p:spPr>
          <a:xfrm>
            <a:off x="395536" y="1844824"/>
            <a:ext cx="8352928" cy="3528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E164A5-B44B-46C5-A73F-7B89A6B615C7}"/>
              </a:ext>
            </a:extLst>
          </p:cNvPr>
          <p:cNvSpPr txBox="1"/>
          <p:nvPr/>
        </p:nvSpPr>
        <p:spPr>
          <a:xfrm>
            <a:off x="251521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52195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0CC683-348E-4011-B0D2-5E3D32895D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691"/>
          <a:stretch/>
        </p:blipFill>
        <p:spPr>
          <a:xfrm>
            <a:off x="395536" y="1772816"/>
            <a:ext cx="8352928" cy="35021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DE164A5-B44B-46C5-A73F-7B89A6B615C7}"/>
              </a:ext>
            </a:extLst>
          </p:cNvPr>
          <p:cNvSpPr txBox="1"/>
          <p:nvPr/>
        </p:nvSpPr>
        <p:spPr>
          <a:xfrm>
            <a:off x="251521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50306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524DB75-5606-4D4F-94C9-C3AAA6348F10}"/>
              </a:ext>
            </a:extLst>
          </p:cNvPr>
          <p:cNvGrpSpPr/>
          <p:nvPr/>
        </p:nvGrpSpPr>
        <p:grpSpPr>
          <a:xfrm>
            <a:off x="3286571" y="2204864"/>
            <a:ext cx="4464175" cy="2791231"/>
            <a:chOff x="2380593" y="1964700"/>
            <a:chExt cx="4464175" cy="2791231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0207E5FF-8648-45B6-A65F-7932032E7B6A}"/>
                </a:ext>
              </a:extLst>
            </p:cNvPr>
            <p:cNvCxnSpPr/>
            <p:nvPr/>
          </p:nvCxnSpPr>
          <p:spPr>
            <a:xfrm flipV="1">
              <a:off x="2743200" y="2149366"/>
              <a:ext cx="0" cy="260656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A9DF49B-7C99-4B8A-870C-F9B41E9FA6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80593" y="4356538"/>
              <a:ext cx="4240924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0F1FBD-A0F7-455C-9C2D-4E5D5777E649}"/>
                </a:ext>
              </a:extLst>
            </p:cNvPr>
            <p:cNvSpPr/>
            <p:nvPr/>
          </p:nvSpPr>
          <p:spPr>
            <a:xfrm>
              <a:off x="3379077" y="2475187"/>
              <a:ext cx="2443655" cy="1087820"/>
            </a:xfrm>
            <a:custGeom>
              <a:avLst/>
              <a:gdLst>
                <a:gd name="connsiteX0" fmla="*/ 0 w 2443655"/>
                <a:gd name="connsiteY0" fmla="*/ 1087820 h 1087820"/>
                <a:gd name="connsiteX1" fmla="*/ 84082 w 2443655"/>
                <a:gd name="connsiteY1" fmla="*/ 956441 h 1087820"/>
                <a:gd name="connsiteX2" fmla="*/ 94593 w 2443655"/>
                <a:gd name="connsiteY2" fmla="*/ 935420 h 1087820"/>
                <a:gd name="connsiteX3" fmla="*/ 115613 w 2443655"/>
                <a:gd name="connsiteY3" fmla="*/ 914400 h 1087820"/>
                <a:gd name="connsiteX4" fmla="*/ 152400 w 2443655"/>
                <a:gd name="connsiteY4" fmla="*/ 872358 h 1087820"/>
                <a:gd name="connsiteX5" fmla="*/ 173420 w 2443655"/>
                <a:gd name="connsiteY5" fmla="*/ 856593 h 1087820"/>
                <a:gd name="connsiteX6" fmla="*/ 183931 w 2443655"/>
                <a:gd name="connsiteY6" fmla="*/ 846082 h 1087820"/>
                <a:gd name="connsiteX7" fmla="*/ 215462 w 2443655"/>
                <a:gd name="connsiteY7" fmla="*/ 825062 h 1087820"/>
                <a:gd name="connsiteX8" fmla="*/ 231227 w 2443655"/>
                <a:gd name="connsiteY8" fmla="*/ 809296 h 1087820"/>
                <a:gd name="connsiteX9" fmla="*/ 262758 w 2443655"/>
                <a:gd name="connsiteY9" fmla="*/ 788276 h 1087820"/>
                <a:gd name="connsiteX10" fmla="*/ 278524 w 2443655"/>
                <a:gd name="connsiteY10" fmla="*/ 777765 h 1087820"/>
                <a:gd name="connsiteX11" fmla="*/ 331075 w 2443655"/>
                <a:gd name="connsiteY11" fmla="*/ 762000 h 1087820"/>
                <a:gd name="connsiteX12" fmla="*/ 367862 w 2443655"/>
                <a:gd name="connsiteY12" fmla="*/ 756744 h 1087820"/>
                <a:gd name="connsiteX13" fmla="*/ 493986 w 2443655"/>
                <a:gd name="connsiteY13" fmla="*/ 762000 h 1087820"/>
                <a:gd name="connsiteX14" fmla="*/ 515006 w 2443655"/>
                <a:gd name="connsiteY14" fmla="*/ 767255 h 1087820"/>
                <a:gd name="connsiteX15" fmla="*/ 541282 w 2443655"/>
                <a:gd name="connsiteY15" fmla="*/ 772510 h 1087820"/>
                <a:gd name="connsiteX16" fmla="*/ 588579 w 2443655"/>
                <a:gd name="connsiteY16" fmla="*/ 777765 h 1087820"/>
                <a:gd name="connsiteX17" fmla="*/ 635875 w 2443655"/>
                <a:gd name="connsiteY17" fmla="*/ 788276 h 1087820"/>
                <a:gd name="connsiteX18" fmla="*/ 677917 w 2443655"/>
                <a:gd name="connsiteY18" fmla="*/ 793531 h 1087820"/>
                <a:gd name="connsiteX19" fmla="*/ 882868 w 2443655"/>
                <a:gd name="connsiteY19" fmla="*/ 788276 h 1087820"/>
                <a:gd name="connsiteX20" fmla="*/ 951186 w 2443655"/>
                <a:gd name="connsiteY20" fmla="*/ 777765 h 1087820"/>
                <a:gd name="connsiteX21" fmla="*/ 987972 w 2443655"/>
                <a:gd name="connsiteY21" fmla="*/ 767255 h 1087820"/>
                <a:gd name="connsiteX22" fmla="*/ 1024758 w 2443655"/>
                <a:gd name="connsiteY22" fmla="*/ 762000 h 1087820"/>
                <a:gd name="connsiteX23" fmla="*/ 1103586 w 2443655"/>
                <a:gd name="connsiteY23" fmla="*/ 735724 h 1087820"/>
                <a:gd name="connsiteX24" fmla="*/ 1145627 w 2443655"/>
                <a:gd name="connsiteY24" fmla="*/ 725213 h 1087820"/>
                <a:gd name="connsiteX25" fmla="*/ 1187668 w 2443655"/>
                <a:gd name="connsiteY25" fmla="*/ 709448 h 1087820"/>
                <a:gd name="connsiteX26" fmla="*/ 1208689 w 2443655"/>
                <a:gd name="connsiteY26" fmla="*/ 698938 h 1087820"/>
                <a:gd name="connsiteX27" fmla="*/ 1229710 w 2443655"/>
                <a:gd name="connsiteY27" fmla="*/ 693682 h 1087820"/>
                <a:gd name="connsiteX28" fmla="*/ 1324303 w 2443655"/>
                <a:gd name="connsiteY28" fmla="*/ 651641 h 1087820"/>
                <a:gd name="connsiteX29" fmla="*/ 1371600 w 2443655"/>
                <a:gd name="connsiteY29" fmla="*/ 630620 h 1087820"/>
                <a:gd name="connsiteX30" fmla="*/ 1445172 w 2443655"/>
                <a:gd name="connsiteY30" fmla="*/ 593834 h 1087820"/>
                <a:gd name="connsiteX31" fmla="*/ 1550275 w 2443655"/>
                <a:gd name="connsiteY31" fmla="*/ 546538 h 1087820"/>
                <a:gd name="connsiteX32" fmla="*/ 1629103 w 2443655"/>
                <a:gd name="connsiteY32" fmla="*/ 504496 h 1087820"/>
                <a:gd name="connsiteX33" fmla="*/ 1655379 w 2443655"/>
                <a:gd name="connsiteY33" fmla="*/ 488731 h 1087820"/>
                <a:gd name="connsiteX34" fmla="*/ 1676400 w 2443655"/>
                <a:gd name="connsiteY34" fmla="*/ 478220 h 1087820"/>
                <a:gd name="connsiteX35" fmla="*/ 1723696 w 2443655"/>
                <a:gd name="connsiteY35" fmla="*/ 446689 h 1087820"/>
                <a:gd name="connsiteX36" fmla="*/ 1776248 w 2443655"/>
                <a:gd name="connsiteY36" fmla="*/ 420413 h 1087820"/>
                <a:gd name="connsiteX37" fmla="*/ 1797268 w 2443655"/>
                <a:gd name="connsiteY37" fmla="*/ 404648 h 1087820"/>
                <a:gd name="connsiteX38" fmla="*/ 1818289 w 2443655"/>
                <a:gd name="connsiteY38" fmla="*/ 394138 h 1087820"/>
                <a:gd name="connsiteX39" fmla="*/ 1860331 w 2443655"/>
                <a:gd name="connsiteY39" fmla="*/ 367862 h 1087820"/>
                <a:gd name="connsiteX40" fmla="*/ 1881351 w 2443655"/>
                <a:gd name="connsiteY40" fmla="*/ 352096 h 1087820"/>
                <a:gd name="connsiteX41" fmla="*/ 1928648 w 2443655"/>
                <a:gd name="connsiteY41" fmla="*/ 325820 h 1087820"/>
                <a:gd name="connsiteX42" fmla="*/ 1949668 w 2443655"/>
                <a:gd name="connsiteY42" fmla="*/ 310055 h 1087820"/>
                <a:gd name="connsiteX43" fmla="*/ 1975944 w 2443655"/>
                <a:gd name="connsiteY43" fmla="*/ 294289 h 1087820"/>
                <a:gd name="connsiteX44" fmla="*/ 2065282 w 2443655"/>
                <a:gd name="connsiteY44" fmla="*/ 231227 h 1087820"/>
                <a:gd name="connsiteX45" fmla="*/ 2091558 w 2443655"/>
                <a:gd name="connsiteY45" fmla="*/ 215462 h 1087820"/>
                <a:gd name="connsiteX46" fmla="*/ 2154620 w 2443655"/>
                <a:gd name="connsiteY46" fmla="*/ 168165 h 1087820"/>
                <a:gd name="connsiteX47" fmla="*/ 2217682 w 2443655"/>
                <a:gd name="connsiteY47" fmla="*/ 131379 h 1087820"/>
                <a:gd name="connsiteX48" fmla="*/ 2259724 w 2443655"/>
                <a:gd name="connsiteY48" fmla="*/ 110358 h 1087820"/>
                <a:gd name="connsiteX49" fmla="*/ 2291255 w 2443655"/>
                <a:gd name="connsiteY49" fmla="*/ 89338 h 1087820"/>
                <a:gd name="connsiteX50" fmla="*/ 2328041 w 2443655"/>
                <a:gd name="connsiteY50" fmla="*/ 68317 h 1087820"/>
                <a:gd name="connsiteX51" fmla="*/ 2343806 w 2443655"/>
                <a:gd name="connsiteY51" fmla="*/ 57807 h 1087820"/>
                <a:gd name="connsiteX52" fmla="*/ 2375337 w 2443655"/>
                <a:gd name="connsiteY52" fmla="*/ 42041 h 1087820"/>
                <a:gd name="connsiteX53" fmla="*/ 2385848 w 2443655"/>
                <a:gd name="connsiteY53" fmla="*/ 31531 h 1087820"/>
                <a:gd name="connsiteX54" fmla="*/ 2417379 w 2443655"/>
                <a:gd name="connsiteY54" fmla="*/ 15765 h 1087820"/>
                <a:gd name="connsiteX55" fmla="*/ 2443655 w 2443655"/>
                <a:gd name="connsiteY55" fmla="*/ 0 h 1087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2443655" h="1087820">
                  <a:moveTo>
                    <a:pt x="0" y="1087820"/>
                  </a:moveTo>
                  <a:cubicBezTo>
                    <a:pt x="28027" y="1044027"/>
                    <a:pt x="56662" y="1000617"/>
                    <a:pt x="84082" y="956441"/>
                  </a:cubicBezTo>
                  <a:cubicBezTo>
                    <a:pt x="88213" y="949785"/>
                    <a:pt x="89892" y="941687"/>
                    <a:pt x="94593" y="935420"/>
                  </a:cubicBezTo>
                  <a:cubicBezTo>
                    <a:pt x="100538" y="927493"/>
                    <a:pt x="109088" y="921857"/>
                    <a:pt x="115613" y="914400"/>
                  </a:cubicBezTo>
                  <a:cubicBezTo>
                    <a:pt x="141538" y="884772"/>
                    <a:pt x="120419" y="900341"/>
                    <a:pt x="152400" y="872358"/>
                  </a:cubicBezTo>
                  <a:cubicBezTo>
                    <a:pt x="158991" y="866591"/>
                    <a:pt x="166692" y="862200"/>
                    <a:pt x="173420" y="856593"/>
                  </a:cubicBezTo>
                  <a:cubicBezTo>
                    <a:pt x="177226" y="853421"/>
                    <a:pt x="179967" y="849055"/>
                    <a:pt x="183931" y="846082"/>
                  </a:cubicBezTo>
                  <a:cubicBezTo>
                    <a:pt x="194036" y="838503"/>
                    <a:pt x="205491" y="832817"/>
                    <a:pt x="215462" y="825062"/>
                  </a:cubicBezTo>
                  <a:cubicBezTo>
                    <a:pt x="221328" y="820499"/>
                    <a:pt x="225361" y="813859"/>
                    <a:pt x="231227" y="809296"/>
                  </a:cubicBezTo>
                  <a:cubicBezTo>
                    <a:pt x="241198" y="801541"/>
                    <a:pt x="252248" y="795283"/>
                    <a:pt x="262758" y="788276"/>
                  </a:cubicBezTo>
                  <a:cubicBezTo>
                    <a:pt x="268013" y="784772"/>
                    <a:pt x="272532" y="779762"/>
                    <a:pt x="278524" y="777765"/>
                  </a:cubicBezTo>
                  <a:cubicBezTo>
                    <a:pt x="294978" y="772281"/>
                    <a:pt x="313602" y="765177"/>
                    <a:pt x="331075" y="762000"/>
                  </a:cubicBezTo>
                  <a:cubicBezTo>
                    <a:pt x="343262" y="759784"/>
                    <a:pt x="355600" y="758496"/>
                    <a:pt x="367862" y="756744"/>
                  </a:cubicBezTo>
                  <a:cubicBezTo>
                    <a:pt x="409903" y="758496"/>
                    <a:pt x="452015" y="759002"/>
                    <a:pt x="493986" y="762000"/>
                  </a:cubicBezTo>
                  <a:cubicBezTo>
                    <a:pt x="501190" y="762515"/>
                    <a:pt x="507956" y="765688"/>
                    <a:pt x="515006" y="767255"/>
                  </a:cubicBezTo>
                  <a:cubicBezTo>
                    <a:pt x="523725" y="769193"/>
                    <a:pt x="532440" y="771247"/>
                    <a:pt x="541282" y="772510"/>
                  </a:cubicBezTo>
                  <a:cubicBezTo>
                    <a:pt x="556985" y="774753"/>
                    <a:pt x="572813" y="776013"/>
                    <a:pt x="588579" y="777765"/>
                  </a:cubicBezTo>
                  <a:cubicBezTo>
                    <a:pt x="605307" y="781947"/>
                    <a:pt x="618543" y="785609"/>
                    <a:pt x="635875" y="788276"/>
                  </a:cubicBezTo>
                  <a:cubicBezTo>
                    <a:pt x="649834" y="790424"/>
                    <a:pt x="663903" y="791779"/>
                    <a:pt x="677917" y="793531"/>
                  </a:cubicBezTo>
                  <a:lnTo>
                    <a:pt x="882868" y="788276"/>
                  </a:lnTo>
                  <a:cubicBezTo>
                    <a:pt x="892008" y="787879"/>
                    <a:pt x="940293" y="779581"/>
                    <a:pt x="951186" y="777765"/>
                  </a:cubicBezTo>
                  <a:cubicBezTo>
                    <a:pt x="964695" y="773262"/>
                    <a:pt x="973453" y="769895"/>
                    <a:pt x="987972" y="767255"/>
                  </a:cubicBezTo>
                  <a:cubicBezTo>
                    <a:pt x="1000159" y="765039"/>
                    <a:pt x="1012496" y="763752"/>
                    <a:pt x="1024758" y="762000"/>
                  </a:cubicBezTo>
                  <a:cubicBezTo>
                    <a:pt x="1051034" y="753241"/>
                    <a:pt x="1076716" y="742442"/>
                    <a:pt x="1103586" y="735724"/>
                  </a:cubicBezTo>
                  <a:cubicBezTo>
                    <a:pt x="1117600" y="732220"/>
                    <a:pt x="1132102" y="730285"/>
                    <a:pt x="1145627" y="725213"/>
                  </a:cubicBezTo>
                  <a:cubicBezTo>
                    <a:pt x="1159641" y="719958"/>
                    <a:pt x="1173853" y="715204"/>
                    <a:pt x="1187668" y="709448"/>
                  </a:cubicBezTo>
                  <a:cubicBezTo>
                    <a:pt x="1194899" y="706435"/>
                    <a:pt x="1201354" y="701689"/>
                    <a:pt x="1208689" y="698938"/>
                  </a:cubicBezTo>
                  <a:cubicBezTo>
                    <a:pt x="1215452" y="696402"/>
                    <a:pt x="1222978" y="696300"/>
                    <a:pt x="1229710" y="693682"/>
                  </a:cubicBezTo>
                  <a:cubicBezTo>
                    <a:pt x="1347273" y="647962"/>
                    <a:pt x="1268615" y="677343"/>
                    <a:pt x="1324303" y="651641"/>
                  </a:cubicBezTo>
                  <a:cubicBezTo>
                    <a:pt x="1339968" y="644411"/>
                    <a:pt x="1356036" y="638064"/>
                    <a:pt x="1371600" y="630620"/>
                  </a:cubicBezTo>
                  <a:cubicBezTo>
                    <a:pt x="1396335" y="618790"/>
                    <a:pt x="1419714" y="604017"/>
                    <a:pt x="1445172" y="593834"/>
                  </a:cubicBezTo>
                  <a:cubicBezTo>
                    <a:pt x="1488896" y="576345"/>
                    <a:pt x="1492021" y="575665"/>
                    <a:pt x="1550275" y="546538"/>
                  </a:cubicBezTo>
                  <a:cubicBezTo>
                    <a:pt x="1576911" y="533220"/>
                    <a:pt x="1603567" y="519817"/>
                    <a:pt x="1629103" y="504496"/>
                  </a:cubicBezTo>
                  <a:cubicBezTo>
                    <a:pt x="1637862" y="499241"/>
                    <a:pt x="1646450" y="493691"/>
                    <a:pt x="1655379" y="488731"/>
                  </a:cubicBezTo>
                  <a:cubicBezTo>
                    <a:pt x="1662227" y="484926"/>
                    <a:pt x="1669728" y="482326"/>
                    <a:pt x="1676400" y="478220"/>
                  </a:cubicBezTo>
                  <a:cubicBezTo>
                    <a:pt x="1692537" y="468289"/>
                    <a:pt x="1707298" y="456182"/>
                    <a:pt x="1723696" y="446689"/>
                  </a:cubicBezTo>
                  <a:cubicBezTo>
                    <a:pt x="1740645" y="436876"/>
                    <a:pt x="1759243" y="430130"/>
                    <a:pt x="1776248" y="420413"/>
                  </a:cubicBezTo>
                  <a:cubicBezTo>
                    <a:pt x="1783852" y="416068"/>
                    <a:pt x="1789841" y="409290"/>
                    <a:pt x="1797268" y="404648"/>
                  </a:cubicBezTo>
                  <a:cubicBezTo>
                    <a:pt x="1803911" y="400496"/>
                    <a:pt x="1811522" y="398085"/>
                    <a:pt x="1818289" y="394138"/>
                  </a:cubicBezTo>
                  <a:cubicBezTo>
                    <a:pt x="1832564" y="385811"/>
                    <a:pt x="1846581" y="377029"/>
                    <a:pt x="1860331" y="367862"/>
                  </a:cubicBezTo>
                  <a:cubicBezTo>
                    <a:pt x="1867619" y="363004"/>
                    <a:pt x="1873892" y="356686"/>
                    <a:pt x="1881351" y="352096"/>
                  </a:cubicBezTo>
                  <a:cubicBezTo>
                    <a:pt x="1896711" y="342644"/>
                    <a:pt x="1913288" y="335272"/>
                    <a:pt x="1928648" y="325820"/>
                  </a:cubicBezTo>
                  <a:cubicBezTo>
                    <a:pt x="1936107" y="321230"/>
                    <a:pt x="1942381" y="314913"/>
                    <a:pt x="1949668" y="310055"/>
                  </a:cubicBezTo>
                  <a:cubicBezTo>
                    <a:pt x="1958167" y="304389"/>
                    <a:pt x="1967505" y="300043"/>
                    <a:pt x="1975944" y="294289"/>
                  </a:cubicBezTo>
                  <a:cubicBezTo>
                    <a:pt x="2006061" y="273755"/>
                    <a:pt x="2034025" y="249980"/>
                    <a:pt x="2065282" y="231227"/>
                  </a:cubicBezTo>
                  <a:cubicBezTo>
                    <a:pt x="2074041" y="225972"/>
                    <a:pt x="2083213" y="221352"/>
                    <a:pt x="2091558" y="215462"/>
                  </a:cubicBezTo>
                  <a:cubicBezTo>
                    <a:pt x="2113025" y="200309"/>
                    <a:pt x="2131118" y="179916"/>
                    <a:pt x="2154620" y="168165"/>
                  </a:cubicBezTo>
                  <a:cubicBezTo>
                    <a:pt x="2213493" y="138730"/>
                    <a:pt x="2120331" y="186139"/>
                    <a:pt x="2217682" y="131379"/>
                  </a:cubicBezTo>
                  <a:cubicBezTo>
                    <a:pt x="2231338" y="123697"/>
                    <a:pt x="2246120" y="118131"/>
                    <a:pt x="2259724" y="110358"/>
                  </a:cubicBezTo>
                  <a:cubicBezTo>
                    <a:pt x="2270691" y="104091"/>
                    <a:pt x="2280288" y="95605"/>
                    <a:pt x="2291255" y="89338"/>
                  </a:cubicBezTo>
                  <a:cubicBezTo>
                    <a:pt x="2303517" y="82331"/>
                    <a:pt x="2315931" y="75583"/>
                    <a:pt x="2328041" y="68317"/>
                  </a:cubicBezTo>
                  <a:cubicBezTo>
                    <a:pt x="2333457" y="65068"/>
                    <a:pt x="2338285" y="60874"/>
                    <a:pt x="2343806" y="57807"/>
                  </a:cubicBezTo>
                  <a:cubicBezTo>
                    <a:pt x="2354078" y="52100"/>
                    <a:pt x="2365372" y="48269"/>
                    <a:pt x="2375337" y="42041"/>
                  </a:cubicBezTo>
                  <a:cubicBezTo>
                    <a:pt x="2379539" y="39415"/>
                    <a:pt x="2381646" y="34157"/>
                    <a:pt x="2385848" y="31531"/>
                  </a:cubicBezTo>
                  <a:cubicBezTo>
                    <a:pt x="2395813" y="25303"/>
                    <a:pt x="2407063" y="21392"/>
                    <a:pt x="2417379" y="15765"/>
                  </a:cubicBezTo>
                  <a:cubicBezTo>
                    <a:pt x="2426346" y="10874"/>
                    <a:pt x="2443655" y="0"/>
                    <a:pt x="2443655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FAE5796-64A3-48B3-8EE1-D103259A9701}"/>
                </a:ext>
              </a:extLst>
            </p:cNvPr>
            <p:cNvCxnSpPr>
              <a:stCxn id="19" idx="12"/>
            </p:cNvCxnSpPr>
            <p:nvPr/>
          </p:nvCxnSpPr>
          <p:spPr>
            <a:xfrm flipH="1">
              <a:off x="3741683" y="3231931"/>
              <a:ext cx="5256" cy="112460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74371D6-ADD1-4AB5-A4D1-94DE48331FA2}"/>
                </a:ext>
              </a:extLst>
            </p:cNvPr>
            <p:cNvCxnSpPr>
              <a:cxnSpLocks/>
              <a:stCxn id="19" idx="45"/>
            </p:cNvCxnSpPr>
            <p:nvPr/>
          </p:nvCxnSpPr>
          <p:spPr>
            <a:xfrm flipH="1">
              <a:off x="5465380" y="2690649"/>
              <a:ext cx="5255" cy="166588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4F473F6-0838-48B0-BAE6-E4439B401970}"/>
                    </a:ext>
                  </a:extLst>
                </p:cNvPr>
                <p:cNvSpPr txBox="1"/>
                <p:nvPr/>
              </p:nvSpPr>
              <p:spPr>
                <a:xfrm>
                  <a:off x="6476782" y="4323538"/>
                  <a:ext cx="3679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4F473F6-0838-48B0-BAE6-E4439B4019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6782" y="4323538"/>
                  <a:ext cx="367986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CE0A1ED-1F54-4321-A3D6-6DE1753D3CF1}"/>
                    </a:ext>
                  </a:extLst>
                </p:cNvPr>
                <p:cNvSpPr txBox="1"/>
                <p:nvPr/>
              </p:nvSpPr>
              <p:spPr>
                <a:xfrm>
                  <a:off x="2380593" y="1964700"/>
                  <a:ext cx="3713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4CE0A1ED-1F54-4321-A3D6-6DE1753D3C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0593" y="1964700"/>
                  <a:ext cx="371384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52606A8C-F1A9-4FA2-A6FF-79524B903ED1}"/>
                    </a:ext>
                  </a:extLst>
                </p:cNvPr>
                <p:cNvSpPr txBox="1"/>
                <p:nvPr/>
              </p:nvSpPr>
              <p:spPr>
                <a:xfrm>
                  <a:off x="5281449" y="4351284"/>
                  <a:ext cx="3679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52606A8C-F1A9-4FA2-A6FF-79524B903E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1449" y="4351284"/>
                  <a:ext cx="367986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17B1504-3CC1-49F8-9FEE-2F81E7FDAC85}"/>
                    </a:ext>
                  </a:extLst>
                </p:cNvPr>
                <p:cNvSpPr txBox="1"/>
                <p:nvPr/>
              </p:nvSpPr>
              <p:spPr>
                <a:xfrm>
                  <a:off x="3557690" y="4351284"/>
                  <a:ext cx="3679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217B1504-3CC1-49F8-9FEE-2F81E7FDAC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57690" y="4351284"/>
                  <a:ext cx="367986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11663F6-70B3-4C1F-A9C4-073E32F63412}"/>
                    </a:ext>
                  </a:extLst>
                </p:cNvPr>
                <p:cNvSpPr txBox="1"/>
                <p:nvPr/>
              </p:nvSpPr>
              <p:spPr>
                <a:xfrm>
                  <a:off x="5715869" y="2089355"/>
                  <a:ext cx="11288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411663F6-70B3-4C1F-A9C4-073E32F6341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5869" y="2089355"/>
                  <a:ext cx="1128899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ACD2A4FA-E859-4E3C-ABDE-4AEBC9D5935B}"/>
              </a:ext>
            </a:extLst>
          </p:cNvPr>
          <p:cNvSpPr txBox="1"/>
          <p:nvPr/>
        </p:nvSpPr>
        <p:spPr>
          <a:xfrm>
            <a:off x="2144839" y="1124744"/>
            <a:ext cx="6747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can you tell me about calculus in relation to this graph?</a:t>
            </a:r>
          </a:p>
        </p:txBody>
      </p:sp>
    </p:spTree>
    <p:extLst>
      <p:ext uri="{BB962C8B-B14F-4D97-AF65-F5344CB8AC3E}">
        <p14:creationId xmlns:p14="http://schemas.microsoft.com/office/powerpoint/2010/main" val="231423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56916D-7596-4F5A-8166-271FE0BDB614}"/>
              </a:ext>
            </a:extLst>
          </p:cNvPr>
          <p:cNvSpPr txBox="1"/>
          <p:nvPr/>
        </p:nvSpPr>
        <p:spPr>
          <a:xfrm>
            <a:off x="310055" y="1217130"/>
            <a:ext cx="84660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Define velocity as a rate of change.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Could you use your knowledge of calculus to write this mathematically?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How does this link to what we know about the velocity-time graph?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Define acceleration as a rate of change.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Could you use your knowledge of calculus to write this mathematically?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Could you express acceleration in terms of displacement now?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2F549895-E9D7-450B-B542-3C5D638461BC}"/>
                  </a:ext>
                </a:extLst>
              </p:cNvPr>
              <p:cNvSpPr/>
              <p:nvPr/>
            </p:nvSpPr>
            <p:spPr>
              <a:xfrm>
                <a:off x="6255943" y="2479855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2F549895-E9D7-450B-B542-3C5D638461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43" y="2479855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hought Bubble: Cloud 14">
                <a:extLst>
                  <a:ext uri="{FF2B5EF4-FFF2-40B4-BE49-F238E27FC236}">
                    <a16:creationId xmlns:a16="http://schemas.microsoft.com/office/drawing/2014/main" id="{DCAE0382-CB43-45E8-B9E1-3431DA5DA23A}"/>
                  </a:ext>
                </a:extLst>
              </p:cNvPr>
              <p:cNvSpPr/>
              <p:nvPr/>
            </p:nvSpPr>
            <p:spPr>
              <a:xfrm>
                <a:off x="6255942" y="4145745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Thought Bubble: Cloud 14">
                <a:extLst>
                  <a:ext uri="{FF2B5EF4-FFF2-40B4-BE49-F238E27FC236}">
                    <a16:creationId xmlns:a16="http://schemas.microsoft.com/office/drawing/2014/main" id="{DCAE0382-CB43-45E8-B9E1-3431DA5DA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42" y="4145745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hought Bubble: Cloud 15">
                <a:extLst>
                  <a:ext uri="{FF2B5EF4-FFF2-40B4-BE49-F238E27FC236}">
                    <a16:creationId xmlns:a16="http://schemas.microsoft.com/office/drawing/2014/main" id="{CAA39D44-CADB-47BC-BB66-2130FCCC033B}"/>
                  </a:ext>
                </a:extLst>
              </p:cNvPr>
              <p:cNvSpPr/>
              <p:nvPr/>
            </p:nvSpPr>
            <p:spPr>
              <a:xfrm>
                <a:off x="6255941" y="4665910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hought Bubble: Cloud 15">
                <a:extLst>
                  <a:ext uri="{FF2B5EF4-FFF2-40B4-BE49-F238E27FC236}">
                    <a16:creationId xmlns:a16="http://schemas.microsoft.com/office/drawing/2014/main" id="{CAA39D44-CADB-47BC-BB66-2130FCCC03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41" y="4665910"/>
                <a:ext cx="2309989" cy="923330"/>
              </a:xfrm>
              <a:prstGeom prst="cloudCallout">
                <a:avLst>
                  <a:gd name="adj1" fmla="val -54275"/>
                  <a:gd name="adj2" fmla="val -72959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04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w: Right 4">
            <a:extLst>
              <a:ext uri="{FF2B5EF4-FFF2-40B4-BE49-F238E27FC236}">
                <a16:creationId xmlns:a16="http://schemas.microsoft.com/office/drawing/2014/main" id="{3FD9A3FF-C0E4-4547-96FC-52DBD7066E92}"/>
              </a:ext>
            </a:extLst>
          </p:cNvPr>
          <p:cNvSpPr/>
          <p:nvPr/>
        </p:nvSpPr>
        <p:spPr>
          <a:xfrm>
            <a:off x="1271857" y="2152931"/>
            <a:ext cx="6553200" cy="11088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Differentiate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C2B5189-A3DE-4125-9821-9A68216AC146}"/>
              </a:ext>
            </a:extLst>
          </p:cNvPr>
          <p:cNvSpPr/>
          <p:nvPr/>
        </p:nvSpPr>
        <p:spPr>
          <a:xfrm flipH="1">
            <a:off x="1271857" y="3093606"/>
            <a:ext cx="6553200" cy="110884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Integrate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6D6FE3-4B8C-4700-8A1B-F2018027496E}"/>
                  </a:ext>
                </a:extLst>
              </p:cNvPr>
              <p:cNvSpPr txBox="1"/>
              <p:nvPr/>
            </p:nvSpPr>
            <p:spPr>
              <a:xfrm>
                <a:off x="780498" y="1256727"/>
                <a:ext cx="232804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displacement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6D6FE3-4B8C-4700-8A1B-F20180274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98" y="1256727"/>
                <a:ext cx="2328042" cy="923330"/>
              </a:xfrm>
              <a:prstGeom prst="rect">
                <a:avLst/>
              </a:prstGeom>
              <a:blipFill>
                <a:blip r:embed="rId2"/>
                <a:stretch>
                  <a:fillRect b="-9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791A4D-7683-4F75-952F-A1F6EF6D7285}"/>
                  </a:ext>
                </a:extLst>
              </p:cNvPr>
              <p:cNvSpPr txBox="1"/>
              <p:nvPr/>
            </p:nvSpPr>
            <p:spPr>
              <a:xfrm>
                <a:off x="5988374" y="1086602"/>
                <a:ext cx="2328042" cy="111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acceleration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791A4D-7683-4F75-952F-A1F6EF6D72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374" y="1086602"/>
                <a:ext cx="2328042" cy="1119730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4F17FF-8821-4F41-8A9C-065C51243C86}"/>
                  </a:ext>
                </a:extLst>
              </p:cNvPr>
              <p:cNvSpPr txBox="1"/>
              <p:nvPr/>
            </p:nvSpPr>
            <p:spPr>
              <a:xfrm>
                <a:off x="3384436" y="1134771"/>
                <a:ext cx="2328042" cy="1045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velocity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4F17FF-8821-4F41-8A9C-065C51243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36" y="1134771"/>
                <a:ext cx="2328042" cy="1045286"/>
              </a:xfrm>
              <a:prstGeom prst="rect">
                <a:avLst/>
              </a:prstGeom>
              <a:blipFill>
                <a:blip r:embed="rId4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558425D-E65C-4A20-B3E6-9F9869453839}"/>
              </a:ext>
            </a:extLst>
          </p:cNvPr>
          <p:cNvCxnSpPr/>
          <p:nvPr/>
        </p:nvCxnSpPr>
        <p:spPr>
          <a:xfrm>
            <a:off x="2882567" y="2013472"/>
            <a:ext cx="9616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0DF5F4A-B55D-45F9-BC1F-A80D41767F86}"/>
              </a:ext>
            </a:extLst>
          </p:cNvPr>
          <p:cNvCxnSpPr/>
          <p:nvPr/>
        </p:nvCxnSpPr>
        <p:spPr>
          <a:xfrm>
            <a:off x="5231629" y="2002962"/>
            <a:ext cx="9616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602B6A3-E760-4FAB-BD98-16D275C85B1B}"/>
                  </a:ext>
                </a:extLst>
              </p:cNvPr>
              <p:cNvSpPr txBox="1"/>
              <p:nvPr/>
            </p:nvSpPr>
            <p:spPr>
              <a:xfrm>
                <a:off x="780498" y="4221088"/>
                <a:ext cx="2328042" cy="966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displacement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602B6A3-E760-4FAB-BD98-16D275C85B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498" y="4221088"/>
                <a:ext cx="2328042" cy="966162"/>
              </a:xfrm>
              <a:prstGeom prst="rect">
                <a:avLst/>
              </a:prstGeom>
              <a:blipFill>
                <a:blip r:embed="rId5"/>
                <a:stretch>
                  <a:fillRect t="-2516" b="-8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CE631D-7271-40B7-8DF8-6AEC03F1E524}"/>
                  </a:ext>
                </a:extLst>
              </p:cNvPr>
              <p:cNvSpPr txBox="1"/>
              <p:nvPr/>
            </p:nvSpPr>
            <p:spPr>
              <a:xfrm>
                <a:off x="5988374" y="4221088"/>
                <a:ext cx="232804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acceleration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CE631D-7271-40B7-8DF8-6AEC03F1E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374" y="4221088"/>
                <a:ext cx="2328042" cy="923330"/>
              </a:xfrm>
              <a:prstGeom prst="rect">
                <a:avLst/>
              </a:prstGeom>
              <a:blipFill>
                <a:blip r:embed="rId6"/>
                <a:stretch>
                  <a:fillRect t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0ED38A-F034-41F7-BB15-D865C427B4DA}"/>
                  </a:ext>
                </a:extLst>
              </p:cNvPr>
              <p:cNvSpPr txBox="1"/>
              <p:nvPr/>
            </p:nvSpPr>
            <p:spPr>
              <a:xfrm>
                <a:off x="3384436" y="4221088"/>
                <a:ext cx="2328042" cy="966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velocity</a:t>
                </a:r>
              </a:p>
              <a:p>
                <a:pPr algn="ctr"/>
                <a:endParaRPr lang="en-GB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30ED38A-F034-41F7-BB15-D865C427B4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436" y="4221088"/>
                <a:ext cx="2328042" cy="966162"/>
              </a:xfrm>
              <a:prstGeom prst="rect">
                <a:avLst/>
              </a:prstGeom>
              <a:blipFill>
                <a:blip r:embed="rId7"/>
                <a:stretch>
                  <a:fillRect t="-2516" b="-8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5C50E96-18D3-48B9-9C33-91451C6763D2}"/>
              </a:ext>
            </a:extLst>
          </p:cNvPr>
          <p:cNvCxnSpPr>
            <a:cxnSpLocks/>
          </p:cNvCxnSpPr>
          <p:nvPr/>
        </p:nvCxnSpPr>
        <p:spPr>
          <a:xfrm flipH="1">
            <a:off x="2882567" y="4405014"/>
            <a:ext cx="9616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95AF2FE-0748-40CB-AA17-9E3C0A07C066}"/>
              </a:ext>
            </a:extLst>
          </p:cNvPr>
          <p:cNvCxnSpPr>
            <a:cxnSpLocks/>
          </p:cNvCxnSpPr>
          <p:nvPr/>
        </p:nvCxnSpPr>
        <p:spPr>
          <a:xfrm flipH="1">
            <a:off x="5231629" y="4394504"/>
            <a:ext cx="96169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hought Bubble: Cloud 20">
                <a:extLst>
                  <a:ext uri="{FF2B5EF4-FFF2-40B4-BE49-F238E27FC236}">
                    <a16:creationId xmlns:a16="http://schemas.microsoft.com/office/drawing/2014/main" id="{CDB8C771-CD29-4A76-958C-1EA1A64E4444}"/>
                  </a:ext>
                </a:extLst>
              </p:cNvPr>
              <p:cNvSpPr/>
              <p:nvPr/>
            </p:nvSpPr>
            <p:spPr>
              <a:xfrm>
                <a:off x="-132502" y="155136"/>
                <a:ext cx="2100756" cy="1243867"/>
              </a:xfrm>
              <a:prstGeom prst="cloudCallout">
                <a:avLst>
                  <a:gd name="adj1" fmla="val 40374"/>
                  <a:gd name="adj2" fmla="val 78314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Usually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hought Bubble: Cloud 20">
                <a:extLst>
                  <a:ext uri="{FF2B5EF4-FFF2-40B4-BE49-F238E27FC236}">
                    <a16:creationId xmlns:a16="http://schemas.microsoft.com/office/drawing/2014/main" id="{CDB8C771-CD29-4A76-958C-1EA1A64E44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502" y="155136"/>
                <a:ext cx="2100756" cy="1243867"/>
              </a:xfrm>
              <a:prstGeom prst="cloudCallout">
                <a:avLst>
                  <a:gd name="adj1" fmla="val 40374"/>
                  <a:gd name="adj2" fmla="val 78314"/>
                </a:avLst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8E94DC19-4D51-46AA-A168-897D5A52E175}"/>
              </a:ext>
            </a:extLst>
          </p:cNvPr>
          <p:cNvSpPr/>
          <p:nvPr/>
        </p:nvSpPr>
        <p:spPr>
          <a:xfrm>
            <a:off x="1531988" y="5272145"/>
            <a:ext cx="6032938" cy="339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What must you always remember when integrating?</a:t>
            </a:r>
          </a:p>
        </p:txBody>
      </p:sp>
    </p:spTree>
    <p:extLst>
      <p:ext uri="{BB962C8B-B14F-4D97-AF65-F5344CB8AC3E}">
        <p14:creationId xmlns:p14="http://schemas.microsoft.com/office/powerpoint/2010/main" val="6508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  <p:bldP spid="17" grpId="0"/>
      <p:bldP spid="18" grpId="0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211268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A particle moves in a straight line so that it’s displacement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seconds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–2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i="1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latin typeface="Comic Sans MS" panose="030F0702030302020204" pitchFamily="66" charset="0"/>
                  </a:rPr>
                  <a:t>metres. Find its velocity after 3 seconds and determine whether it is speeding up or slowing down after 3 seconds.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11268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564" t="-3311" r="-846" b="-10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EE1155-903F-4AEF-B51A-236531E9D8A5}"/>
                  </a:ext>
                </a:extLst>
              </p:cNvPr>
              <p:cNvSpPr/>
              <p:nvPr/>
            </p:nvSpPr>
            <p:spPr>
              <a:xfrm>
                <a:off x="251520" y="2276872"/>
                <a:ext cx="5688632" cy="28957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endParaRPr lang="en-GB" b="1" i="1" dirty="0">
                  <a:solidFill>
                    <a:srgbClr val="FF0000"/>
                  </a:solidFill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𝟐𝟎</m:t>
                    </m:r>
                    <m:d>
                      <m:d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velocity is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ⅆ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num>
                      <m:den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𝟏𝟐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𝟏𝟐</m:t>
                    </m:r>
                    <m:d>
                      <m:d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𝟏𝟔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It is slowing down at a rate of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𝟏𝟔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EE1155-903F-4AEF-B51A-236531E9D8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276872"/>
                <a:ext cx="5688632" cy="2895729"/>
              </a:xfrm>
              <a:prstGeom prst="rect">
                <a:avLst/>
              </a:prstGeom>
              <a:blipFill>
                <a:blip r:embed="rId3"/>
                <a:stretch>
                  <a:fillRect l="-857" b="-2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776B9893-C8D5-4CF9-AF99-7BC86E181E66}"/>
              </a:ext>
            </a:extLst>
          </p:cNvPr>
          <p:cNvSpPr/>
          <p:nvPr/>
        </p:nvSpPr>
        <p:spPr>
          <a:xfrm>
            <a:off x="3851920" y="2276872"/>
            <a:ext cx="2736304" cy="504056"/>
          </a:xfrm>
          <a:prstGeom prst="cloudCallout">
            <a:avLst>
              <a:gd name="adj1" fmla="val -97473"/>
              <a:gd name="adj2" fmla="val -113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AC230949-69E5-4C29-9638-8C20D4C5E00D}"/>
                  </a:ext>
                </a:extLst>
              </p:cNvPr>
              <p:cNvSpPr/>
              <p:nvPr/>
            </p:nvSpPr>
            <p:spPr>
              <a:xfrm>
                <a:off x="5910015" y="2642102"/>
                <a:ext cx="2448272" cy="792088"/>
              </a:xfrm>
              <a:prstGeom prst="cloudCallout">
                <a:avLst>
                  <a:gd name="adj1" fmla="val -112716"/>
                  <a:gd name="adj2" fmla="val 1332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hought Bubble: Cloud 6">
                <a:extLst>
                  <a:ext uri="{FF2B5EF4-FFF2-40B4-BE49-F238E27FC236}">
                    <a16:creationId xmlns:a16="http://schemas.microsoft.com/office/drawing/2014/main" id="{AC230949-69E5-4C29-9638-8C20D4C5E0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0015" y="2642102"/>
                <a:ext cx="2448272" cy="792088"/>
              </a:xfrm>
              <a:prstGeom prst="cloudCallout">
                <a:avLst>
                  <a:gd name="adj1" fmla="val -112716"/>
                  <a:gd name="adj2" fmla="val 13321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CE0B18A5-E8AA-4A14-AFAF-D1EB0EBDFC99}"/>
              </a:ext>
            </a:extLst>
          </p:cNvPr>
          <p:cNvSpPr/>
          <p:nvPr/>
        </p:nvSpPr>
        <p:spPr>
          <a:xfrm>
            <a:off x="3876420" y="3429000"/>
            <a:ext cx="2135740" cy="900101"/>
          </a:xfrm>
          <a:prstGeom prst="cloudCallout">
            <a:avLst>
              <a:gd name="adj1" fmla="val -108753"/>
              <a:gd name="adj2" fmla="val 1783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Second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hought Bubble: Cloud 8">
                <a:extLst>
                  <a:ext uri="{FF2B5EF4-FFF2-40B4-BE49-F238E27FC236}">
                    <a16:creationId xmlns:a16="http://schemas.microsoft.com/office/drawing/2014/main" id="{D2A66583-8A57-42DA-B933-4CEB992CC6ED}"/>
                  </a:ext>
                </a:extLst>
              </p:cNvPr>
              <p:cNvSpPr/>
              <p:nvPr/>
            </p:nvSpPr>
            <p:spPr>
              <a:xfrm>
                <a:off x="6084168" y="4106501"/>
                <a:ext cx="2448272" cy="792088"/>
              </a:xfrm>
              <a:prstGeom prst="cloudCallout">
                <a:avLst>
                  <a:gd name="adj1" fmla="val -112716"/>
                  <a:gd name="adj2" fmla="val 13321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>
                    <a:latin typeface="Comic Sans MS" panose="030F0702030302020204" pitchFamily="66" charset="0"/>
                  </a:rPr>
                  <a:t>Substitute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hought Bubble: Cloud 8">
                <a:extLst>
                  <a:ext uri="{FF2B5EF4-FFF2-40B4-BE49-F238E27FC236}">
                    <a16:creationId xmlns:a16="http://schemas.microsoft.com/office/drawing/2014/main" id="{D2A66583-8A57-42DA-B933-4CEB992CC6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4106501"/>
                <a:ext cx="2448272" cy="792088"/>
              </a:xfrm>
              <a:prstGeom prst="cloudCallout">
                <a:avLst>
                  <a:gd name="adj1" fmla="val -112716"/>
                  <a:gd name="adj2" fmla="val 13321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00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1124744"/>
                <a:ext cx="865393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omic Sans MS" panose="030F0702030302020204" pitchFamily="66" charset="0"/>
                  </a:rPr>
                  <a:t>The displacement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metres of a body from an origin O</a:t>
                </a:r>
                <a:r>
                  <a:rPr lang="en-GB" i="1" dirty="0">
                    <a:latin typeface="Comic Sans MS" panose="030F0702030302020204" pitchFamily="66" charset="0"/>
                  </a:rPr>
                  <a:t> </a:t>
                </a:r>
                <a:r>
                  <a:rPr lang="en-GB" dirty="0">
                    <a:latin typeface="Comic Sans MS" panose="030F0702030302020204" pitchFamily="66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+7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–3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Find	(a) the displacement,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	(b) the velocity, and 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	(c) the acceleration of the body 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= 3 seconds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53939" cy="1477328"/>
              </a:xfrm>
              <a:prstGeom prst="rect">
                <a:avLst/>
              </a:prstGeom>
              <a:blipFill>
                <a:blip r:embed="rId2"/>
                <a:stretch>
                  <a:fillRect l="-563" t="-2066" b="-6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0DC829-7089-4780-ADAF-36AE6B3260F2}"/>
                  </a:ext>
                </a:extLst>
              </p:cNvPr>
              <p:cNvSpPr/>
              <p:nvPr/>
            </p:nvSpPr>
            <p:spPr>
              <a:xfrm>
                <a:off x="395536" y="2852936"/>
                <a:ext cx="6624736" cy="2618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(a)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sup>
                    </m:sSup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𝟓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  <m:d>
                      <m:d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𝟐𝟕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𝟐𝟏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𝑶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𝒎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(b)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num>
                      <m:den>
                        <m:r>
                          <a:rPr lang="en-GB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den>
                    </m:f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</m:t>
                    </m:r>
                    <m:d>
                      <m:d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𝟐𝟕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𝟕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(c)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ⅆ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num>
                      <m:den>
                        <m:r>
                          <a:rPr lang="en-GB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ⅆ</m:t>
                        </m:r>
                        <m:sSup>
                          <m:sSupPr>
                            <m:ctrlP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𝒕</m:t>
                            </m:r>
                          </m:e>
                          <m:sup>
                            <m:r>
                              <a:rPr lang="en-GB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𝒕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</m:t>
                    </m:r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𝟔</m:t>
                    </m:r>
                    <m:d>
                      <m:d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d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𝟏𝟎</m:t>
                    </m:r>
                    <m:r>
                      <a:rPr lang="en-GB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</m:oMath>
                </a14:m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b="1" dirty="0">
                    <a:solidFill>
                      <a:srgbClr val="FF0000"/>
                    </a:solidFill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GB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sSup>
                      <m:sSup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</m:t>
                        </m:r>
                      </m:e>
                      <m:sup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50DC829-7089-4780-ADAF-36AE6B3260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852936"/>
                <a:ext cx="6624736" cy="2618602"/>
              </a:xfrm>
              <a:prstGeom prst="rect">
                <a:avLst/>
              </a:prstGeom>
              <a:blipFill>
                <a:blip r:embed="rId3"/>
                <a:stretch>
                  <a:fillRect l="-828" t="-698" b="-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014280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420</Words>
  <Application>Microsoft Office PowerPoint</Application>
  <PresentationFormat>On-screen Show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Calibri</vt:lpstr>
      <vt:lpstr>Cambria Math</vt:lpstr>
      <vt:lpstr>Comic Sans MS</vt:lpstr>
      <vt:lpstr>Times New Roman</vt:lpstr>
      <vt:lpstr>Wingdings</vt:lpstr>
      <vt:lpstr>ヒラギノ角ゴ Pro W3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115</cp:revision>
  <dcterms:created xsi:type="dcterms:W3CDTF">2015-07-01T12:05:39Z</dcterms:created>
  <dcterms:modified xsi:type="dcterms:W3CDTF">2018-04-30T16:56:17Z</dcterms:modified>
</cp:coreProperties>
</file>