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activeX/activeX1.xml" ContentType="application/vnd.ms-office.activeX+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activeX/activeX2.xml" ContentType="application/vnd.ms-office.activeX+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Lst>
  <p:notesMasterIdLst>
    <p:notesMasterId r:id="rId23"/>
  </p:notesMasterIdLst>
  <p:sldIdLst>
    <p:sldId id="273" r:id="rId3"/>
    <p:sldId id="278" r:id="rId4"/>
    <p:sldId id="280" r:id="rId5"/>
    <p:sldId id="274" r:id="rId6"/>
    <p:sldId id="287" r:id="rId7"/>
    <p:sldId id="275" r:id="rId8"/>
    <p:sldId id="276" r:id="rId9"/>
    <p:sldId id="277" r:id="rId10"/>
    <p:sldId id="286" r:id="rId11"/>
    <p:sldId id="279" r:id="rId12"/>
    <p:sldId id="285" r:id="rId13"/>
    <p:sldId id="283" r:id="rId14"/>
    <p:sldId id="284" r:id="rId15"/>
    <p:sldId id="281" r:id="rId16"/>
    <p:sldId id="282" r:id="rId17"/>
    <p:sldId id="288" r:id="rId18"/>
    <p:sldId id="289" r:id="rId19"/>
    <p:sldId id="290" r:id="rId20"/>
    <p:sldId id="293"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2B0"/>
    <a:srgbClr val="ECD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31:43.156"/>
    </inkml:context>
    <inkml:brush xml:id="br0">
      <inkml:brushProperty name="width" value="0.05" units="cm"/>
      <inkml:brushProperty name="height" value="0.05" units="cm"/>
      <inkml:brushProperty name="color" value="#ED1C24"/>
      <inkml:brushProperty name="fitToCurve" value="1"/>
    </inkml:brush>
  </inkml:definitions>
  <inkml:trace contextRef="#ctx0" brushRef="#br0">0 241 802 0,'0'0'22'0,"13"-4"6"0,-4 1-28 0,4-1 0 0,-4-4 0 0,13 0 0 15,0 4 57-15,9-4 6 0,4 1 1 0,4-5 0 16,9-4-8-16,5 1 0 0,9 3-1 0,-1 0 0 15,5-3-8-15,4 3-2 0,0-4 0 0,5 5 0 16,-1-5-19-16,14 4-4 0,9 1-1 0,3 3 0 16,1 0 7-16,0 0 0 0,9 4 1 0,-5 0 0 15,1 1-15-15,-1 3-3 0,-9 7-1 0,-3 1 0 16,-1 0-10-16,-9 4 0 0,5-5 0 0,-9 5 8 16,-5 8-8-16,-4-5 0 0,-4 1 0 0,-9 3 0 15,-4 5 0-15,-5-1 12 0,-4 1-12 0,0-1 12 16,-9 8-12-16,0 0 0 0,-4 4 0 0,0-3 0 15,-14 3 0-15,-4-4 0 0,0 4 0 0,-8-4 8 16,-5 4-8-16,-9-3 12 0,-8-1-12 0,-10 4 12 16,-3-4-12-16,-6 0 0 0,-12-3 0 0,-9-1 8 15,-4 0-8-15,-10-7 8 0,1-1-8 0,-4 1 8 0,-1 3 1 16,5-7 0-16,0 3 0 0,0-3 0 0,4-1 20 16,-9 1 4-16,-4-4 1 0,0-1 0 0,0 1-14 15,-4-4-4-15,0 0 0 0,-1-4 0 0,-4-1-16 0,-8-3 10 16,-1-3-10-16,1-5 8 0,-1 0-8 0,1-4 0 15,4-3 0-15,4-1 8 0,0-7 6 0,5 3 1 16,4-3 0-16,13-1 0 0,5-3 17 0,8 0 3 16,9-4 1-16,5-1 0 0,8 1-20 0,5 0-4 15,4 0-1-15,8 0 0 0,10-5-11 0,8 1-12 16,10-4 2-16,8 4 1 0,13-4 1 0,13 0 0 16,13 0 0-16,5 4 0 15,13 0-33-15,5 4-7 0,8 0 0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16:21.412"/>
    </inkml:context>
    <inkml:brush xml:id="br0">
      <inkml:brushProperty name="width" value="0.05" units="cm"/>
      <inkml:brushProperty name="height" value="0.05" units="cm"/>
      <inkml:brushProperty name="color" value="#ED1C24"/>
      <inkml:brushProperty name="fitToCurve" value="1"/>
    </inkml:brush>
  </inkml:definitions>
  <inkml:trace contextRef="#ctx0" brushRef="#br0">572 185 921 0,'0'0'20'0,"0"0"4"0,8 4 0 0,-3-8 4 0,-5 4-28 0,13 0 0 16,0-4 0-16,5 0 0 0,-5-4 25 0,4 4 0 15,5 0 0-15,5-3 0 0,-1-1 36 0,5 0 7 16,-1-4 2-16,5 4 0 0,5-7 8 0,-1 7 2 0,10-4 0 0,-1 1 0 16,0 3-26-16,0 0-5 0,5 0-1 15,-5 4 0-15,5 0-23 0,0 1-5 0,-1-5 0 0,5 0-1 16,9 4-2-16,-4 0 0 16,3 4 0-16,1-4 0 0,4 0-9 0,-4 4-8 0,-4-4 9 0,-5 4-9 15,0-3 12-15,0 3-3 0,-5 3-1 0,1 1 0 16,0 0-8-16,-1 0 8 0,5 0-8 0,-8 4 8 15,-6 4-8-15,1-1 0 0,-4 1 9 0,-5 4-9 16,0-1 0-16,-9 1-10 0,-4 3 1 0,5-3 0 16,-10 3-11-16,-4 1-3 0,-4-1 0 0,-5 5 0 15,-4-5 8-15,-4 9 2 0,-5-5 0 0,-4 0 0 16,-9 1 13-16,-9 3 10 0,-8 0-2 0,-5 5 0 16,-13-5-28-1,-4 4-7-15,-1-4-1 0,-4 5 0 0,1-5 19 0,-1 0 9 0,-4-3-10 0,-5-1 10 16,-4 0 0-16,0 1 0 0,-4-1 0 0,-1-3 10 15,10-1 11-15,-1-3 3 0,5-5 0 0,0-3 0 0,4-4 4 16,-4 0 0-16,-5-8 1 0,1 4 0 0,-1-4-15 16,0 0-3-16,5-3-1 0,-9-5 0 0,0 0-10 15,-8-3 0-15,3-1 0 0,1-4 0 0,4 5 14 16,9-5 1-16,0 1 0 0,12-1 0 0,10-3 18 0,9 0 4 16,4 3 1-16,8 4 0 0,10-3-27 0,4-1-11 15,4 5 8-15,13-5-8 0,5 5 0 0,13-9-20 16,9 1 3-16,12 0 1 15,15-5-20-15,7-3-4 0,19 0-1 0,8-4-837 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18:03.964"/>
    </inkml:context>
    <inkml:brush xml:id="br0">
      <inkml:brushProperty name="width" value="0.05" units="cm"/>
      <inkml:brushProperty name="height" value="0.05" units="cm"/>
      <inkml:brushProperty name="color" value="#ED1C24"/>
      <inkml:brushProperty name="fitToCurve" value="1"/>
    </inkml:brush>
  </inkml:definitions>
  <inkml:trace contextRef="#ctx0" brushRef="#br0">155 177 1155 0,'0'0'25'0,"0"0"6"0,8-4 1 0,5-4 0 0,-4 4-32 0,4-3 0 0,5 3 0 0,-1-4 0 16,1-4 55-16,8 4 4 0,1-3 1 0,-1-1 0 15,9 0-6-15,0-3-1 0,9 3 0 0,0 0 0 16,9 5-17-16,4-1-3 0,4 0-1 0,5 0 0 15,-5 4 11-15,9 0 1 0,1 0 1 0,3 1 0 16,1-1-17-16,4 8-3 0,0-1-1 0,0 1 0 16,-9 8-8-16,0 0-3 0,0-1 0 0,-8 1 0 15,-5 0-5-15,0 0-8 0,-5 3 11 0,1 1-11 16,0-1 9-16,-5 5-9 0,5-1 0 0,-5 5 9 16,-9-5-9-16,1 5 0 0,-1-1 0 0,-4 0 8 15,-4 5-8-15,-4-1 0 0,-6 0 0 0,1 5 0 16,-8-1 0-16,-1 8 0 0,-9 0 9 0,-4 0-9 0,-4 0 0 15,-9 0 0-15,-9-4 0 0,0 0 8 0,-13 0-8 16,-5 0 0-16,-8-8 0 0,-5 1 0 0,-8-5 32 0,-1 0 4 16,1-3 2-16,-9-4 0 15,-5 3-90-15,1-7-19 0,-5 3-3 0,-9-3-1 16,-9 0 33-16,1-1 6 0,4-7 2 0,-9 4 0 0,0-8 13 0,-4 0 2 16,-1 0 1-16,5-4 0 0,9 0 34 0,4-3 6 15,14-1 2-15,-1-4 0 0,10 0 42 0,7-3 9 16,6 3 1-16,4-4 1 0,-1-3-52 0,14 3-10 0,9-3-3 15,13-8 0-15,4 3-4 0,9-7-8 0,4 0 11 16,9-8-11-16,14-4-12 0,4 0-8 0,8 4-3 0,5 0 0 16,4 0 11-16,14 0 1 0,-1 8 1 15,14-4-592-15,4 0-118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18:27.949"/>
    </inkml:context>
    <inkml:brush xml:id="br0">
      <inkml:brushProperty name="width" value="0.05" units="cm"/>
      <inkml:brushProperty name="height" value="0.05" units="cm"/>
      <inkml:brushProperty name="color" value="#ED1C24"/>
      <inkml:brushProperty name="fitToCurve" value="1"/>
    </inkml:brush>
  </inkml:definitions>
  <inkml:trace contextRef="#ctx0" brushRef="#br0">1848 108 1443 0,'0'0'32'0,"0"0"6"0,0 0 2 0,-5-4 0 0,1-4-32 0,4 8-8 0,-9-4 0 0,9 4 0 16,0 0 28-16,-4-3 4 0,-1-5 1 0,5 8 0 15,0 0 3-15,0 0 0 0,0 0 0 0,5-8 0 16,3 0 16-16,6 0 3 0,-1 1 1 0,4-1 0 15,5 4-26-15,5 0-5 0,3 0-1 0,5 0 0 0,14-4-2 0,3 4-1 16,5 1 0-16,9-1 0 16,9 4-13-16,4 0-8 0,0 0 8 0,0 4-8 0,0-1 0 0,4 1 0 15,5 4 0-15,-5 4 0 0,0-4 0 0,1 7 0 16,-5 5 0-16,-5-5 0 0,-8 5 0 0,4-5 0 16,-8 9 0-16,-1-1 0 0,1 1 0 0,-5 3 0 15,-9 4 0-15,5 4 0 0,-5 4 0 0,-9 0 0 16,-4 0-8-16,0 8 8 0,-8 0-11 0,-5 0 11 15,-9 3-13-15,-4 1 5 0,-1 4 8 0,-8-5 0 16,-4 1 0-16,-5-4 0 0,-4 0 0 0,-9-1 11 16,-4 1-3-16,-9-4 0 0,-5 4 7 0,-12 0 1 15,-1-4 0-15,-8-1 0 0,-5-3-7 0,-4 0-1 0,-9-3 0 0,-5-5 0 16,-8 4-8-16,0-8 8 0,-5 4-8 0,1-7 8 16,4-5 2-16,4-3 0 0,-4-1 0 0,0-3 0 15,-5-8 24-15,1 0 5 0,-1 0 1 0,1 0 0 16,-10-8 1-16,1 0 1 0,-9-4 0 0,4 0 0 15,1-3-11-15,-1-5-3 0,-4-7 0 0,0-1 0 16,-5-3-12-16,10 0-2 0,3-5-1 0,6 1 0 16,-1-8 15-16,4 0 2 0,9-8 1 0,5 8 0 15,8 0-16-15,5 0-3 0,9-3-1 0,8 3 0 16,5 0-11-16,4 0 0 0,13-4 0 0,1 0 0 16,3 0 0-16,14 4 0 0,0 0 0 0,9 0-11 15,8-8 11-15,9 4-8 0,5 0 8 0,12 4-8 16,10-4-4-16,17 4 0 0,4 0 0 0,18 4 0 15,9 0-3-15,4 0-1 0,5 0 0 0,8 8 0 16,5-1-42-16,-1 9-9 0,1-1-1 0,0 5-1 16,-1 3-107-16,1 0-22 0,0 5-4 0,-9 7-666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19:52.354"/>
    </inkml:context>
    <inkml:brush xml:id="br0">
      <inkml:brushProperty name="width" value="0.05" units="cm"/>
      <inkml:brushProperty name="height" value="0.05" units="cm"/>
      <inkml:brushProperty name="color" value="#ED1C24"/>
      <inkml:brushProperty name="fitToCurve" value="1"/>
    </inkml:brush>
  </inkml:definitions>
  <inkml:trace contextRef="#ctx0" brushRef="#br0">761 171 996 0,'22'-15'28'0,"-9"11"7"0,-4-4-35 0,8 0 0 15,1 1 0-15,4-1 0 0,4-4 96 0,0 4 13 16,1-3 3-16,3 3 0 0,6-4-72 0,-1 4-13 15,0-3-3-15,0-1-1 0,9 4-15 0,0 4-8 16,-1 0 8-16,-3-4-8 0,8 5 31 0,0-5 1 16,1 8 1-16,3 0 0 0,5-4-9 0,0 4-1 15,5 0-1-15,-1 4 0 0,1 4-10 0,-5 3-1 16,0-3-1-16,0 4 0 0,-5-1-2 0,1 5-8 16,0 4 12-16,-9-1-4 0,4 1 10 0,-9 3 2 15,1-4 0-15,-1 5 0 0,-4-5-6 0,-8 9-1 16,-1-1 0-16,-4 4 0 0,-4 0-13 0,3 1 9 0,-7-9-9 0,-10 8 8 15,0-4-8-15,-4 9 0 0,-4-1 0 0,-9 4 0 16,-9-4 0-16,-4-4 0 0,-9 4 0 0,-5 0 0 16,-4 0 0-16,-4-7 0 0,-5 3 0 0,-4-4 8 15,0 0-8-15,-9-7 0 0,1-1 9 0,-6-3-9 16,1-4 0-16,-9 3 8 0,0 1-8 0,-9-8 0 16,-8 3 0-16,-9-3-13 0,-1-8 1 0,-3 0 1 15,3 0-6-15,1 0-2 0,0-4 0 0,4-4 0 16,9 1 87-16,4-5 18 0,9-4 3 0,4 1 1 15,10-5 22-15,3 1 5 0,5-5 1 0,9 1 0 16,4-4-71-16,5-1-15 0,8-3-2 0,5 0-1 16,4-4-29-16,13 0 0 0,9-4 0 0,9-4 0 15,8-4-21-15,9 0 2 0,10-3 1 0,12 3 0 16,9 0-14-16,13-4-2 0,13 4-1 0,10-3-698 16,12-1-140-16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20:47.587"/>
    </inkml:context>
    <inkml:brush xml:id="br0">
      <inkml:brushProperty name="width" value="0.05" units="cm"/>
      <inkml:brushProperty name="height" value="0.05" units="cm"/>
      <inkml:brushProperty name="color" value="#ED1C24"/>
      <inkml:brushProperty name="fitToCurve" value="1"/>
    </inkml:brush>
  </inkml:definitions>
  <inkml:trace contextRef="#ctx0" brushRef="#br0">1141 523 1141 0,'0'0'24'0,"0"0"6"0,4-4 1 0,9-4 2 0,0 4-33 0,9 0 0 0,5-3 0 0,8-1 0 16,0 0 0-16,9 0-19 0,0-11 3 0,8 3 0 16,10 1 32-16,3-1 6 0,1 0 2 0,9 9 0 0,13-5 20 0,-5 4 5 15,0-8 1-15,5 9 0 0,4-1 16 16,9 4 3-16,0-4 1 0,4 0 0 0,5 4-6 15,0 1-2-15,4-1 0 0,0 0 0 0,0 0-43 16,-4 8-9-16,-5 4-2 0,-13-1 0 0,-9 1-8 16,-4 4 0-16,-13 3 0 0,-4 5 0 0,-10-4 16 0,1 3 0 15,-5 4 1-15,-8 1 0 0,-5-1 6 0,-9 1 1 16,-8-1 0-16,-1 4 0 0,-13 1-14 0,-4 3-2 16,-8 0-8-16,-10 0 12 0,1-4-12 0,-10 9 0 15,-8-5 0-15,-9 0 0 0,-4 4 0 0,-9-4 0 16,-4 0 0-16,-14 5 0 0,-8-1 0 0,-14 0 0 15,-8 4 0-15,-5-8 0 0,0 0-10 0,-4-4-2 0,-13-3 0 16,-4 3 0-16,3 0 12 0,-3-3 12 0,-5-5-2 16,0-3-1-16,0 0 0 0,4-5 0 0,5-3 0 15,0-8 0-15,-9 0 11 0,8-4 3 0,6-4 0 16,-1-3 0-16,9-5 13 0,-5-3 4 0,-4-5 0 0,14-3 0 16,8-4 17-16,4-4 4 0,14-1 1 0,8-6 0 15,5 3 0-15,13-4 0 0,13 0 0 0,9 0 0 16,13 4-26-16,9-4-4 0,9 0-2 0,21-4 0 15,14 0-30-15,8-7 0 0,18-5-8 0,14-3 8 32,12 4-29-32,13-1 1 0,10 1 0 0,3-1 0 15,5 4-80-15,9 5-15 0,0-1-3 0,-4 4-598 0,3 4-120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31:43.157"/>
    </inkml:context>
    <inkml:brush xml:id="br0">
      <inkml:brushProperty name="width" value="0.05" units="cm"/>
      <inkml:brushProperty name="height" value="0.05" units="cm"/>
      <inkml:brushProperty name="color" value="#ED1C24"/>
      <inkml:brushProperty name="fitToCurve" value="1"/>
    </inkml:brush>
  </inkml:definitions>
  <inkml:trace contextRef="#ctx0" brushRef="#br0">155 177 1155 0,'0'0'25'0,"0"0"6"0,8-4 1 0,5-4 0 0,-4 4-32 0,4-3 0 0,5 3 0 0,-1-4 0 16,1-4 55-16,8 4 4 0,1-3 1 0,-1-1 0 15,9 0-6-15,0-3-1 0,9 3 0 0,0 0 0 16,9 5-17-16,4-1-3 0,4 0-1 0,5 0 0 15,-5 4 11-15,9 0 1 0,1 0 1 0,3 1 0 16,1-1-17-16,4 8-3 0,0-1-1 0,0 1 0 16,-9 8-8-16,0 0-3 0,0-1 0 0,-8 1 0 15,-5 0-5-15,0 0-8 0,-5 3 11 0,1 1-11 16,0-1 9-16,-5 5-9 0,5-1 0 0,-5 5 9 16,-9-5-9-16,1 5 0 0,-1-1 0 0,-4 0 8 15,-4 5-8-15,-4-1 0 0,-6 0 0 0,1 5 0 16,-8-1 0-16,-1 8 0 0,-9 0 9 0,-4 0-9 0,-4 0 0 15,-9 0 0-15,-9-4 0 0,0 0 8 0,-13 0-8 16,-5 0 0-16,-8-8 0 0,-5 1 0 0,-8-5 32 0,-1 0 4 16,1-3 2-16,-9-4 0 15,-5 3-90-15,1-7-19 0,-5 3-3 0,-9-3-1 16,-9 0 33-16,1-1 6 0,4-7 2 0,-9 4 0 0,0-8 13 0,-4 0 2 16,-1 0 1-16,5-4 0 0,9 0 34 0,4-3 6 15,14-1 2-15,-1-4 0 0,10 0 42 0,7-3 9 16,6 3 1-16,4-4 1 0,-1-3-52 0,14 3-10 0,9-3-3 15,13-8 0-15,4 3-4 0,9-7-8 0,4 0 11 16,9-8-11-16,14-4-12 0,4 0-8 0,8 4-3 0,5 0 0 16,4 0 11-16,14 0 1 0,-1 8 1 15,14-4-592-15,4 0-118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31:43.158"/>
    </inkml:context>
    <inkml:brush xml:id="br0">
      <inkml:brushProperty name="width" value="0.05" units="cm"/>
      <inkml:brushProperty name="height" value="0.05" units="cm"/>
      <inkml:brushProperty name="color" value="#ED1C24"/>
      <inkml:brushProperty name="fitToCurve" value="1"/>
    </inkml:brush>
  </inkml:definitions>
  <inkml:trace contextRef="#ctx0" brushRef="#br0">761 171 996 0,'22'-15'28'0,"-9"11"7"0,-4-4-35 0,8 0 0 15,1 1 0-15,4-1 0 0,4-4 96 0,0 4 13 16,1-3 3-16,3 3 0 0,6-4-72 0,-1 4-13 15,0-3-3-15,0-1-1 0,9 4-15 0,0 4-8 16,-1 0 8-16,-3-4-8 0,8 5 31 0,0-5 1 16,1 8 1-16,3 0 0 0,5-4-9 0,0 4-1 15,5 0-1-15,-1 4 0 0,1 4-10 0,-5 3-1 16,0-3-1-16,0 4 0 0,-5-1-2 0,1 5-8 16,0 4 12-16,-9-1-4 0,4 1 10 0,-9 3 2 15,1-4 0-15,-1 5 0 0,-4-5-6 0,-8 9-1 16,-1-1 0-16,-4 4 0 0,-4 0-13 0,3 1 9 0,-7-9-9 0,-10 8 8 15,0-4-8-15,-4 9 0 0,-4-1 0 0,-9 4 0 16,-9-4 0-16,-4-4 0 0,-9 4 0 0,-5 0 0 16,-4 0 0-16,-4-7 0 0,-5 3 0 0,-4-4 8 15,0 0-8-15,-9-7 0 0,1-1 9 0,-6-3-9 16,1-4 0-16,-9 3 8 0,0 1-8 0,-9-8 0 16,-8 3 0-16,-9-3-13 0,-1-8 1 0,-3 0 1 15,3 0-6-15,1 0-2 0,0-4 0 0,4-4 0 16,9 1 87-16,4-5 18 0,9-4 3 0,4 1 1 15,10-5 22-15,3 1 5 0,5-5 1 0,9 1 0 16,4-4-71-16,5-1-15 0,8-3-2 0,5 0-1 16,4-4-29-16,13 0 0 0,9-4 0 0,9-4 0 15,8-4-21-15,9 0 2 0,10-3 1 0,12 3 0 16,9 0-14-16,13-4-2 0,13 4-1 0,10-3-698 16,12-1-140-16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31:56.160"/>
    </inkml:context>
    <inkml:brush xml:id="br0">
      <inkml:brushProperty name="width" value="0.05" units="cm"/>
      <inkml:brushProperty name="height" value="0.05" units="cm"/>
      <inkml:brushProperty name="color" value="#ED1C24"/>
      <inkml:brushProperty name="fitToCurve" value="1"/>
    </inkml:brush>
  </inkml:definitions>
  <inkml:trace contextRef="#ctx0" brushRef="#br0">677 292 1116 0,'0'0'24'0,"0"0"6"0,9-8 1 0,5 0 0 0,4 0-31 0,-5 0 0 0,10-4 0 0,-1 4 0 16,-4 0 39-16,9 0 1 0,5-4 1 0,-1-4 0 15,1 0-25-15,8 0-6 0,1 0-1 0,12 4 0 16,-3 4 8-16,8-4 2 0,5-4 0 0,5 4 0 16,4 0 34-16,0 0 7 0,4 4 2 0,5 0 0 15,4 0-22-15,10 4-4 0,4-4 0 0,4 0-1 16,-4 4-15-16,5 0-4 0,3-4 0 0,6 4 0 15,-1 4-3-15,1 0-1 0,-5 0 0 0,-1 0 0 16,6 4 4-16,-1 0 0 0,5 4 0 0,0 4 0 16,-13 0 9-16,3 0 3 0,-3 4 0 0,-1 0 0 15,5 4-14-15,-4 4-2 0,-10 0-1 0,-4 4 0 16,-5 0-11-16,5 0 0 0,-9 4 0 0,-4 0 8 0,-1-4-8 16,1 4 0-16,-10 0 0 0,0 4 0 0,-13 0 0 15,0 0 0-15,0 0 0 0,-9 0 8 0,-4 8-8 0,-5-4 0 16,0 4 0-16,-9 0 0 0,-5-5-12 0,-4 5 12 15,-9-4-12-15,-4 0 12 0,-5-4-9 0,-5-4 9 16,-13 4 0-16,0-4 0 0,-4 0 0 0,-10-4 8 16,-4 0 0-16,-13-4 1 0,-10 4 10 0,-8-4 1 15,-10 0 1-15,1-4 0 0,-5-4-6 0,-9 0-2 16,0-4 0-16,-13-4 0 0,-5 0 13 0,-5-4 2 16,6-4 1-16,-15 0 0 0,5-4-11 0,-13 0-2 15,-10 0-1-15,-3-4 0 0,3 0-7 0,-13 0 0 16,-9 0-8-16,1-4 12 0,-10 0-3 0,0 0-1 0,0-4 0 15,-4 4 0-15,4-4-8 0,9 0 10 0,0-4-10 16,5-4 10-16,13-4 17 0,9 4 3 0,9-8 1 16,5 0 0-16,8-4-11 0,10 4-1 0,8 0-1 0,10 0 0 15,4-4-18-15,14 0 8 0,-1 5-8 0,10-5 0 16,8 4 0-16,10 0 0 0,4 4 0 0,13-4 0 16,5 4-14-16,9 0 3 0,14 0 1 0,13-4 0 31,13-4-43-31,14 0-9 0,18 4-2 0,18 0 0 15,18-12-13-15,18 12-3 0,9 4-1 0,13 0-546 0,5-8-109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33:41.711"/>
    </inkml:context>
    <inkml:brush xml:id="br0">
      <inkml:brushProperty name="width" value="0.05" units="cm"/>
      <inkml:brushProperty name="height" value="0.05" units="cm"/>
      <inkml:brushProperty name="color" value="#ED1C24"/>
      <inkml:brushProperty name="fitToCurve" value="1"/>
    </inkml:brush>
  </inkml:definitions>
  <inkml:trace contextRef="#ctx0" brushRef="#br0">0 241 802 0,'0'0'22'0,"13"-4"6"0,-4 1-28 0,4-1 0 0,-4-4 0 0,13 0 0 15,0 4 57-15,9-4 6 0,4 1 1 0,4-5 0 16,9-4-8-16,5 1 0 0,9 3-1 0,-1 0 0 15,5-3-8-15,4 3-2 0,0-4 0 0,5 5 0 16,-1-5-19-16,14 4-4 0,9 1-1 0,3 3 0 16,1 0 7-16,0 0 0 0,9 4 1 0,-5 0 0 15,1 1-15-15,-1 3-3 0,-9 7-1 0,-3 1 0 16,-1 0-10-16,-9 4 0 0,5-5 0 0,-9 5 8 16,-5 8-8-16,-4-5 0 0,-4 1 0 0,-9 3 0 15,-4 5 0-15,-5-1 12 0,-4 1-12 0,0-1 12 16,-9 8-12-16,0 0 0 0,-4 4 0 0,0-3 0 15,-14 3 0-15,-4-4 0 0,0 4 0 0,-8-4 8 16,-5 4-8-16,-9-3 12 0,-8-1-12 0,-10 4 12 16,-3-4-12-16,-6 0 0 0,-12-3 0 0,-9-1 8 15,-4 0-8-15,-10-7 8 0,1-1-8 0,-4 1 8 0,-1 3 1 16,5-7 0-16,0 3 0 0,0-3 0 0,4-1 20 16,-9 1 4-16,-4-4 1 0,0-1 0 0,0 1-14 15,-4-4-4-15,0 0 0 0,-1-4 0 0,-4-1-16 0,-8-3 10 16,-1-3-10-16,1-5 8 0,-1 0-8 0,1-4 0 15,4-3 0-15,4-1 8 0,0-7 6 0,5 3 1 16,4-3 0-16,13-1 0 0,5-3 17 0,8 0 3 16,9-4 1-16,5-1 0 0,8 1-20 0,5 0-4 15,4 0-1-15,8 0 0 0,10-5-11 0,8 1-12 16,10-4 2-16,8 4 1 0,13-4 1 0,13 0 0 16,13 0 0-16,5 4 0 15,13 0-33-15,5 4-7 0,8 0 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33:41.712"/>
    </inkml:context>
    <inkml:brush xml:id="br0">
      <inkml:brushProperty name="width" value="0.05" units="cm"/>
      <inkml:brushProperty name="height" value="0.05" units="cm"/>
      <inkml:brushProperty name="color" value="#ED1C24"/>
      <inkml:brushProperty name="fitToCurve" value="1"/>
    </inkml:brush>
  </inkml:definitions>
  <inkml:trace contextRef="#ctx0" brushRef="#br0">155 177 1155 0,'0'0'25'0,"0"0"6"0,8-4 1 0,5-4 0 0,-4 4-32 0,4-3 0 0,5 3 0 0,-1-4 0 16,1-4 55-16,8 4 4 0,1-3 1 0,-1-1 0 15,9 0-6-15,0-3-1 0,9 3 0 0,0 0 0 16,9 5-17-16,4-1-3 0,4 0-1 0,5 0 0 15,-5 4 11-15,9 0 1 0,1 0 1 0,3 1 0 16,1-1-17-16,4 8-3 0,0-1-1 0,0 1 0 16,-9 8-8-16,0 0-3 0,0-1 0 0,-8 1 0 15,-5 0-5-15,0 0-8 0,-5 3 11 0,1 1-11 16,0-1 9-16,-5 5-9 0,5-1 0 0,-5 5 9 16,-9-5-9-16,1 5 0 0,-1-1 0 0,-4 0 8 15,-4 5-8-15,-4-1 0 0,-6 0 0 0,1 5 0 16,-8-1 0-16,-1 8 0 0,-9 0 9 0,-4 0-9 0,-4 0 0 15,-9 0 0-15,-9-4 0 0,0 0 8 0,-13 0-8 16,-5 0 0-16,-8-8 0 0,-5 1 0 0,-8-5 32 0,-1 0 4 16,1-3 2-16,-9-4 0 15,-5 3-90-15,1-7-19 0,-5 3-3 0,-9-3-1 16,-9 0 33-16,1-1 6 0,4-7 2 0,-9 4 0 0,0-8 13 0,-4 0 2 16,-1 0 1-16,5-4 0 0,9 0 34 0,4-3 6 15,14-1 2-15,-1-4 0 0,10 0 42 0,7-3 9 16,6 3 1-16,4-4 1 0,-1-3-52 0,14 3-10 0,9-3-3 15,13-8 0-15,4 3-4 0,9-7-8 0,4 0 11 16,9-8-11-16,14-4-12 0,4 0-8 0,8 4-3 0,5 0 0 16,4 0 11-16,14 0 1 0,-1 8 1 15,14-4-592-15,4 0-118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33:41.713"/>
    </inkml:context>
    <inkml:brush xml:id="br0">
      <inkml:brushProperty name="width" value="0.05" units="cm"/>
      <inkml:brushProperty name="height" value="0.05" units="cm"/>
      <inkml:brushProperty name="color" value="#ED1C24"/>
      <inkml:brushProperty name="fitToCurve" value="1"/>
    </inkml:brush>
  </inkml:definitions>
  <inkml:trace contextRef="#ctx0" brushRef="#br0">761 171 996 0,'22'-15'28'0,"-9"11"7"0,-4-4-35 0,8 0 0 15,1 1 0-15,4-1 0 0,4-4 96 0,0 4 13 16,1-3 3-16,3 3 0 0,6-4-72 0,-1 4-13 15,0-3-3-15,0-1-1 0,9 4-15 0,0 4-8 16,-1 0 8-16,-3-4-8 0,8 5 31 0,0-5 1 16,1 8 1-16,3 0 0 0,5-4-9 0,0 4-1 15,5 0-1-15,-1 4 0 0,1 4-10 0,-5 3-1 16,0-3-1-16,0 4 0 0,-5-1-2 0,1 5-8 16,0 4 12-16,-9-1-4 0,4 1 10 0,-9 3 2 15,1-4 0-15,-1 5 0 0,-4-5-6 0,-8 9-1 16,-1-1 0-16,-4 4 0 0,-4 0-13 0,3 1 9 0,-7-9-9 0,-10 8 8 15,0-4-8-15,-4 9 0 0,-4-1 0 0,-9 4 0 16,-9-4 0-16,-4-4 0 0,-9 4 0 0,-5 0 0 16,-4 0 0-16,-4-7 0 0,-5 3 0 0,-4-4 8 15,0 0-8-15,-9-7 0 0,1-1 9 0,-6-3-9 16,1-4 0-16,-9 3 8 0,0 1-8 0,-9-8 0 16,-8 3 0-16,-9-3-13 0,-1-8 1 0,-3 0 1 15,3 0-6-15,1 0-2 0,0-4 0 0,4-4 0 16,9 1 87-16,4-5 18 0,9-4 3 0,4 1 1 15,10-5 22-15,3 1 5 0,5-5 1 0,9 1 0 16,4-4-71-16,5-1-15 0,8-3-2 0,5 0-1 16,4-4-29-16,13 0 0 0,9-4 0 0,9-4 0 15,8-4-21-15,9 0 2 0,10-3 1 0,12 3 0 16,9 0-14-16,13-4-2 0,13 4-1 0,10-3-698 16,12-1-140-16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33:41.713"/>
    </inkml:context>
    <inkml:brush xml:id="br0">
      <inkml:brushProperty name="width" value="0.05" units="cm"/>
      <inkml:brushProperty name="height" value="0.05" units="cm"/>
      <inkml:brushProperty name="color" value="#ED1C24"/>
      <inkml:brushProperty name="fitToCurve" value="1"/>
    </inkml:brush>
  </inkml:definitions>
  <inkml:trace contextRef="#ctx0" brushRef="#br0">677 292 1116 0,'0'0'24'0,"0"0"6"0,9-8 1 0,5 0 0 0,4 0-31 0,-5 0 0 0,10-4 0 0,-1 4 0 16,-4 0 39-16,9 0 1 0,5-4 1 0,-1-4 0 15,1 0-25-15,8 0-6 0,1 0-1 0,12 4 0 16,-3 4 8-16,8-4 2 0,5-4 0 0,5 4 0 16,4 0 34-16,0 0 7 0,4 4 2 0,5 0 0 15,4 0-22-15,10 4-4 0,4-4 0 0,4 0-1 16,-4 4-15-16,5 0-4 0,3-4 0 0,6 4 0 15,-1 4-3-15,1 0-1 0,-5 0 0 0,-1 0 0 16,6 4 4-16,-1 0 0 0,5 4 0 0,0 4 0 16,-13 0 9-16,3 0 3 0,-3 4 0 0,-1 0 0 15,5 4-14-15,-4 4-2 0,-10 0-1 0,-4 4 0 16,-5 0-11-16,5 0 0 0,-9 4 0 0,-4 0 8 0,-1-4-8 16,1 4 0-16,-10 0 0 0,0 4 0 0,-13 0 0 15,0 0 0-15,0 0 0 0,-9 0 8 0,-4 8-8 0,-5-4 0 16,0 4 0-16,-9 0 0 0,-5-5-12 0,-4 5 12 15,-9-4-12-15,-4 0 12 0,-5-4-9 0,-5-4 9 16,-13 4 0-16,0-4 0 0,-4 0 0 0,-10-4 8 16,-4 0 0-16,-13-4 1 0,-10 4 10 0,-8-4 1 15,-10 0 1-15,1-4 0 0,-5-4-6 0,-9 0-2 16,0-4 0-16,-13-4 0 0,-5 0 13 0,-5-4 2 16,6-4 1-16,-15 0 0 0,5-4-11 0,-13 0-2 15,-10 0-1-15,-3-4 0 0,3 0-7 0,-13 0 0 16,-9 0-8-16,1-4 12 0,-10 0-3 0,0 0-1 0,0-4 0 15,-4 4 0-15,4-4-8 0,9 0 10 0,0-4-10 16,5-4 10-16,13-4 17 0,9 4 3 0,9-8 1 16,5 0 0-16,8-4-11 0,10 4-1 0,8 0-1 0,10 0 0 15,4-4-18-15,14 0 8 0,-1 5-8 0,10-5 0 16,8 4 0-16,10 0 0 0,4 4 0 0,13-4 0 16,5 4-14-16,9 0 3 0,14 0 1 0,13-4 0 31,13-4-43-31,14 0-9 0,18 4-2 0,18 0 0 15,18-12-13-15,18 12-3 0,9 4-1 0,13 0-546 0,5-8-109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4-01T16:16:07.256"/>
    </inkml:context>
    <inkml:brush xml:id="br0">
      <inkml:brushProperty name="width" value="0.05" units="cm"/>
      <inkml:brushProperty name="height" value="0.05" units="cm"/>
      <inkml:brushProperty name="color" value="#ED1C24"/>
      <inkml:brushProperty name="fitToCurve" value="1"/>
    </inkml:brush>
  </inkml:definitions>
  <inkml:trace contextRef="#ctx0" brushRef="#br0">0 241 802 0,'0'0'22'0,"13"-4"6"0,-4 1-28 0,4-1 0 0,-4-4 0 0,13 0 0 15,0 4 57-15,9-4 6 0,4 1 1 0,4-5 0 16,9-4-8-16,5 1 0 0,9 3-1 0,-1 0 0 15,5-3-8-15,4 3-2 0,0-4 0 0,5 5 0 16,-1-5-19-16,14 4-4 0,9 1-1 0,3 3 0 16,1 0 7-16,0 0 0 0,9 4 1 0,-5 0 0 15,1 1-15-15,-1 3-3 0,-9 7-1 0,-3 1 0 16,-1 0-10-16,-9 4 0 0,5-5 0 0,-9 5 8 16,-5 8-8-16,-4-5 0 0,-4 1 0 0,-9 3 0 15,-4 5 0-15,-5-1 12 0,-4 1-12 0,0-1 12 16,-9 8-12-16,0 0 0 0,-4 4 0 0,0-3 0 15,-14 3 0-15,-4-4 0 0,0 4 0 0,-8-4 8 16,-5 4-8-16,-9-3 12 0,-8-1-12 0,-10 4 12 16,-3-4-12-16,-6 0 0 0,-12-3 0 0,-9-1 8 15,-4 0-8-15,-10-7 8 0,1-1-8 0,-4 1 8 0,-1 3 1 16,5-7 0-16,0 3 0 0,0-3 0 0,4-1 20 16,-9 1 4-16,-4-4 1 0,0-1 0 0,0 1-14 15,-4-4-4-15,0 0 0 0,-1-4 0 0,-4-1-16 0,-8-3 10 16,-1-3-10-16,1-5 8 0,-1 0-8 0,1-4 0 15,4-3 0-15,4-1 8 0,0-7 6 0,5 3 1 16,4-3 0-16,13-1 0 0,5-3 17 0,8 0 3 16,9-4 1-16,5-1 0 0,8 1-20 0,5 0-4 15,4 0-1-15,8 0 0 0,10-5-11 0,8 1-12 16,10-4 2-16,8 4 1 0,13-4 1 0,13 0 0 16,13 0 0-16,5 4 0 15,13 0-33-15,5 4-7 0,8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F85B-3A73-419E-8473-96D639676AD5}" type="datetimeFigureOut">
              <a:rPr lang="en-GB" smtClean="0"/>
              <a:t>24/04/2018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22B3F-CFD1-4D08-88A2-9C0473CAC2BE}" type="slidenum">
              <a:rPr lang="en-GB" smtClean="0"/>
              <a:t>‹#›</a:t>
            </a:fld>
            <a:endParaRPr lang="en-GB"/>
          </a:p>
        </p:txBody>
      </p:sp>
    </p:spTree>
    <p:extLst>
      <p:ext uri="{BB962C8B-B14F-4D97-AF65-F5344CB8AC3E}">
        <p14:creationId xmlns:p14="http://schemas.microsoft.com/office/powerpoint/2010/main" val="338063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3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85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051720" y="2150894"/>
            <a:ext cx="69127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icrosoft YaHei" pitchFamily="34" charset="-122"/>
              </a:defRPr>
            </a:lvl1pPr>
            <a:lvl2pPr marL="742950" indent="-285750" eaLnBrk="0" hangingPunct="0">
              <a:defRPr sz="2400">
                <a:solidFill>
                  <a:schemeClr val="tx1"/>
                </a:solidFill>
                <a:latin typeface="Arial" charset="0"/>
                <a:ea typeface="Microsoft YaHei" pitchFamily="34" charset="-122"/>
              </a:defRPr>
            </a:lvl2pPr>
            <a:lvl3pPr marL="1143000" indent="-228600" eaLnBrk="0" hangingPunct="0">
              <a:defRPr sz="2400">
                <a:solidFill>
                  <a:schemeClr val="tx1"/>
                </a:solidFill>
                <a:latin typeface="Arial" charset="0"/>
                <a:ea typeface="Microsoft YaHei" pitchFamily="34" charset="-122"/>
              </a:defRPr>
            </a:lvl3pPr>
            <a:lvl4pPr marL="1600200" indent="-228600" eaLnBrk="0" hangingPunct="0">
              <a:defRPr sz="2400">
                <a:solidFill>
                  <a:schemeClr val="tx1"/>
                </a:solidFill>
                <a:latin typeface="Arial" charset="0"/>
                <a:ea typeface="Microsoft YaHei" pitchFamily="34" charset="-122"/>
              </a:defRPr>
            </a:lvl4pPr>
            <a:lvl5pPr marL="2057400" indent="-228600" eaLnBrk="0" hangingPunct="0">
              <a:defRPr sz="2400">
                <a:solidFill>
                  <a:schemeClr val="tx1"/>
                </a:solidFill>
                <a:latin typeface="Arial" charset="0"/>
                <a:ea typeface="Microsoft YaHei" pitchFamily="34" charset="-122"/>
              </a:defRPr>
            </a:lvl5pPr>
            <a:lvl6pPr marL="2514600" indent="-228600" eaLnBrk="0" fontAlgn="base" hangingPunct="0">
              <a:spcBef>
                <a:spcPct val="0"/>
              </a:spcBef>
              <a:spcAft>
                <a:spcPct val="0"/>
              </a:spcAft>
              <a:defRPr sz="2400">
                <a:solidFill>
                  <a:schemeClr val="tx1"/>
                </a:solidFill>
                <a:latin typeface="Arial" charset="0"/>
                <a:ea typeface="Microsoft YaHei" pitchFamily="34" charset="-122"/>
              </a:defRPr>
            </a:lvl6pPr>
            <a:lvl7pPr marL="2971800" indent="-228600" eaLnBrk="0" fontAlgn="base" hangingPunct="0">
              <a:spcBef>
                <a:spcPct val="0"/>
              </a:spcBef>
              <a:spcAft>
                <a:spcPct val="0"/>
              </a:spcAft>
              <a:defRPr sz="2400">
                <a:solidFill>
                  <a:schemeClr val="tx1"/>
                </a:solidFill>
                <a:latin typeface="Arial" charset="0"/>
                <a:ea typeface="Microsoft YaHei" pitchFamily="34" charset="-122"/>
              </a:defRPr>
            </a:lvl7pPr>
            <a:lvl8pPr marL="3429000" indent="-228600" eaLnBrk="0" fontAlgn="base" hangingPunct="0">
              <a:spcBef>
                <a:spcPct val="0"/>
              </a:spcBef>
              <a:spcAft>
                <a:spcPct val="0"/>
              </a:spcAft>
              <a:defRPr sz="2400">
                <a:solidFill>
                  <a:schemeClr val="tx1"/>
                </a:solidFill>
                <a:latin typeface="Arial" charset="0"/>
                <a:ea typeface="Microsoft YaHei" pitchFamily="34" charset="-122"/>
              </a:defRPr>
            </a:lvl8pPr>
            <a:lvl9pPr marL="3886200" indent="-228600" eaLnBrk="0" fontAlgn="base" hangingPunct="0">
              <a:spcBef>
                <a:spcPct val="0"/>
              </a:spcBef>
              <a:spcAft>
                <a:spcPct val="0"/>
              </a:spcAft>
              <a:defRPr sz="2400">
                <a:solidFill>
                  <a:schemeClr val="tx1"/>
                </a:solidFill>
                <a:latin typeface="Arial" charset="0"/>
                <a:ea typeface="Microsoft YaHei" pitchFamily="34" charset="-122"/>
              </a:defRPr>
            </a:lvl9pPr>
          </a:lstStyle>
          <a:p>
            <a:pPr algn="ctr" eaLnBrk="1" hangingPunct="1"/>
            <a:r>
              <a:rPr lang="en-GB" dirty="0">
                <a:latin typeface="Comic Sans MS" pitchFamily="66" charset="0"/>
              </a:rPr>
              <a:t>How </a:t>
            </a:r>
            <a:r>
              <a:rPr lang="en-GB" b="1" u="sng" dirty="0">
                <a:latin typeface="Comic Sans MS" pitchFamily="66" charset="0"/>
              </a:rPr>
              <a:t>confident</a:t>
            </a:r>
            <a:r>
              <a:rPr lang="en-GB" dirty="0">
                <a:latin typeface="Comic Sans MS" pitchFamily="66" charset="0"/>
              </a:rPr>
              <a:t> do you feel with this topic?</a:t>
            </a:r>
          </a:p>
          <a:p>
            <a:pPr algn="ctr" eaLnBrk="1" hangingPunct="1"/>
            <a:endParaRPr lang="en-GB" dirty="0">
              <a:latin typeface="Comic Sans MS" pitchFamily="66" charset="0"/>
            </a:endParaRPr>
          </a:p>
          <a:p>
            <a:pPr algn="ctr" eaLnBrk="1" hangingPunct="1"/>
            <a:r>
              <a:rPr lang="en-GB" dirty="0">
                <a:latin typeface="Comic Sans MS" pitchFamily="66" charset="0"/>
              </a:rPr>
              <a:t>Write </a:t>
            </a:r>
            <a:r>
              <a:rPr lang="en-GB" dirty="0">
                <a:solidFill>
                  <a:srgbClr val="FF0000"/>
                </a:solidFill>
                <a:latin typeface="Comic Sans MS" pitchFamily="66" charset="0"/>
              </a:rPr>
              <a:t>red</a:t>
            </a:r>
            <a:r>
              <a:rPr lang="en-GB" dirty="0">
                <a:latin typeface="Comic Sans MS" pitchFamily="66" charset="0"/>
              </a:rPr>
              <a:t>, </a:t>
            </a:r>
            <a:r>
              <a:rPr lang="en-GB" dirty="0">
                <a:solidFill>
                  <a:srgbClr val="FFC000"/>
                </a:solidFill>
                <a:latin typeface="Comic Sans MS" pitchFamily="66" charset="0"/>
              </a:rPr>
              <a:t>amber</a:t>
            </a:r>
            <a:r>
              <a:rPr lang="en-GB" dirty="0">
                <a:latin typeface="Comic Sans MS" pitchFamily="66" charset="0"/>
              </a:rPr>
              <a:t> or </a:t>
            </a:r>
            <a:r>
              <a:rPr lang="en-GB" dirty="0">
                <a:solidFill>
                  <a:srgbClr val="00B050"/>
                </a:solidFill>
                <a:latin typeface="Comic Sans MS" pitchFamily="66" charset="0"/>
              </a:rPr>
              <a:t>green</a:t>
            </a:r>
            <a:r>
              <a:rPr lang="en-GB" dirty="0">
                <a:latin typeface="Comic Sans MS" pitchFamily="66" charset="0"/>
              </a:rPr>
              <a:t> in your book!</a:t>
            </a:r>
          </a:p>
          <a:p>
            <a:pPr algn="ctr" eaLnBrk="1" hangingPunct="1"/>
            <a:endParaRPr lang="en-GB" dirty="0">
              <a:latin typeface="Comic Sans MS" pitchFamily="66" charset="0"/>
            </a:endParaRPr>
          </a:p>
          <a:p>
            <a:pPr algn="ctr" eaLnBrk="1" hangingPunct="1"/>
            <a:r>
              <a:rPr lang="en-GB" b="1" dirty="0">
                <a:latin typeface="Comic Sans MS" pitchFamily="66" charset="0"/>
              </a:rPr>
              <a:t>Complete the corresponding activity </a:t>
            </a:r>
            <a:r>
              <a:rPr lang="en-GB" b="1" dirty="0">
                <a:latin typeface="Comic Sans MS" pitchFamily="66" charset="0"/>
                <a:sym typeface="Wingdings" pitchFamily="2" charset="2"/>
              </a:rPr>
              <a:t></a:t>
            </a:r>
          </a:p>
          <a:p>
            <a:pPr algn="ctr" eaLnBrk="1" hangingPunct="1"/>
            <a:endParaRPr lang="en-GB" b="1" dirty="0">
              <a:latin typeface="Comic Sans MS" pitchFamily="66" charset="0"/>
              <a:sym typeface="Wingdings" pitchFamily="2" charset="2"/>
            </a:endParaRPr>
          </a:p>
        </p:txBody>
      </p:sp>
    </p:spTree>
    <p:extLst>
      <p:ext uri="{BB962C8B-B14F-4D97-AF65-F5344CB8AC3E}">
        <p14:creationId xmlns:p14="http://schemas.microsoft.com/office/powerpoint/2010/main" val="66134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extBox 1"/>
          <p:cNvSpPr txBox="1"/>
          <p:nvPr userDrawn="1"/>
        </p:nvSpPr>
        <p:spPr>
          <a:xfrm>
            <a:off x="2042195" y="1052736"/>
            <a:ext cx="6922293" cy="523220"/>
          </a:xfrm>
          <a:prstGeom prst="rect">
            <a:avLst/>
          </a:prstGeom>
          <a:noFill/>
        </p:spPr>
        <p:txBody>
          <a:bodyPr wrap="square" rtlCol="0">
            <a:spAutoFit/>
          </a:bodyPr>
          <a:lstStyle/>
          <a:p>
            <a:pPr algn="ctr"/>
            <a:r>
              <a:rPr lang="en-GB" sz="2800" u="sng" dirty="0">
                <a:latin typeface="Comic Sans MS" pitchFamily="66" charset="0"/>
              </a:rPr>
              <a:t>Plenary</a:t>
            </a:r>
          </a:p>
        </p:txBody>
      </p:sp>
      <p:sp>
        <p:nvSpPr>
          <p:cNvPr id="3" name="TextBox 2"/>
          <p:cNvSpPr txBox="1"/>
          <p:nvPr userDrawn="1"/>
        </p:nvSpPr>
        <p:spPr>
          <a:xfrm>
            <a:off x="2052882" y="2060847"/>
            <a:ext cx="6911606" cy="2677656"/>
          </a:xfrm>
          <a:prstGeom prst="rect">
            <a:avLst/>
          </a:prstGeom>
          <a:noFill/>
        </p:spPr>
        <p:txBody>
          <a:bodyPr wrap="square" rtlCol="0">
            <a:spAutoFit/>
          </a:bodyPr>
          <a:lstStyle/>
          <a:p>
            <a:pPr algn="ctr"/>
            <a:r>
              <a:rPr lang="en-GB" sz="2400" dirty="0">
                <a:latin typeface="Comic Sans MS" pitchFamily="66" charset="0"/>
              </a:rPr>
              <a:t>2 stars (</a:t>
            </a:r>
            <a:r>
              <a:rPr lang="en-GB" sz="2400" dirty="0">
                <a:solidFill>
                  <a:srgbClr val="FFC000"/>
                </a:solidFill>
                <a:latin typeface="Comic Sans MS" pitchFamily="66" charset="0"/>
                <a:sym typeface="Wingdings"/>
              </a:rPr>
              <a:t></a:t>
            </a:r>
            <a:r>
              <a:rPr lang="en-GB" sz="2400" dirty="0">
                <a:latin typeface="Comic Sans MS" pitchFamily="66" charset="0"/>
                <a:sym typeface="Wingdings"/>
              </a:rPr>
              <a:t>)</a:t>
            </a:r>
            <a:r>
              <a:rPr lang="en-GB" sz="2400" dirty="0">
                <a:latin typeface="Comic Sans MS" pitchFamily="66" charset="0"/>
              </a:rPr>
              <a:t> and a wish (</a:t>
            </a:r>
            <a:r>
              <a:rPr lang="en-GB" sz="2400" b="1" dirty="0">
                <a:latin typeface="Comic Sans MS" pitchFamily="66" charset="0"/>
                <a:sym typeface="Wingdings"/>
              </a:rPr>
              <a:t></a:t>
            </a:r>
            <a:r>
              <a:rPr lang="en-GB" sz="2400" dirty="0">
                <a:latin typeface="Comic Sans MS" pitchFamily="66" charset="0"/>
                <a:sym typeface="Wingdings"/>
              </a:rPr>
              <a:t>)</a:t>
            </a:r>
          </a:p>
          <a:p>
            <a:pPr algn="ctr"/>
            <a:endParaRPr lang="en-GB" sz="2400" dirty="0">
              <a:latin typeface="Comic Sans MS" pitchFamily="66" charset="0"/>
            </a:endParaRP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brilliant at...</a:t>
            </a: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good at...</a:t>
            </a:r>
          </a:p>
          <a:p>
            <a:pPr algn="ctr"/>
            <a:endParaRPr lang="en-GB" sz="2400" dirty="0">
              <a:latin typeface="Comic Sans MS" pitchFamily="66" charset="0"/>
              <a:sym typeface="Wingdings"/>
            </a:endParaRPr>
          </a:p>
          <a:p>
            <a:pPr algn="ctr"/>
            <a:r>
              <a:rPr lang="en-GB" sz="2400" b="1" dirty="0">
                <a:latin typeface="Comic Sans MS" pitchFamily="66" charset="0"/>
                <a:sym typeface="Wingdings"/>
              </a:rPr>
              <a:t></a:t>
            </a:r>
            <a:r>
              <a:rPr lang="en-GB" sz="2400" dirty="0">
                <a:latin typeface="Comic Sans MS" pitchFamily="66" charset="0"/>
                <a:sym typeface="Wingdings"/>
              </a:rPr>
              <a:t> </a:t>
            </a:r>
            <a:r>
              <a:rPr lang="en-GB" sz="2400" dirty="0">
                <a:latin typeface="Comic Sans MS" pitchFamily="66" charset="0"/>
              </a:rPr>
              <a:t>Something I need to work on is...</a:t>
            </a:r>
          </a:p>
          <a:p>
            <a:pPr algn="ctr"/>
            <a:endParaRPr lang="en-GB" sz="2400" dirty="0">
              <a:latin typeface="Comic Sans MS" pitchFamily="66" charset="0"/>
            </a:endParaRPr>
          </a:p>
        </p:txBody>
      </p:sp>
    </p:spTree>
    <p:extLst>
      <p:ext uri="{BB962C8B-B14F-4D97-AF65-F5344CB8AC3E}">
        <p14:creationId xmlns:p14="http://schemas.microsoft.com/office/powerpoint/2010/main" val="425956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84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grpSp>
        <p:nvGrpSpPr>
          <p:cNvPr id="11" name="Group 10"/>
          <p:cNvGrpSpPr/>
          <p:nvPr userDrawn="1"/>
        </p:nvGrpSpPr>
        <p:grpSpPr>
          <a:xfrm>
            <a:off x="2751927" y="1376432"/>
            <a:ext cx="5430768" cy="4032451"/>
            <a:chOff x="4469824" y="1124744"/>
            <a:chExt cx="6236041" cy="4032451"/>
          </a:xfrm>
        </p:grpSpPr>
        <p:sp>
          <p:nvSpPr>
            <p:cNvPr id="2" name="Isosceles Triangle 1"/>
            <p:cNvSpPr/>
            <p:nvPr userDrawn="1"/>
          </p:nvSpPr>
          <p:spPr bwMode="auto">
            <a:xfrm>
              <a:off x="4469824" y="1124744"/>
              <a:ext cx="6236041" cy="4032448"/>
            </a:xfrm>
            <a:prstGeom prst="triangl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Arial" charset="0"/>
                <a:ea typeface="Microsoft YaHei" charset="-122"/>
              </a:endParaRPr>
            </a:p>
          </p:txBody>
        </p:sp>
        <p:cxnSp>
          <p:nvCxnSpPr>
            <p:cNvPr id="3" name="Straight Connector 2"/>
            <p:cNvCxnSpPr/>
            <p:nvPr userDrawn="1"/>
          </p:nvCxnSpPr>
          <p:spPr bwMode="auto">
            <a:xfrm>
              <a:off x="5423219" y="3933056"/>
              <a:ext cx="431991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4" name="Straight Connector 3"/>
            <p:cNvCxnSpPr/>
            <p:nvPr userDrawn="1"/>
          </p:nvCxnSpPr>
          <p:spPr bwMode="auto">
            <a:xfrm>
              <a:off x="6479199" y="2564904"/>
              <a:ext cx="220795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 name="Straight Connector 4"/>
            <p:cNvCxnSpPr/>
            <p:nvPr userDrawn="1"/>
          </p:nvCxnSpPr>
          <p:spPr bwMode="auto">
            <a:xfrm>
              <a:off x="7535179" y="2564907"/>
              <a:ext cx="0" cy="136815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Straight Connector 5"/>
            <p:cNvCxnSpPr/>
            <p:nvPr userDrawn="1"/>
          </p:nvCxnSpPr>
          <p:spPr bwMode="auto">
            <a:xfrm>
              <a:off x="6671196"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bwMode="auto">
            <a:xfrm>
              <a:off x="8399163"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5615217" y="4365104"/>
              <a:ext cx="41279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3 things you knew already</a:t>
              </a:r>
            </a:p>
          </p:txBody>
        </p:sp>
        <p:sp>
          <p:nvSpPr>
            <p:cNvPr id="9" name="TextBox 8"/>
            <p:cNvSpPr txBox="1"/>
            <p:nvPr userDrawn="1"/>
          </p:nvSpPr>
          <p:spPr>
            <a:xfrm>
              <a:off x="6479199" y="2996956"/>
              <a:ext cx="21119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2 things you learnt today</a:t>
              </a:r>
            </a:p>
          </p:txBody>
        </p:sp>
        <p:sp>
          <p:nvSpPr>
            <p:cNvPr id="10" name="TextBox 9"/>
            <p:cNvSpPr txBox="1"/>
            <p:nvPr userDrawn="1"/>
          </p:nvSpPr>
          <p:spPr>
            <a:xfrm>
              <a:off x="6394406" y="1412779"/>
              <a:ext cx="22927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1 question about today’s topic</a:t>
              </a:r>
            </a:p>
          </p:txBody>
        </p:sp>
      </p:grpSp>
    </p:spTree>
    <p:extLst>
      <p:ext uri="{BB962C8B-B14F-4D97-AF65-F5344CB8AC3E}">
        <p14:creationId xmlns:p14="http://schemas.microsoft.com/office/powerpoint/2010/main" val="420325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vmlDrawing" Target="../drawings/vmlDrawing1.vm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control" Target="../activeX/activeX2.xml"/><Relationship Id="rId13"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vmlDrawing" Target="../drawings/vmlDrawing2.vml"/><Relationship Id="rId12" Type="http://schemas.openxmlformats.org/officeDocument/2006/relationships/image" Target="../media/image5.png"/><Relationship Id="rId17" Type="http://schemas.openxmlformats.org/officeDocument/2006/relationships/image" Target="../media/image1.wmf"/><Relationship Id="rId2" Type="http://schemas.openxmlformats.org/officeDocument/2006/relationships/slideLayout" Target="../slideLayouts/slideLayout3.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theme" Target="../theme/theme2.xml"/><Relationship Id="rId11" Type="http://schemas.openxmlformats.org/officeDocument/2006/relationships/image" Target="../media/image4.png"/><Relationship Id="rId5" Type="http://schemas.openxmlformats.org/officeDocument/2006/relationships/slideLayout" Target="../slideLayouts/slideLayout6.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50000"/>
          <a:stretch/>
        </p:blipFill>
        <p:spPr bwMode="auto">
          <a:xfrm>
            <a:off x="2070901" y="5949281"/>
            <a:ext cx="6893587"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50000"/>
          <a:stretch/>
        </p:blipFill>
        <p:spPr bwMode="auto">
          <a:xfrm>
            <a:off x="176890" y="1095460"/>
            <a:ext cx="8778008" cy="463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Tuesday, 24 April 2018</a:t>
            </a:fld>
            <a:endParaRPr lang="en-GB" sz="1600" dirty="0">
              <a:latin typeface="Comic Sans MS" pitchFamily="66" charset="0"/>
            </a:endParaRPr>
          </a:p>
        </p:txBody>
      </p:sp>
      <p:sp>
        <p:nvSpPr>
          <p:cNvPr id="15" name="TextBox 14"/>
          <p:cNvSpPr txBox="1"/>
          <p:nvPr userDrawn="1"/>
        </p:nvSpPr>
        <p:spPr>
          <a:xfrm>
            <a:off x="2051721" y="372730"/>
            <a:ext cx="3348372" cy="338554"/>
          </a:xfrm>
          <a:prstGeom prst="rect">
            <a:avLst/>
          </a:prstGeom>
          <a:noFill/>
        </p:spPr>
        <p:txBody>
          <a:bodyPr wrap="square" rtlCol="0">
            <a:spAutoFit/>
          </a:bodyPr>
          <a:lstStyle/>
          <a:p>
            <a:pPr algn="ctr"/>
            <a:r>
              <a:rPr lang="en-GB" sz="1600" dirty="0">
                <a:latin typeface="Comic Sans MS" pitchFamily="66" charset="0"/>
              </a:rPr>
              <a:t>Kinematics (SUVAT)</a:t>
            </a:r>
          </a:p>
        </p:txBody>
      </p:sp>
      <p:sp>
        <p:nvSpPr>
          <p:cNvPr id="17" name="TextBox 16"/>
          <p:cNvSpPr txBox="1"/>
          <p:nvPr userDrawn="1"/>
        </p:nvSpPr>
        <p:spPr>
          <a:xfrm>
            <a:off x="2046411" y="5949281"/>
            <a:ext cx="6918077" cy="830997"/>
          </a:xfrm>
          <a:prstGeom prst="rect">
            <a:avLst/>
          </a:prstGeom>
          <a:noFill/>
        </p:spPr>
        <p:txBody>
          <a:bodyPr wrap="square" rtlCol="0">
            <a:spAutoFit/>
          </a:bodyPr>
          <a:lstStyle/>
          <a:p>
            <a:r>
              <a:rPr lang="en-GB" sz="1600" u="sng" dirty="0">
                <a:latin typeface="Comic Sans MS" pitchFamily="66" charset="0"/>
              </a:rPr>
              <a:t>Keywords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u="none" dirty="0">
                <a:latin typeface="Comic Sans MS" pitchFamily="66" charset="0"/>
              </a:rPr>
              <a:t>Speed,</a:t>
            </a:r>
            <a:r>
              <a:rPr lang="en-GB" sz="1600" u="none" baseline="0" dirty="0">
                <a:latin typeface="Comic Sans MS" pitchFamily="66" charset="0"/>
              </a:rPr>
              <a:t> distance, time, displacement, velocity, acceleration, initial, final, metre, second</a:t>
            </a:r>
            <a:endParaRPr lang="en-GB" sz="1600" dirty="0">
              <a:latin typeface="Comic Sans MS" pitchFamily="66" charset="0"/>
            </a:endParaRPr>
          </a:p>
        </p:txBody>
      </p:sp>
      <p:pic>
        <p:nvPicPr>
          <p:cNvPr id="19" name="Picture 2">
            <a:extLst>
              <a:ext uri="{FF2B5EF4-FFF2-40B4-BE49-F238E27FC236}">
                <a16:creationId xmlns:a16="http://schemas.microsoft.com/office/drawing/2014/main" id="{CE2E6578-37BA-4F13-8637-179BCE7B6B93}"/>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50000"/>
          <a:stretch/>
        </p:blipFill>
        <p:spPr bwMode="auto">
          <a:xfrm>
            <a:off x="176890" y="5949280"/>
            <a:ext cx="171449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102" name="ShockwaveFlash1" r:id="rId4" imgW="1714680" imgH="863640"/>
        </mc:Choice>
        <mc:Fallback>
          <p:control name="ShockwaveFlash1" r:id="rId4" imgW="1714680" imgH="863640">
            <p:pic>
              <p:nvPicPr>
                <p:cNvPr id="2" name="ShockwaveFlash1">
                  <a:extLst>
                    <a:ext uri="{FF2B5EF4-FFF2-40B4-BE49-F238E27FC236}">
                      <a16:creationId xmlns:a16="http://schemas.microsoft.com/office/drawing/2014/main" id="{E658ECDF-08A8-48A7-AB84-457D8B69FD9D}"/>
                    </a:ext>
                  </a:extLst>
                </p:cNvPr>
                <p:cNvPicPr>
                  <a:picLocks/>
                </p:cNvPicPr>
                <p:nvPr/>
              </p:nvPicPr>
              <p:blipFill>
                <a:blip r:embed="rId8"/>
                <a:stretch>
                  <a:fillRect/>
                </a:stretch>
              </p:blipFill>
              <p:spPr>
                <a:xfrm>
                  <a:off x="176890" y="5949280"/>
                  <a:ext cx="1714498" cy="864096"/>
                </a:xfrm>
                <a:prstGeom prst="rect">
                  <a:avLst/>
                </a:prstGeom>
              </p:spPr>
            </p:pic>
          </p:control>
        </mc:Fallback>
      </mc:AlternateContent>
    </p:controls>
    <p:extLst>
      <p:ext uri="{BB962C8B-B14F-4D97-AF65-F5344CB8AC3E}">
        <p14:creationId xmlns:p14="http://schemas.microsoft.com/office/powerpoint/2010/main" val="2492940549"/>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r="50000"/>
          <a:stretch/>
        </p:blipFill>
        <p:spPr bwMode="auto">
          <a:xfrm>
            <a:off x="2070901" y="5949281"/>
            <a:ext cx="6893587"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r="50000"/>
          <a:stretch/>
        </p:blipFill>
        <p:spPr bwMode="auto">
          <a:xfrm>
            <a:off x="2070900" y="1095460"/>
            <a:ext cx="6883997" cy="463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Tuesday, 24 April 2018</a:t>
            </a:fld>
            <a:endParaRPr lang="en-GB" sz="1600" dirty="0">
              <a:latin typeface="Comic Sans MS" pitchFamily="66" charset="0"/>
            </a:endParaRPr>
          </a:p>
        </p:txBody>
      </p:sp>
      <p:sp>
        <p:nvSpPr>
          <p:cNvPr id="15" name="TextBox 14"/>
          <p:cNvSpPr txBox="1"/>
          <p:nvPr userDrawn="1"/>
        </p:nvSpPr>
        <p:spPr>
          <a:xfrm>
            <a:off x="2051721" y="372730"/>
            <a:ext cx="3348372" cy="338554"/>
          </a:xfrm>
          <a:prstGeom prst="rect">
            <a:avLst/>
          </a:prstGeom>
          <a:noFill/>
        </p:spPr>
        <p:txBody>
          <a:bodyPr wrap="square" rtlCol="0">
            <a:spAutoFit/>
          </a:bodyPr>
          <a:lstStyle/>
          <a:p>
            <a:pPr algn="ctr"/>
            <a:r>
              <a:rPr lang="en-GB" sz="1600" dirty="0">
                <a:latin typeface="Comic Sans MS" pitchFamily="66" charset="0"/>
              </a:rPr>
              <a:t>Force and Motion</a:t>
            </a:r>
          </a:p>
        </p:txBody>
      </p:sp>
      <p:sp>
        <p:nvSpPr>
          <p:cNvPr id="17" name="TextBox 16"/>
          <p:cNvSpPr txBox="1"/>
          <p:nvPr userDrawn="1"/>
        </p:nvSpPr>
        <p:spPr>
          <a:xfrm>
            <a:off x="2046411" y="5949281"/>
            <a:ext cx="6918077" cy="830997"/>
          </a:xfrm>
          <a:prstGeom prst="rect">
            <a:avLst/>
          </a:prstGeom>
          <a:noFill/>
        </p:spPr>
        <p:txBody>
          <a:bodyPr wrap="square" rtlCol="0">
            <a:spAutoFit/>
          </a:bodyPr>
          <a:lstStyle/>
          <a:p>
            <a:r>
              <a:rPr lang="en-GB" sz="1600" u="sng" dirty="0">
                <a:latin typeface="Comic Sans MS" pitchFamily="66" charset="0"/>
              </a:rPr>
              <a:t>Keywords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u="none" baseline="0" dirty="0">
                <a:latin typeface="Comic Sans MS" pitchFamily="66" charset="0"/>
              </a:rPr>
              <a:t>Time, displacement, velocity, acceleration, initial, final, metre, second, force, reaction, friction, direction, particle</a:t>
            </a:r>
            <a:endParaRPr lang="en-GB" sz="1600" dirty="0">
              <a:latin typeface="Comic Sans MS" pitchFamily="66" charset="0"/>
            </a:endParaRPr>
          </a:p>
        </p:txBody>
      </p:sp>
      <p:pic>
        <p:nvPicPr>
          <p:cNvPr id="19" name="Picture 2">
            <a:extLst>
              <a:ext uri="{FF2B5EF4-FFF2-40B4-BE49-F238E27FC236}">
                <a16:creationId xmlns:a16="http://schemas.microsoft.com/office/drawing/2014/main" id="{CE2E6578-37BA-4F13-8637-179BCE7B6B93}"/>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r="50000"/>
          <a:stretch/>
        </p:blipFill>
        <p:spPr bwMode="auto">
          <a:xfrm>
            <a:off x="176890" y="5949280"/>
            <a:ext cx="171449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a:extLst>
              <a:ext uri="{FF2B5EF4-FFF2-40B4-BE49-F238E27FC236}">
                <a16:creationId xmlns:a16="http://schemas.microsoft.com/office/drawing/2014/main" id="{91024252-CF3D-456A-81EC-C1152B9F040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r="50000"/>
          <a:stretch/>
        </p:blipFill>
        <p:spPr bwMode="auto">
          <a:xfrm>
            <a:off x="176891" y="1095460"/>
            <a:ext cx="1714498" cy="463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FB5BE91-9348-46F9-846F-4CAEBA514352}"/>
                  </a:ext>
                </a:extLst>
              </p:cNvPr>
              <p:cNvSpPr/>
              <p:nvPr userDrawn="1"/>
            </p:nvSpPr>
            <p:spPr>
              <a:xfrm>
                <a:off x="262355" y="1535306"/>
                <a:ext cx="1502847"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𝑠</m:t>
                      </m:r>
                      <m:r>
                        <a:rPr lang="en-GB" sz="1600" i="1" dirty="0">
                          <a:latin typeface="Cambria Math" panose="02040503050406030204" pitchFamily="18" charset="0"/>
                        </a:rPr>
                        <m:t>=</m:t>
                      </m:r>
                      <m:f>
                        <m:fPr>
                          <m:ctrlPr>
                            <a:rPr lang="en-GB" sz="1600" i="1" dirty="0">
                              <a:latin typeface="Cambria Math" panose="02040503050406030204" pitchFamily="18" charset="0"/>
                            </a:rPr>
                          </m:ctrlPr>
                        </m:fPr>
                        <m:num>
                          <m:r>
                            <a:rPr lang="en-GB" sz="1600" i="1" dirty="0">
                              <a:latin typeface="Cambria Math" panose="02040503050406030204" pitchFamily="18" charset="0"/>
                            </a:rPr>
                            <m:t>1</m:t>
                          </m:r>
                        </m:num>
                        <m:den>
                          <m:r>
                            <a:rPr lang="en-GB" sz="1600" i="1" dirty="0">
                              <a:latin typeface="Cambria Math" panose="02040503050406030204" pitchFamily="18" charset="0"/>
                            </a:rPr>
                            <m:t>2</m:t>
                          </m:r>
                        </m:den>
                      </m:f>
                      <m:d>
                        <m:dPr>
                          <m:ctrlPr>
                            <a:rPr lang="en-GB" sz="1600" i="1" dirty="0">
                              <a:latin typeface="Cambria Math" panose="02040503050406030204" pitchFamily="18" charset="0"/>
                            </a:rPr>
                          </m:ctrlPr>
                        </m:dPr>
                        <m:e>
                          <m:r>
                            <a:rPr lang="en-GB" sz="1600" i="1" dirty="0">
                              <a:latin typeface="Cambria Math" panose="02040503050406030204" pitchFamily="18" charset="0"/>
                            </a:rPr>
                            <m:t>𝑢</m:t>
                          </m:r>
                          <m:r>
                            <a:rPr lang="en-GB" sz="1600" i="1" dirty="0">
                              <a:latin typeface="Cambria Math" panose="02040503050406030204" pitchFamily="18" charset="0"/>
                            </a:rPr>
                            <m:t>+</m:t>
                          </m:r>
                          <m:r>
                            <a:rPr lang="en-GB" sz="1600" i="1" dirty="0">
                              <a:latin typeface="Cambria Math" panose="02040503050406030204" pitchFamily="18" charset="0"/>
                            </a:rPr>
                            <m:t>𝑣</m:t>
                          </m:r>
                        </m:e>
                      </m:d>
                      <m:r>
                        <a:rPr lang="en-GB" sz="1600" i="1" dirty="0">
                          <a:latin typeface="Cambria Math" panose="02040503050406030204" pitchFamily="18" charset="0"/>
                        </a:rPr>
                        <m:t>𝑡</m:t>
                      </m:r>
                    </m:oMath>
                  </m:oMathPara>
                </a14:m>
                <a:endParaRPr lang="en-GB" sz="1600" dirty="0">
                  <a:latin typeface="Comic Sans MS" panose="030F0702030302020204" pitchFamily="66" charset="0"/>
                </a:endParaRPr>
              </a:p>
            </p:txBody>
          </p:sp>
        </mc:Choice>
        <mc:Fallback xmlns="">
          <p:sp>
            <p:nvSpPr>
              <p:cNvPr id="18" name="Rectangle 17">
                <a:extLst>
                  <a:ext uri="{FF2B5EF4-FFF2-40B4-BE49-F238E27FC236}">
                    <a16:creationId xmlns:a16="http://schemas.microsoft.com/office/drawing/2014/main" id="{6FB5BE91-9348-46F9-846F-4CAEBA514352}"/>
                  </a:ext>
                </a:extLst>
              </p:cNvPr>
              <p:cNvSpPr>
                <a:spLocks noRot="1" noChangeAspect="1" noMove="1" noResize="1" noEditPoints="1" noAdjustHandles="1" noChangeArrowheads="1" noChangeShapeType="1" noTextEdit="1"/>
              </p:cNvSpPr>
              <p:nvPr userDrawn="1"/>
            </p:nvSpPr>
            <p:spPr>
              <a:xfrm>
                <a:off x="262355" y="1535306"/>
                <a:ext cx="1502847" cy="55335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14F912A-02C9-49D4-8F78-4F7132F8A2AA}"/>
                  </a:ext>
                </a:extLst>
              </p:cNvPr>
              <p:cNvSpPr/>
              <p:nvPr userDrawn="1"/>
            </p:nvSpPr>
            <p:spPr>
              <a:xfrm>
                <a:off x="274234" y="2083555"/>
                <a:ext cx="1501886"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𝑠</m:t>
                      </m:r>
                      <m:r>
                        <a:rPr lang="en-GB" sz="1600" i="1" dirty="0">
                          <a:latin typeface="Cambria Math" panose="02040503050406030204" pitchFamily="18" charset="0"/>
                        </a:rPr>
                        <m:t>=</m:t>
                      </m:r>
                      <m:r>
                        <a:rPr lang="en-GB" sz="1600" i="1" dirty="0">
                          <a:latin typeface="Cambria Math" panose="02040503050406030204" pitchFamily="18" charset="0"/>
                        </a:rPr>
                        <m:t>𝑢𝑡</m:t>
                      </m:r>
                      <m:r>
                        <a:rPr lang="en-GB" sz="1600" i="1" dirty="0">
                          <a:latin typeface="Cambria Math" panose="02040503050406030204" pitchFamily="18" charset="0"/>
                        </a:rPr>
                        <m:t>+</m:t>
                      </m:r>
                      <m:f>
                        <m:fPr>
                          <m:ctrlPr>
                            <a:rPr lang="en-GB" sz="1600" i="1" dirty="0">
                              <a:latin typeface="Cambria Math" panose="02040503050406030204" pitchFamily="18" charset="0"/>
                            </a:rPr>
                          </m:ctrlPr>
                        </m:fPr>
                        <m:num>
                          <m:r>
                            <a:rPr lang="en-GB" sz="1600" i="1" dirty="0">
                              <a:latin typeface="Cambria Math" panose="02040503050406030204" pitchFamily="18" charset="0"/>
                            </a:rPr>
                            <m:t>1</m:t>
                          </m:r>
                        </m:num>
                        <m:den>
                          <m:r>
                            <a:rPr lang="en-GB" sz="1600" i="1" dirty="0">
                              <a:latin typeface="Cambria Math" panose="02040503050406030204" pitchFamily="18" charset="0"/>
                            </a:rPr>
                            <m:t>2</m:t>
                          </m:r>
                        </m:den>
                      </m:f>
                      <m:r>
                        <a:rPr lang="en-GB" sz="1600" i="1" dirty="0">
                          <a:latin typeface="Cambria Math" panose="02040503050406030204" pitchFamily="18" charset="0"/>
                        </a:rPr>
                        <m:t>𝑎</m:t>
                      </m:r>
                      <m:sSup>
                        <m:sSupPr>
                          <m:ctrlPr>
                            <a:rPr lang="en-GB" sz="1600" i="1" dirty="0">
                              <a:latin typeface="Cambria Math" panose="02040503050406030204" pitchFamily="18" charset="0"/>
                            </a:rPr>
                          </m:ctrlPr>
                        </m:sSupPr>
                        <m:e>
                          <m:r>
                            <a:rPr lang="en-GB" sz="1600" i="1" dirty="0">
                              <a:latin typeface="Cambria Math" panose="02040503050406030204" pitchFamily="18" charset="0"/>
                            </a:rPr>
                            <m:t>𝑡</m:t>
                          </m:r>
                        </m:e>
                        <m:sup>
                          <m:r>
                            <a:rPr lang="en-GB" sz="1600" i="1" dirty="0">
                              <a:latin typeface="Cambria Math" panose="02040503050406030204" pitchFamily="18" charset="0"/>
                            </a:rPr>
                            <m:t>2</m:t>
                          </m:r>
                        </m:sup>
                      </m:sSup>
                    </m:oMath>
                  </m:oMathPara>
                </a14:m>
                <a:endParaRPr lang="en-GB" sz="1600" dirty="0"/>
              </a:p>
            </p:txBody>
          </p:sp>
        </mc:Choice>
        <mc:Fallback xmlns="">
          <p:sp>
            <p:nvSpPr>
              <p:cNvPr id="20" name="Rectangle 19">
                <a:extLst>
                  <a:ext uri="{FF2B5EF4-FFF2-40B4-BE49-F238E27FC236}">
                    <a16:creationId xmlns:a16="http://schemas.microsoft.com/office/drawing/2014/main" id="{714F912A-02C9-49D4-8F78-4F7132F8A2AA}"/>
                  </a:ext>
                </a:extLst>
              </p:cNvPr>
              <p:cNvSpPr>
                <a:spLocks noRot="1" noChangeAspect="1" noMove="1" noResize="1" noEditPoints="1" noAdjustHandles="1" noChangeArrowheads="1" noChangeShapeType="1" noTextEdit="1"/>
              </p:cNvSpPr>
              <p:nvPr userDrawn="1"/>
            </p:nvSpPr>
            <p:spPr>
              <a:xfrm>
                <a:off x="274234" y="2083555"/>
                <a:ext cx="1501886" cy="55335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32AE4B46-550E-4717-865A-B6780C262884}"/>
                  </a:ext>
                </a:extLst>
              </p:cNvPr>
              <p:cNvSpPr/>
              <p:nvPr userDrawn="1"/>
            </p:nvSpPr>
            <p:spPr>
              <a:xfrm>
                <a:off x="434539" y="1196752"/>
                <a:ext cx="1185133" cy="338554"/>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GB" sz="1600" i="1" dirty="0">
                          <a:latin typeface="Cambria Math" panose="02040503050406030204" pitchFamily="18" charset="0"/>
                        </a:rPr>
                        <m:t>𝑣</m:t>
                      </m:r>
                      <m:r>
                        <a:rPr lang="en-GB" sz="1600" i="1" dirty="0">
                          <a:latin typeface="Cambria Math" panose="02040503050406030204" pitchFamily="18" charset="0"/>
                        </a:rPr>
                        <m:t>=</m:t>
                      </m:r>
                      <m:r>
                        <a:rPr lang="en-GB" sz="1600" i="1" dirty="0" err="1">
                          <a:latin typeface="Cambria Math" panose="02040503050406030204" pitchFamily="18" charset="0"/>
                        </a:rPr>
                        <m:t>𝑢</m:t>
                      </m:r>
                      <m:r>
                        <a:rPr lang="en-GB" sz="1600" i="1" dirty="0" err="1">
                          <a:latin typeface="Cambria Math" panose="02040503050406030204" pitchFamily="18" charset="0"/>
                        </a:rPr>
                        <m:t>+</m:t>
                      </m:r>
                      <m:r>
                        <a:rPr lang="en-GB" sz="1600" i="1" dirty="0" err="1">
                          <a:latin typeface="Cambria Math" panose="02040503050406030204" pitchFamily="18" charset="0"/>
                        </a:rPr>
                        <m:t>𝑎𝑡</m:t>
                      </m:r>
                    </m:oMath>
                  </m:oMathPara>
                </a14:m>
                <a:endParaRPr lang="en-GB" sz="1600" dirty="0"/>
              </a:p>
            </p:txBody>
          </p:sp>
        </mc:Choice>
        <mc:Fallback xmlns="">
          <p:sp>
            <p:nvSpPr>
              <p:cNvPr id="21" name="Rectangle 20">
                <a:extLst>
                  <a:ext uri="{FF2B5EF4-FFF2-40B4-BE49-F238E27FC236}">
                    <a16:creationId xmlns:a16="http://schemas.microsoft.com/office/drawing/2014/main" id="{32AE4B46-550E-4717-865A-B6780C262884}"/>
                  </a:ext>
                </a:extLst>
              </p:cNvPr>
              <p:cNvSpPr>
                <a:spLocks noRot="1" noChangeAspect="1" noMove="1" noResize="1" noEditPoints="1" noAdjustHandles="1" noChangeArrowheads="1" noChangeShapeType="1" noTextEdit="1"/>
              </p:cNvSpPr>
              <p:nvPr userDrawn="1"/>
            </p:nvSpPr>
            <p:spPr>
              <a:xfrm>
                <a:off x="434539" y="1196752"/>
                <a:ext cx="1185133" cy="3385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5D1CC32-EF76-4F01-8454-DAF8112BACCA}"/>
                  </a:ext>
                </a:extLst>
              </p:cNvPr>
              <p:cNvSpPr/>
              <p:nvPr userDrawn="1"/>
            </p:nvSpPr>
            <p:spPr>
              <a:xfrm>
                <a:off x="242091" y="3185162"/>
                <a:ext cx="1543371"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0" i="1" dirty="0" smtClean="0">
                          <a:latin typeface="Cambria Math" panose="02040503050406030204" pitchFamily="18" charset="0"/>
                        </a:rPr>
                        <m:t>𝑠</m:t>
                      </m:r>
                      <m:r>
                        <a:rPr lang="en-GB" sz="1600" b="0" i="1" dirty="0" smtClean="0">
                          <a:latin typeface="Cambria Math" panose="02040503050406030204" pitchFamily="18" charset="0"/>
                        </a:rPr>
                        <m:t>=</m:t>
                      </m:r>
                      <m:r>
                        <a:rPr lang="en-GB" sz="1600" b="0" i="1" dirty="0" smtClean="0">
                          <a:latin typeface="Cambria Math" panose="02040503050406030204" pitchFamily="18" charset="0"/>
                        </a:rPr>
                        <m:t>𝑣𝑡</m:t>
                      </m:r>
                      <m:r>
                        <a:rPr lang="en-GB" sz="1600" b="0" i="1" dirty="0" smtClean="0">
                          <a:latin typeface="Cambria Math" panose="02040503050406030204" pitchFamily="18" charset="0"/>
                        </a:rPr>
                        <m:t>−</m:t>
                      </m: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2</m:t>
                          </m:r>
                        </m:den>
                      </m:f>
                      <m:sSup>
                        <m:sSupPr>
                          <m:ctrlPr>
                            <a:rPr lang="en-GB" sz="1600" b="0" i="1" dirty="0" smtClean="0">
                              <a:latin typeface="Cambria Math" panose="02040503050406030204" pitchFamily="18" charset="0"/>
                            </a:rPr>
                          </m:ctrlPr>
                        </m:sSupPr>
                        <m:e>
                          <m:r>
                            <a:rPr lang="en-GB" sz="1600" b="0" i="1" dirty="0" smtClean="0">
                              <a:latin typeface="Cambria Math" panose="02040503050406030204" pitchFamily="18" charset="0"/>
                            </a:rPr>
                            <m:t>𝑎𝑡</m:t>
                          </m:r>
                        </m:e>
                        <m:sup>
                          <m:r>
                            <a:rPr lang="en-GB" sz="1600" b="0" i="1" dirty="0" smtClean="0">
                              <a:latin typeface="Cambria Math" panose="02040503050406030204" pitchFamily="18" charset="0"/>
                            </a:rPr>
                            <m:t>2</m:t>
                          </m:r>
                        </m:sup>
                      </m:sSup>
                    </m:oMath>
                  </m:oMathPara>
                </a14:m>
                <a:endParaRPr lang="en-GB" sz="1600" dirty="0"/>
              </a:p>
            </p:txBody>
          </p:sp>
        </mc:Choice>
        <mc:Fallback xmlns="">
          <p:sp>
            <p:nvSpPr>
              <p:cNvPr id="22" name="Rectangle 21">
                <a:extLst>
                  <a:ext uri="{FF2B5EF4-FFF2-40B4-BE49-F238E27FC236}">
                    <a16:creationId xmlns:a16="http://schemas.microsoft.com/office/drawing/2014/main" id="{85D1CC32-EF76-4F01-8454-DAF8112BACCA}"/>
                  </a:ext>
                </a:extLst>
              </p:cNvPr>
              <p:cNvSpPr>
                <a:spLocks noRot="1" noChangeAspect="1" noMove="1" noResize="1" noEditPoints="1" noAdjustHandles="1" noChangeArrowheads="1" noChangeShapeType="1" noTextEdit="1"/>
              </p:cNvSpPr>
              <p:nvPr userDrawn="1"/>
            </p:nvSpPr>
            <p:spPr>
              <a:xfrm>
                <a:off x="242091" y="3185162"/>
                <a:ext cx="1543371" cy="55335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B26A9262-2C2B-41C7-B6FB-ADA5585D48CF}"/>
                  </a:ext>
                </a:extLst>
              </p:cNvPr>
              <p:cNvSpPr/>
              <p:nvPr userDrawn="1"/>
            </p:nvSpPr>
            <p:spPr>
              <a:xfrm>
                <a:off x="260174" y="2780928"/>
                <a:ext cx="150720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1600" i="1" dirty="0" smtClean="0">
                              <a:latin typeface="Cambria Math" panose="02040503050406030204" pitchFamily="18" charset="0"/>
                            </a:rPr>
                          </m:ctrlPr>
                        </m:sSupPr>
                        <m:e>
                          <m:r>
                            <a:rPr lang="en-GB" sz="1600" b="0" i="1" dirty="0" smtClean="0">
                              <a:latin typeface="Cambria Math" panose="02040503050406030204" pitchFamily="18" charset="0"/>
                            </a:rPr>
                            <m:t>𝑣</m:t>
                          </m:r>
                        </m:e>
                        <m:sup>
                          <m:r>
                            <a:rPr lang="en-GB" sz="1600" i="1" dirty="0">
                              <a:latin typeface="Cambria Math" panose="02040503050406030204" pitchFamily="18" charset="0"/>
                            </a:rPr>
                            <m:t>2</m:t>
                          </m:r>
                        </m:sup>
                      </m:sSup>
                      <m:r>
                        <a:rPr lang="en-GB" sz="1600" b="0" i="1" dirty="0" smtClean="0">
                          <a:latin typeface="Cambria Math" panose="02040503050406030204" pitchFamily="18" charset="0"/>
                        </a:rPr>
                        <m:t>=</m:t>
                      </m:r>
                      <m:sSup>
                        <m:sSupPr>
                          <m:ctrlPr>
                            <a:rPr lang="en-GB" sz="1600" b="0" i="1" dirty="0" smtClean="0">
                              <a:latin typeface="Cambria Math" panose="02040503050406030204" pitchFamily="18" charset="0"/>
                            </a:rPr>
                          </m:ctrlPr>
                        </m:sSupPr>
                        <m:e>
                          <m:r>
                            <a:rPr lang="en-GB" sz="1600" b="0" i="1" dirty="0" smtClean="0">
                              <a:latin typeface="Cambria Math" panose="02040503050406030204" pitchFamily="18" charset="0"/>
                            </a:rPr>
                            <m:t>𝑢</m:t>
                          </m:r>
                        </m:e>
                        <m:sup>
                          <m:r>
                            <a:rPr lang="en-GB" sz="1600" b="0" i="1" dirty="0" smtClean="0">
                              <a:latin typeface="Cambria Math" panose="02040503050406030204" pitchFamily="18" charset="0"/>
                            </a:rPr>
                            <m:t>2</m:t>
                          </m:r>
                        </m:sup>
                      </m:sSup>
                      <m:r>
                        <a:rPr lang="en-GB" sz="1600" b="0" i="1" dirty="0" smtClean="0">
                          <a:latin typeface="Cambria Math" panose="02040503050406030204" pitchFamily="18" charset="0"/>
                        </a:rPr>
                        <m:t>+2</m:t>
                      </m:r>
                      <m:r>
                        <a:rPr lang="en-GB" sz="1600" b="0" i="1" dirty="0" smtClean="0">
                          <a:latin typeface="Cambria Math" panose="02040503050406030204" pitchFamily="18" charset="0"/>
                        </a:rPr>
                        <m:t>𝑎𝑠</m:t>
                      </m:r>
                    </m:oMath>
                  </m:oMathPara>
                </a14:m>
                <a:endParaRPr lang="en-GB" sz="1600" dirty="0"/>
              </a:p>
            </p:txBody>
          </p:sp>
        </mc:Choice>
        <mc:Fallback xmlns="">
          <p:sp>
            <p:nvSpPr>
              <p:cNvPr id="23" name="Rectangle 22">
                <a:extLst>
                  <a:ext uri="{FF2B5EF4-FFF2-40B4-BE49-F238E27FC236}">
                    <a16:creationId xmlns:a16="http://schemas.microsoft.com/office/drawing/2014/main" id="{B26A9262-2C2B-41C7-B6FB-ADA5585D48CF}"/>
                  </a:ext>
                </a:extLst>
              </p:cNvPr>
              <p:cNvSpPr>
                <a:spLocks noRot="1" noChangeAspect="1" noMove="1" noResize="1" noEditPoints="1" noAdjustHandles="1" noChangeArrowheads="1" noChangeShapeType="1" noTextEdit="1"/>
              </p:cNvSpPr>
              <p:nvPr userDrawn="1"/>
            </p:nvSpPr>
            <p:spPr>
              <a:xfrm>
                <a:off x="260174" y="2780928"/>
                <a:ext cx="1507207" cy="338554"/>
              </a:xfrm>
              <a:prstGeom prst="rect">
                <a:avLst/>
              </a:prstGeom>
              <a:blipFill>
                <a:blip r:embed="rId16"/>
                <a:stretch>
                  <a:fillRect/>
                </a:stretch>
              </a:blipFill>
            </p:spPr>
            <p:txBody>
              <a:bodyPr/>
              <a:lstStyle/>
              <a:p>
                <a:r>
                  <a:rPr lang="en-GB">
                    <a:noFill/>
                  </a:rPr>
                  <a:t> </a:t>
                </a:r>
              </a:p>
            </p:txBody>
          </p:sp>
        </mc:Fallback>
      </mc:AlternateContent>
    </p:spTree>
    <p:controls>
      <mc:AlternateContent xmlns:mc="http://schemas.openxmlformats.org/markup-compatibility/2006">
        <mc:Choice xmlns:v="urn:schemas-microsoft-com:vml" Requires="v">
          <p:control spid="2124" name="ShockwaveFlash1" r:id="rId8" imgW="1714680" imgH="863640"/>
        </mc:Choice>
        <mc:Fallback>
          <p:control name="ShockwaveFlash1" r:id="rId8" imgW="1714680" imgH="863640">
            <p:pic>
              <p:nvPicPr>
                <p:cNvPr id="2" name="ShockwaveFlash1">
                  <a:extLst>
                    <a:ext uri="{FF2B5EF4-FFF2-40B4-BE49-F238E27FC236}">
                      <a16:creationId xmlns:a16="http://schemas.microsoft.com/office/drawing/2014/main" id="{E658ECDF-08A8-48A7-AB84-457D8B69FD9D}"/>
                    </a:ext>
                  </a:extLst>
                </p:cNvPr>
                <p:cNvPicPr>
                  <a:picLocks/>
                </p:cNvPicPr>
                <p:nvPr/>
              </p:nvPicPr>
              <p:blipFill>
                <a:blip r:embed="rId17"/>
                <a:stretch>
                  <a:fillRect/>
                </a:stretch>
              </p:blipFill>
              <p:spPr>
                <a:xfrm>
                  <a:off x="176890" y="5949280"/>
                  <a:ext cx="1714498" cy="864096"/>
                </a:xfrm>
                <a:prstGeom prst="rect">
                  <a:avLst/>
                </a:prstGeom>
              </p:spPr>
            </p:pic>
          </p:control>
        </mc:Fallback>
      </mc:AlternateContent>
    </p:controls>
    <p:extLst>
      <p:ext uri="{BB962C8B-B14F-4D97-AF65-F5344CB8AC3E}">
        <p14:creationId xmlns:p14="http://schemas.microsoft.com/office/powerpoint/2010/main" val="46894297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1.png"/><Relationship Id="rId7" Type="http://schemas.openxmlformats.org/officeDocument/2006/relationships/customXml" Target="../ink/ink2.xml"/><Relationship Id="rId12" Type="http://schemas.openxmlformats.org/officeDocument/2006/relationships/image" Target="../media/image23.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2.emf"/><Relationship Id="rId4" Type="http://schemas.microsoft.com/office/2007/relationships/hdphoto" Target="../media/hdphoto1.wdp"/><Relationship Id="rId9" Type="http://schemas.openxmlformats.org/officeDocument/2006/relationships/customXml" Target="../ink/ink3.xml"/></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customXml" Target="../ink/ink8.xml"/><Relationship Id="rId3" Type="http://schemas.openxmlformats.org/officeDocument/2006/relationships/image" Target="../media/image24.png"/><Relationship Id="rId7" Type="http://schemas.openxmlformats.org/officeDocument/2006/relationships/customXml" Target="../ink/ink5.xml"/><Relationship Id="rId12" Type="http://schemas.openxmlformats.org/officeDocument/2006/relationships/image" Target="../media/image22.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customXml" Target="../ink/ink7.xml"/><Relationship Id="rId5" Type="http://schemas.openxmlformats.org/officeDocument/2006/relationships/image" Target="../media/image26.png"/><Relationship Id="rId10" Type="http://schemas.openxmlformats.org/officeDocument/2006/relationships/image" Target="../media/image21.emf"/><Relationship Id="rId4" Type="http://schemas.openxmlformats.org/officeDocument/2006/relationships/image" Target="../media/image25.png"/><Relationship Id="rId9" Type="http://schemas.openxmlformats.org/officeDocument/2006/relationships/customXml" Target="../ink/ink6.xml"/><Relationship Id="rId14" Type="http://schemas.openxmlformats.org/officeDocument/2006/relationships/image" Target="../media/image23.emf"/></Relationships>
</file>

<file path=ppt/slides/_rels/slide12.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customXml" Target="../ink/ink12.xml"/><Relationship Id="rId18" Type="http://schemas.openxmlformats.org/officeDocument/2006/relationships/image" Target="../media/image34.emf"/><Relationship Id="rId3" Type="http://schemas.openxmlformats.org/officeDocument/2006/relationships/image" Target="../media/image28.png"/><Relationship Id="rId21" Type="http://schemas.openxmlformats.org/officeDocument/2006/relationships/image" Target="../media/image37.png"/><Relationship Id="rId7" Type="http://schemas.openxmlformats.org/officeDocument/2006/relationships/customXml" Target="../ink/ink9.xml"/><Relationship Id="rId12" Type="http://schemas.openxmlformats.org/officeDocument/2006/relationships/image" Target="../media/image21.emf"/><Relationship Id="rId17" Type="http://schemas.openxmlformats.org/officeDocument/2006/relationships/customXml" Target="../ink/ink14.xml"/><Relationship Id="rId2" Type="http://schemas.openxmlformats.org/officeDocument/2006/relationships/image" Target="../media/image13.png"/><Relationship Id="rId16" Type="http://schemas.openxmlformats.org/officeDocument/2006/relationships/image" Target="../media/image22.emf"/><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11.xml"/><Relationship Id="rId24" Type="http://schemas.openxmlformats.org/officeDocument/2006/relationships/image" Target="../media/image40.png"/><Relationship Id="rId5" Type="http://schemas.openxmlformats.org/officeDocument/2006/relationships/image" Target="../media/image30.png"/><Relationship Id="rId15" Type="http://schemas.openxmlformats.org/officeDocument/2006/relationships/customXml" Target="../ink/ink13.xml"/><Relationship Id="rId23" Type="http://schemas.openxmlformats.org/officeDocument/2006/relationships/image" Target="../media/image39.png"/><Relationship Id="rId10" Type="http://schemas.openxmlformats.org/officeDocument/2006/relationships/image" Target="../media/image32.emf"/><Relationship Id="rId19"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customXml" Target="../ink/ink10.xml"/><Relationship Id="rId14" Type="http://schemas.openxmlformats.org/officeDocument/2006/relationships/image" Target="../media/image33.emf"/><Relationship Id="rId22"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739052-0DA1-43A8-8E46-A68D1DDB82A1}"/>
              </a:ext>
            </a:extLst>
          </p:cNvPr>
          <p:cNvSpPr/>
          <p:nvPr/>
        </p:nvSpPr>
        <p:spPr>
          <a:xfrm>
            <a:off x="2286000" y="1340768"/>
            <a:ext cx="6462464" cy="2585323"/>
          </a:xfrm>
          <a:prstGeom prst="rect">
            <a:avLst/>
          </a:prstGeom>
        </p:spPr>
        <p:txBody>
          <a:bodyPr wrap="square">
            <a:spAutoFit/>
          </a:bodyPr>
          <a:lstStyle/>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The English scientist Isaac Newton (1643-1727) tried to answer the question, “How can mathematics be used to explain why objects move in the way they do?”</a:t>
            </a:r>
          </a:p>
          <a:p>
            <a:pPr>
              <a:spcAft>
                <a:spcPts val="0"/>
              </a:spcAft>
            </a:pP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In his book </a:t>
            </a:r>
            <a:r>
              <a:rPr lang="en-GB" i="1" dirty="0">
                <a:latin typeface="Comic Sans MS" panose="030F0702030302020204" pitchFamily="66" charset="0"/>
                <a:ea typeface="Calibri" panose="020F0502020204030204" pitchFamily="34" charset="0"/>
                <a:cs typeface="Times New Roman" panose="02020603050405020304" pitchFamily="18" charset="0"/>
              </a:rPr>
              <a:t>Principia</a:t>
            </a:r>
            <a:r>
              <a:rPr lang="en-GB" dirty="0">
                <a:latin typeface="Comic Sans MS" panose="030F0702030302020204" pitchFamily="66" charset="0"/>
                <a:ea typeface="Calibri" panose="020F0502020204030204" pitchFamily="34" charset="0"/>
                <a:cs typeface="Times New Roman" panose="02020603050405020304" pitchFamily="18" charset="0"/>
              </a:rPr>
              <a:t>, he put his findings in the form of three laws, called </a:t>
            </a:r>
            <a:r>
              <a:rPr lang="en-GB" b="1" dirty="0">
                <a:latin typeface="Comic Sans MS" panose="030F0702030302020204" pitchFamily="66" charset="0"/>
                <a:ea typeface="Calibri" panose="020F0502020204030204" pitchFamily="34" charset="0"/>
                <a:cs typeface="Times New Roman" panose="02020603050405020304" pitchFamily="18" charset="0"/>
              </a:rPr>
              <a:t>Newton's Laws of Motion</a:t>
            </a:r>
            <a:r>
              <a:rPr lang="en-GB" dirty="0">
                <a:latin typeface="Comic Sans MS" panose="030F0702030302020204" pitchFamily="66" charset="0"/>
                <a:ea typeface="Calibri" panose="020F0502020204030204" pitchFamily="34" charset="0"/>
                <a:cs typeface="Times New Roman" panose="02020603050405020304" pitchFamily="18" charset="0"/>
              </a:rPr>
              <a:t>.</a:t>
            </a:r>
          </a:p>
          <a:p>
            <a:pPr>
              <a:spcAft>
                <a:spcPts val="0"/>
              </a:spcAft>
            </a:pP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The whole of mechanics results from applying these three laws in different situations.</a:t>
            </a:r>
          </a:p>
        </p:txBody>
      </p:sp>
      <p:pic>
        <p:nvPicPr>
          <p:cNvPr id="3074" name="Picture 2" descr="Image result for force">
            <a:extLst>
              <a:ext uri="{FF2B5EF4-FFF2-40B4-BE49-F238E27FC236}">
                <a16:creationId xmlns:a16="http://schemas.microsoft.com/office/drawing/2014/main" id="{13834F80-326D-4759-8F21-031B09699BEB}"/>
              </a:ext>
            </a:extLst>
          </p:cNvPr>
          <p:cNvPicPr>
            <a:picLocks noChangeAspect="1" noChangeArrowheads="1"/>
          </p:cNvPicPr>
          <p:nvPr/>
        </p:nvPicPr>
        <p:blipFill>
          <a:blip r:embed="rId2">
            <a:clrChange>
              <a:clrFrom>
                <a:srgbClr val="C2C2C2"/>
              </a:clrFrom>
              <a:clrTo>
                <a:srgbClr val="C2C2C2">
                  <a:alpha val="0"/>
                </a:srgbClr>
              </a:clrTo>
            </a:clrChange>
            <a:extLst>
              <a:ext uri="{28A0092B-C50C-407E-A947-70E740481C1C}">
                <a14:useLocalDpi xmlns:a14="http://schemas.microsoft.com/office/drawing/2010/main" val="0"/>
              </a:ext>
            </a:extLst>
          </a:blip>
          <a:srcRect/>
          <a:stretch>
            <a:fillRect/>
          </a:stretch>
        </p:blipFill>
        <p:spPr bwMode="auto">
          <a:xfrm>
            <a:off x="4874232" y="3573016"/>
            <a:ext cx="4156046" cy="236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6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51452FB-B3EB-4D05-92DF-373BD5178020}"/>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5" name="Rectangle 4">
                <a:extLst>
                  <a:ext uri="{FF2B5EF4-FFF2-40B4-BE49-F238E27FC236}">
                    <a16:creationId xmlns:a16="http://schemas.microsoft.com/office/drawing/2014/main" id="{051452FB-B3EB-4D05-92DF-373BD5178020}"/>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2"/>
                <a:stretch>
                  <a:fillRect/>
                </a:stretch>
              </a:blipFill>
            </p:spPr>
            <p:txBody>
              <a:bodyPr/>
              <a:lstStyle/>
              <a:p>
                <a:r>
                  <a:rPr lang="en-GB">
                    <a:noFill/>
                  </a:rPr>
                  <a:t> </a:t>
                </a:r>
              </a:p>
            </p:txBody>
          </p:sp>
        </mc:Fallback>
      </mc:AlternateContent>
      <p:pic>
        <p:nvPicPr>
          <p:cNvPr id="3076" name="Picture 4" descr="Image result for motorcyclist clipart">
            <a:extLst>
              <a:ext uri="{FF2B5EF4-FFF2-40B4-BE49-F238E27FC236}">
                <a16:creationId xmlns:a16="http://schemas.microsoft.com/office/drawing/2014/main" id="{31FB5417-05D4-4919-A262-85B9004E62C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444" b="100000" l="0" r="94125"/>
                    </a14:imgEffect>
                  </a14:imgLayer>
                </a14:imgProps>
              </a:ext>
              <a:ext uri="{28A0092B-C50C-407E-A947-70E740481C1C}">
                <a14:useLocalDpi xmlns:a14="http://schemas.microsoft.com/office/drawing/2010/main" val="0"/>
              </a:ext>
            </a:extLst>
          </a:blip>
          <a:srcRect/>
          <a:stretch>
            <a:fillRect/>
          </a:stretch>
        </p:blipFill>
        <p:spPr bwMode="auto">
          <a:xfrm flipH="1">
            <a:off x="6372200" y="1556792"/>
            <a:ext cx="1801990" cy="17008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D36A6D-378A-4122-AB5A-8B5387D7897E}"/>
              </a:ext>
            </a:extLst>
          </p:cNvPr>
          <p:cNvSpPr txBox="1"/>
          <p:nvPr/>
        </p:nvSpPr>
        <p:spPr>
          <a:xfrm>
            <a:off x="2123728" y="1124744"/>
            <a:ext cx="3312368" cy="2585323"/>
          </a:xfrm>
          <a:prstGeom prst="rect">
            <a:avLst/>
          </a:prstGeom>
          <a:noFill/>
        </p:spPr>
        <p:txBody>
          <a:bodyPr wrap="square" rtlCol="0">
            <a:spAutoFit/>
          </a:bodyPr>
          <a:lstStyle/>
          <a:p>
            <a:r>
              <a:rPr lang="en-GB" b="1" u="sng" dirty="0">
                <a:latin typeface="Comic Sans MS" panose="030F0702030302020204" pitchFamily="66" charset="0"/>
              </a:rPr>
              <a:t>Example</a:t>
            </a:r>
          </a:p>
          <a:p>
            <a:r>
              <a:rPr lang="en-GB" dirty="0">
                <a:latin typeface="Comic Sans MS" panose="030F0702030302020204" pitchFamily="66" charset="0"/>
              </a:rPr>
              <a:t>A motorcyclist moves with an acceleration on 5 m s</a:t>
            </a:r>
            <a:r>
              <a:rPr lang="en-GB" baseline="30000" dirty="0">
                <a:latin typeface="Comic Sans MS" panose="030F0702030302020204" pitchFamily="66" charset="0"/>
              </a:rPr>
              <a:t>-2</a:t>
            </a:r>
            <a:r>
              <a:rPr lang="en-GB" dirty="0">
                <a:latin typeface="Comic Sans MS" panose="030F0702030302020204" pitchFamily="66" charset="0"/>
              </a:rPr>
              <a:t> along a horizontal road against a total resistance of 120 N. The total mass of the rider and his machine is 400 kg. Find the driving force behind the engine.</a:t>
            </a:r>
          </a:p>
        </p:txBody>
      </p:sp>
      <p:cxnSp>
        <p:nvCxnSpPr>
          <p:cNvPr id="7" name="Straight Connector 6">
            <a:extLst>
              <a:ext uri="{FF2B5EF4-FFF2-40B4-BE49-F238E27FC236}">
                <a16:creationId xmlns:a16="http://schemas.microsoft.com/office/drawing/2014/main" id="{52D44005-4472-4D4E-AF20-1182C1EB0920}"/>
              </a:ext>
            </a:extLst>
          </p:cNvPr>
          <p:cNvCxnSpPr>
            <a:cxnSpLocks/>
          </p:cNvCxnSpPr>
          <p:nvPr/>
        </p:nvCxnSpPr>
        <p:spPr>
          <a:xfrm flipH="1">
            <a:off x="5724128" y="3257600"/>
            <a:ext cx="29523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AE027CB-F4D7-4AFD-A093-74F66FDB5B41}"/>
              </a:ext>
            </a:extLst>
          </p:cNvPr>
          <p:cNvGrpSpPr/>
          <p:nvPr/>
        </p:nvGrpSpPr>
        <p:grpSpPr>
          <a:xfrm flipH="1">
            <a:off x="6372200" y="1506565"/>
            <a:ext cx="1656184" cy="0"/>
            <a:chOff x="6012160" y="1340769"/>
            <a:chExt cx="1656184" cy="0"/>
          </a:xfrm>
        </p:grpSpPr>
        <p:cxnSp>
          <p:nvCxnSpPr>
            <p:cNvPr id="9" name="Straight Arrow Connector 8">
              <a:extLst>
                <a:ext uri="{FF2B5EF4-FFF2-40B4-BE49-F238E27FC236}">
                  <a16:creationId xmlns:a16="http://schemas.microsoft.com/office/drawing/2014/main" id="{E5A38348-210B-472F-9C09-7E4D75909A73}"/>
                </a:ext>
              </a:extLst>
            </p:cNvPr>
            <p:cNvCxnSpPr>
              <a:cxnSpLocks/>
            </p:cNvCxnSpPr>
            <p:nvPr/>
          </p:nvCxnSpPr>
          <p:spPr>
            <a:xfrm flipH="1">
              <a:off x="6012160" y="1340769"/>
              <a:ext cx="1584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55F540-6873-4C58-AEC8-A8B2F53D80AD}"/>
                </a:ext>
              </a:extLst>
            </p:cNvPr>
            <p:cNvCxnSpPr>
              <a:cxnSpLocks/>
            </p:cNvCxnSpPr>
            <p:nvPr/>
          </p:nvCxnSpPr>
          <p:spPr>
            <a:xfrm flipH="1">
              <a:off x="6156176" y="1340769"/>
              <a:ext cx="15121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5D195DAF-170C-48D1-813D-9BA45B5A9A5C}"/>
              </a:ext>
            </a:extLst>
          </p:cNvPr>
          <p:cNvSpPr/>
          <p:nvPr/>
        </p:nvSpPr>
        <p:spPr>
          <a:xfrm flipH="1">
            <a:off x="6815283" y="1197050"/>
            <a:ext cx="673582" cy="276999"/>
          </a:xfrm>
          <a:prstGeom prst="rect">
            <a:avLst/>
          </a:prstGeom>
        </p:spPr>
        <p:txBody>
          <a:bodyPr wrap="none">
            <a:spAutoFit/>
          </a:bodyPr>
          <a:lstStyle/>
          <a:p>
            <a:r>
              <a:rPr lang="en-GB" sz="1200" dirty="0">
                <a:latin typeface="Comic Sans MS" panose="030F0702030302020204" pitchFamily="66" charset="0"/>
              </a:rPr>
              <a:t>5 m s</a:t>
            </a:r>
            <a:r>
              <a:rPr lang="en-GB" sz="1200" baseline="30000" dirty="0">
                <a:latin typeface="Comic Sans MS" panose="030F0702030302020204" pitchFamily="66" charset="0"/>
              </a:rPr>
              <a:t>-2</a:t>
            </a:r>
            <a:endParaRPr lang="en-GB" sz="1200" dirty="0"/>
          </a:p>
        </p:txBody>
      </p:sp>
      <p:cxnSp>
        <p:nvCxnSpPr>
          <p:cNvPr id="20" name="Straight Arrow Connector 19">
            <a:extLst>
              <a:ext uri="{FF2B5EF4-FFF2-40B4-BE49-F238E27FC236}">
                <a16:creationId xmlns:a16="http://schemas.microsoft.com/office/drawing/2014/main" id="{AEC16D29-7A17-47D5-9509-9F06A0A4056B}"/>
              </a:ext>
            </a:extLst>
          </p:cNvPr>
          <p:cNvCxnSpPr/>
          <p:nvPr/>
        </p:nvCxnSpPr>
        <p:spPr>
          <a:xfrm flipH="1">
            <a:off x="7956376" y="3257600"/>
            <a:ext cx="7200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9463E7B-FD49-4C19-A407-10044D1ECF83}"/>
              </a:ext>
            </a:extLst>
          </p:cNvPr>
          <p:cNvSpPr/>
          <p:nvPr/>
        </p:nvSpPr>
        <p:spPr>
          <a:xfrm flipH="1">
            <a:off x="8135796" y="3368025"/>
            <a:ext cx="612668" cy="276999"/>
          </a:xfrm>
          <a:prstGeom prst="rect">
            <a:avLst/>
          </a:prstGeom>
        </p:spPr>
        <p:txBody>
          <a:bodyPr wrap="none">
            <a:spAutoFit/>
          </a:bodyPr>
          <a:lstStyle/>
          <a:p>
            <a:r>
              <a:rPr lang="en-GB" sz="1200" dirty="0">
                <a:latin typeface="Comic Sans MS" panose="030F0702030302020204" pitchFamily="66" charset="0"/>
              </a:rPr>
              <a:t>120 N</a:t>
            </a:r>
            <a:endParaRPr lang="en-GB" sz="1200" dirty="0"/>
          </a:p>
        </p:txBody>
      </p:sp>
      <p:sp>
        <p:nvSpPr>
          <p:cNvPr id="25" name="Rectangle 24">
            <a:extLst>
              <a:ext uri="{FF2B5EF4-FFF2-40B4-BE49-F238E27FC236}">
                <a16:creationId xmlns:a16="http://schemas.microsoft.com/office/drawing/2014/main" id="{57813065-DB0F-465E-A17B-65CC0A72CA97}"/>
              </a:ext>
            </a:extLst>
          </p:cNvPr>
          <p:cNvSpPr/>
          <p:nvPr/>
        </p:nvSpPr>
        <p:spPr>
          <a:xfrm flipH="1">
            <a:off x="6967683" y="2575937"/>
            <a:ext cx="679994" cy="276999"/>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n-GB" sz="1200" dirty="0">
                <a:latin typeface="Comic Sans MS" panose="030F0702030302020204" pitchFamily="66" charset="0"/>
              </a:rPr>
              <a:t>400 kg</a:t>
            </a:r>
            <a:endParaRPr lang="en-GB" sz="1200" dirty="0"/>
          </a:p>
        </p:txBody>
      </p:sp>
      <p:cxnSp>
        <p:nvCxnSpPr>
          <p:cNvPr id="27" name="Straight Arrow Connector 26">
            <a:extLst>
              <a:ext uri="{FF2B5EF4-FFF2-40B4-BE49-F238E27FC236}">
                <a16:creationId xmlns:a16="http://schemas.microsoft.com/office/drawing/2014/main" id="{EB7C8C2A-6A86-4396-9A20-DFA57F1668A3}"/>
              </a:ext>
            </a:extLst>
          </p:cNvPr>
          <p:cNvCxnSpPr>
            <a:cxnSpLocks/>
          </p:cNvCxnSpPr>
          <p:nvPr/>
        </p:nvCxnSpPr>
        <p:spPr>
          <a:xfrm>
            <a:off x="6084168" y="2204864"/>
            <a:ext cx="7200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C81497C-7998-41F6-9764-D6130C75674A}"/>
              </a:ext>
            </a:extLst>
          </p:cNvPr>
          <p:cNvSpPr/>
          <p:nvPr/>
        </p:nvSpPr>
        <p:spPr>
          <a:xfrm>
            <a:off x="5652120" y="2060848"/>
            <a:ext cx="434734" cy="276999"/>
          </a:xfrm>
          <a:prstGeom prst="rect">
            <a:avLst/>
          </a:prstGeom>
        </p:spPr>
        <p:txBody>
          <a:bodyPr wrap="none">
            <a:spAutoFit/>
          </a:bodyPr>
          <a:lstStyle/>
          <a:p>
            <a:r>
              <a:rPr lang="en-GB" sz="1200" dirty="0">
                <a:latin typeface="Comic Sans MS" panose="030F0702030302020204" pitchFamily="66" charset="0"/>
              </a:rPr>
              <a:t>? N</a:t>
            </a:r>
            <a:endParaRPr lang="en-GB" sz="1200" dirty="0"/>
          </a:p>
        </p:txBody>
      </p:sp>
      <p:sp>
        <p:nvSpPr>
          <p:cNvPr id="21" name="Speech Bubble: Oval 20">
            <a:extLst>
              <a:ext uri="{FF2B5EF4-FFF2-40B4-BE49-F238E27FC236}">
                <a16:creationId xmlns:a16="http://schemas.microsoft.com/office/drawing/2014/main" id="{C05844C9-900F-4D92-8292-6351FB3D4AC1}"/>
              </a:ext>
            </a:extLst>
          </p:cNvPr>
          <p:cNvSpPr/>
          <p:nvPr/>
        </p:nvSpPr>
        <p:spPr>
          <a:xfrm>
            <a:off x="2987824" y="3791154"/>
            <a:ext cx="5067004" cy="1560281"/>
          </a:xfrm>
          <a:prstGeom prst="wedgeEllipseCallout">
            <a:avLst>
              <a:gd name="adj1" fmla="val 24991"/>
              <a:gd name="adj2" fmla="val -73076"/>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It is unrealistic to draw a diagram like this for every question. Instead, model each question with a </a:t>
            </a:r>
            <a:r>
              <a:rPr lang="en-GB" sz="1600" b="1" dirty="0">
                <a:solidFill>
                  <a:schemeClr val="tx1"/>
                </a:solidFill>
                <a:latin typeface="Comic Sans MS" panose="030F0702030302020204" pitchFamily="66" charset="0"/>
              </a:rPr>
              <a:t>particle</a:t>
            </a:r>
            <a:r>
              <a:rPr lang="en-GB" sz="1600" dirty="0">
                <a:solidFill>
                  <a:schemeClr val="tx1"/>
                </a:solidFill>
                <a:latin typeface="Comic Sans MS" panose="030F0702030302020204" pitchFamily="66" charset="0"/>
              </a:rPr>
              <a:t>, as long as the force acting on it does not make it rotate</a:t>
            </a:r>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B4224562-AE2A-44F5-9405-963D125EB21D}"/>
                  </a:ext>
                </a:extLst>
              </p14:cNvPr>
              <p14:cNvContentPartPr/>
              <p14:nvPr/>
            </p14:nvContentPartPr>
            <p14:xfrm>
              <a:off x="3763076" y="1659921"/>
              <a:ext cx="1026720" cy="357120"/>
            </p14:xfrm>
          </p:contentPart>
        </mc:Choice>
        <mc:Fallback xmlns="">
          <p:pic>
            <p:nvPicPr>
              <p:cNvPr id="30" name="Ink 29">
                <a:extLst>
                  <a:ext uri="{FF2B5EF4-FFF2-40B4-BE49-F238E27FC236}">
                    <a16:creationId xmlns:a16="http://schemas.microsoft.com/office/drawing/2014/main" id="{B4224562-AE2A-44F5-9405-963D125EB21D}"/>
                  </a:ext>
                </a:extLst>
              </p:cNvPr>
              <p:cNvPicPr/>
              <p:nvPr/>
            </p:nvPicPr>
            <p:blipFill>
              <a:blip r:embed="rId6"/>
              <a:stretch>
                <a:fillRect/>
              </a:stretch>
            </p:blipFill>
            <p:spPr>
              <a:xfrm>
                <a:off x="3754076" y="1650921"/>
                <a:ext cx="10443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Ink 30">
                <a:extLst>
                  <a:ext uri="{FF2B5EF4-FFF2-40B4-BE49-F238E27FC236}">
                    <a16:creationId xmlns:a16="http://schemas.microsoft.com/office/drawing/2014/main" id="{7E96BC51-3020-4973-B481-7A4C4CF86F6D}"/>
                  </a:ext>
                </a:extLst>
              </p14:cNvPr>
              <p14:cNvContentPartPr/>
              <p14:nvPr/>
            </p14:nvContentPartPr>
            <p14:xfrm>
              <a:off x="4159080" y="2197995"/>
              <a:ext cx="825840" cy="356400"/>
            </p14:xfrm>
          </p:contentPart>
        </mc:Choice>
        <mc:Fallback xmlns="">
          <p:pic>
            <p:nvPicPr>
              <p:cNvPr id="31" name="Ink 30">
                <a:extLst>
                  <a:ext uri="{FF2B5EF4-FFF2-40B4-BE49-F238E27FC236}">
                    <a16:creationId xmlns:a16="http://schemas.microsoft.com/office/drawing/2014/main" id="{7E96BC51-3020-4973-B481-7A4C4CF86F6D}"/>
                  </a:ext>
                </a:extLst>
              </p:cNvPr>
              <p:cNvPicPr/>
              <p:nvPr/>
            </p:nvPicPr>
            <p:blipFill>
              <a:blip r:embed="rId8"/>
              <a:stretch>
                <a:fillRect/>
              </a:stretch>
            </p:blipFill>
            <p:spPr>
              <a:xfrm>
                <a:off x="4150080" y="2188995"/>
                <a:ext cx="8434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a:extLst>
                  <a:ext uri="{FF2B5EF4-FFF2-40B4-BE49-F238E27FC236}">
                    <a16:creationId xmlns:a16="http://schemas.microsoft.com/office/drawing/2014/main" id="{AAA5E73D-B175-4D7C-9314-E3E5B6293095}"/>
                  </a:ext>
                </a:extLst>
              </p14:cNvPr>
              <p14:cNvContentPartPr/>
              <p14:nvPr/>
            </p14:nvContentPartPr>
            <p14:xfrm>
              <a:off x="4159080" y="2764360"/>
              <a:ext cx="896760" cy="347040"/>
            </p14:xfrm>
          </p:contentPart>
        </mc:Choice>
        <mc:Fallback xmlns="">
          <p:pic>
            <p:nvPicPr>
              <p:cNvPr id="32" name="Ink 31">
                <a:extLst>
                  <a:ext uri="{FF2B5EF4-FFF2-40B4-BE49-F238E27FC236}">
                    <a16:creationId xmlns:a16="http://schemas.microsoft.com/office/drawing/2014/main" id="{AAA5E73D-B175-4D7C-9314-E3E5B6293095}"/>
                  </a:ext>
                </a:extLst>
              </p:cNvPr>
              <p:cNvPicPr/>
              <p:nvPr/>
            </p:nvPicPr>
            <p:blipFill>
              <a:blip r:embed="rId10"/>
              <a:stretch>
                <a:fillRect/>
              </a:stretch>
            </p:blipFill>
            <p:spPr>
              <a:xfrm>
                <a:off x="4150080" y="2755360"/>
                <a:ext cx="91440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A76B5952-1D6F-4522-8AE2-F9DFE1555D45}"/>
                  </a:ext>
                </a:extLst>
              </p14:cNvPr>
              <p14:cNvContentPartPr/>
              <p14:nvPr/>
            </p14:nvContentPartPr>
            <p14:xfrm>
              <a:off x="2944512" y="2996952"/>
              <a:ext cx="1847160" cy="478080"/>
            </p14:xfrm>
          </p:contentPart>
        </mc:Choice>
        <mc:Fallback xmlns="">
          <p:pic>
            <p:nvPicPr>
              <p:cNvPr id="29" name="Ink 28">
                <a:extLst>
                  <a:ext uri="{FF2B5EF4-FFF2-40B4-BE49-F238E27FC236}">
                    <a16:creationId xmlns:a16="http://schemas.microsoft.com/office/drawing/2014/main" id="{A76B5952-1D6F-4522-8AE2-F9DFE1555D45}"/>
                  </a:ext>
                </a:extLst>
              </p:cNvPr>
              <p:cNvPicPr/>
              <p:nvPr/>
            </p:nvPicPr>
            <p:blipFill>
              <a:blip r:embed="rId12"/>
              <a:stretch>
                <a:fillRect/>
              </a:stretch>
            </p:blipFill>
            <p:spPr>
              <a:xfrm>
                <a:off x="2935512" y="2987952"/>
                <a:ext cx="1864800" cy="495720"/>
              </a:xfrm>
              <a:prstGeom prst="rect">
                <a:avLst/>
              </a:prstGeom>
            </p:spPr>
          </p:pic>
        </mc:Fallback>
      </mc:AlternateContent>
    </p:spTree>
    <p:extLst>
      <p:ext uri="{BB962C8B-B14F-4D97-AF65-F5344CB8AC3E}">
        <p14:creationId xmlns:p14="http://schemas.microsoft.com/office/powerpoint/2010/main" val="19091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animBg="1"/>
      <p:bldP spid="28"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E58C613-F81E-49C2-A0A6-3CA1DB67EB48}"/>
              </a:ext>
            </a:extLst>
          </p:cNvPr>
          <p:cNvSpPr/>
          <p:nvPr/>
        </p:nvSpPr>
        <p:spPr>
          <a:xfrm>
            <a:off x="6588224" y="1988840"/>
            <a:ext cx="1008096" cy="1008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51452FB-B3EB-4D05-92DF-373BD5178020}"/>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5" name="Rectangle 4">
                <a:extLst>
                  <a:ext uri="{FF2B5EF4-FFF2-40B4-BE49-F238E27FC236}">
                    <a16:creationId xmlns:a16="http://schemas.microsoft.com/office/drawing/2014/main" id="{051452FB-B3EB-4D05-92DF-373BD5178020}"/>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2"/>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BCD36A6D-378A-4122-AB5A-8B5387D7897E}"/>
              </a:ext>
            </a:extLst>
          </p:cNvPr>
          <p:cNvSpPr txBox="1"/>
          <p:nvPr/>
        </p:nvSpPr>
        <p:spPr>
          <a:xfrm>
            <a:off x="2123728" y="1124744"/>
            <a:ext cx="3312368" cy="2585323"/>
          </a:xfrm>
          <a:prstGeom prst="rect">
            <a:avLst/>
          </a:prstGeom>
          <a:noFill/>
        </p:spPr>
        <p:txBody>
          <a:bodyPr wrap="square" rtlCol="0">
            <a:spAutoFit/>
          </a:bodyPr>
          <a:lstStyle/>
          <a:p>
            <a:r>
              <a:rPr lang="en-GB" b="1" u="sng" dirty="0">
                <a:latin typeface="Comic Sans MS" panose="030F0702030302020204" pitchFamily="66" charset="0"/>
              </a:rPr>
              <a:t>Example</a:t>
            </a:r>
          </a:p>
          <a:p>
            <a:r>
              <a:rPr lang="en-GB" dirty="0">
                <a:latin typeface="Comic Sans MS" panose="030F0702030302020204" pitchFamily="66" charset="0"/>
              </a:rPr>
              <a:t>A motorcyclist moves with an acceleration on 5 m s</a:t>
            </a:r>
            <a:r>
              <a:rPr lang="en-GB" baseline="30000" dirty="0">
                <a:latin typeface="Comic Sans MS" panose="030F0702030302020204" pitchFamily="66" charset="0"/>
              </a:rPr>
              <a:t>-2</a:t>
            </a:r>
            <a:r>
              <a:rPr lang="en-GB" dirty="0">
                <a:latin typeface="Comic Sans MS" panose="030F0702030302020204" pitchFamily="66" charset="0"/>
              </a:rPr>
              <a:t> along a horizontal road against a total resistance of 120 N. The total mass of the rider and his machine is 400 kg. Find the driving force behind the engine.</a:t>
            </a:r>
          </a:p>
        </p:txBody>
      </p:sp>
      <p:grpSp>
        <p:nvGrpSpPr>
          <p:cNvPr id="16" name="Group 15">
            <a:extLst>
              <a:ext uri="{FF2B5EF4-FFF2-40B4-BE49-F238E27FC236}">
                <a16:creationId xmlns:a16="http://schemas.microsoft.com/office/drawing/2014/main" id="{8AE027CB-F4D7-4AFD-A093-74F66FDB5B41}"/>
              </a:ext>
            </a:extLst>
          </p:cNvPr>
          <p:cNvGrpSpPr/>
          <p:nvPr/>
        </p:nvGrpSpPr>
        <p:grpSpPr>
          <a:xfrm flipH="1">
            <a:off x="6329720" y="1844816"/>
            <a:ext cx="1656184" cy="0"/>
            <a:chOff x="6012160" y="1340769"/>
            <a:chExt cx="1656184" cy="0"/>
          </a:xfrm>
        </p:grpSpPr>
        <p:cxnSp>
          <p:nvCxnSpPr>
            <p:cNvPr id="9" name="Straight Arrow Connector 8">
              <a:extLst>
                <a:ext uri="{FF2B5EF4-FFF2-40B4-BE49-F238E27FC236}">
                  <a16:creationId xmlns:a16="http://schemas.microsoft.com/office/drawing/2014/main" id="{E5A38348-210B-472F-9C09-7E4D75909A73}"/>
                </a:ext>
              </a:extLst>
            </p:cNvPr>
            <p:cNvCxnSpPr>
              <a:cxnSpLocks/>
            </p:cNvCxnSpPr>
            <p:nvPr/>
          </p:nvCxnSpPr>
          <p:spPr>
            <a:xfrm flipH="1">
              <a:off x="6012160" y="1340769"/>
              <a:ext cx="1584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55F540-6873-4C58-AEC8-A8B2F53D80AD}"/>
                </a:ext>
              </a:extLst>
            </p:cNvPr>
            <p:cNvCxnSpPr>
              <a:cxnSpLocks/>
            </p:cNvCxnSpPr>
            <p:nvPr/>
          </p:nvCxnSpPr>
          <p:spPr>
            <a:xfrm flipH="1">
              <a:off x="6156176" y="1340769"/>
              <a:ext cx="15121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5D195DAF-170C-48D1-813D-9BA45B5A9A5C}"/>
              </a:ext>
            </a:extLst>
          </p:cNvPr>
          <p:cNvSpPr/>
          <p:nvPr/>
        </p:nvSpPr>
        <p:spPr>
          <a:xfrm flipH="1">
            <a:off x="6772803" y="1535301"/>
            <a:ext cx="673582" cy="276999"/>
          </a:xfrm>
          <a:prstGeom prst="rect">
            <a:avLst/>
          </a:prstGeom>
        </p:spPr>
        <p:txBody>
          <a:bodyPr wrap="none">
            <a:spAutoFit/>
          </a:bodyPr>
          <a:lstStyle/>
          <a:p>
            <a:r>
              <a:rPr lang="en-GB" sz="1200" dirty="0">
                <a:latin typeface="Comic Sans MS" panose="030F0702030302020204" pitchFamily="66" charset="0"/>
              </a:rPr>
              <a:t>5 m s</a:t>
            </a:r>
            <a:r>
              <a:rPr lang="en-GB" sz="1200" baseline="30000" dirty="0">
                <a:latin typeface="Comic Sans MS" panose="030F0702030302020204" pitchFamily="66" charset="0"/>
              </a:rPr>
              <a:t>-2</a:t>
            </a:r>
            <a:endParaRPr lang="en-GB" sz="1200" dirty="0"/>
          </a:p>
        </p:txBody>
      </p:sp>
      <p:cxnSp>
        <p:nvCxnSpPr>
          <p:cNvPr id="20" name="Straight Arrow Connector 19">
            <a:extLst>
              <a:ext uri="{FF2B5EF4-FFF2-40B4-BE49-F238E27FC236}">
                <a16:creationId xmlns:a16="http://schemas.microsoft.com/office/drawing/2014/main" id="{AEC16D29-7A17-47D5-9509-9F06A0A4056B}"/>
              </a:ext>
            </a:extLst>
          </p:cNvPr>
          <p:cNvCxnSpPr/>
          <p:nvPr/>
        </p:nvCxnSpPr>
        <p:spPr>
          <a:xfrm flipH="1">
            <a:off x="7597943" y="2492888"/>
            <a:ext cx="7200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9463E7B-FD49-4C19-A407-10044D1ECF83}"/>
              </a:ext>
            </a:extLst>
          </p:cNvPr>
          <p:cNvSpPr/>
          <p:nvPr/>
        </p:nvSpPr>
        <p:spPr>
          <a:xfrm flipH="1">
            <a:off x="8313714" y="2348871"/>
            <a:ext cx="612668" cy="276999"/>
          </a:xfrm>
          <a:prstGeom prst="rect">
            <a:avLst/>
          </a:prstGeom>
        </p:spPr>
        <p:txBody>
          <a:bodyPr wrap="none">
            <a:spAutoFit/>
          </a:bodyPr>
          <a:lstStyle/>
          <a:p>
            <a:r>
              <a:rPr lang="en-GB" sz="1200" dirty="0">
                <a:latin typeface="Comic Sans MS" panose="030F0702030302020204" pitchFamily="66" charset="0"/>
              </a:rPr>
              <a:t>120 N</a:t>
            </a:r>
            <a:endParaRPr lang="en-GB" sz="1200" dirty="0"/>
          </a:p>
        </p:txBody>
      </p:sp>
      <p:sp>
        <p:nvSpPr>
          <p:cNvPr id="25" name="Rectangle 24">
            <a:extLst>
              <a:ext uri="{FF2B5EF4-FFF2-40B4-BE49-F238E27FC236}">
                <a16:creationId xmlns:a16="http://schemas.microsoft.com/office/drawing/2014/main" id="{57813065-DB0F-465E-A17B-65CC0A72CA97}"/>
              </a:ext>
            </a:extLst>
          </p:cNvPr>
          <p:cNvSpPr/>
          <p:nvPr/>
        </p:nvSpPr>
        <p:spPr>
          <a:xfrm flipH="1">
            <a:off x="6752275" y="2354388"/>
            <a:ext cx="679994" cy="276999"/>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GB" sz="1200" dirty="0">
                <a:latin typeface="Comic Sans MS" panose="030F0702030302020204" pitchFamily="66" charset="0"/>
              </a:rPr>
              <a:t>400 kg</a:t>
            </a:r>
            <a:endParaRPr lang="en-GB" sz="1200" dirty="0"/>
          </a:p>
        </p:txBody>
      </p:sp>
      <p:cxnSp>
        <p:nvCxnSpPr>
          <p:cNvPr id="27" name="Straight Arrow Connector 26">
            <a:extLst>
              <a:ext uri="{FF2B5EF4-FFF2-40B4-BE49-F238E27FC236}">
                <a16:creationId xmlns:a16="http://schemas.microsoft.com/office/drawing/2014/main" id="{EB7C8C2A-6A86-4396-9A20-DFA57F1668A3}"/>
              </a:ext>
            </a:extLst>
          </p:cNvPr>
          <p:cNvCxnSpPr>
            <a:cxnSpLocks/>
          </p:cNvCxnSpPr>
          <p:nvPr/>
        </p:nvCxnSpPr>
        <p:spPr>
          <a:xfrm>
            <a:off x="5868144" y="2492888"/>
            <a:ext cx="7200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C81497C-7998-41F6-9764-D6130C75674A}"/>
              </a:ext>
            </a:extLst>
          </p:cNvPr>
          <p:cNvSpPr/>
          <p:nvPr/>
        </p:nvSpPr>
        <p:spPr>
          <a:xfrm>
            <a:off x="5436096" y="2348872"/>
            <a:ext cx="434734" cy="276999"/>
          </a:xfrm>
          <a:prstGeom prst="rect">
            <a:avLst/>
          </a:prstGeom>
        </p:spPr>
        <p:txBody>
          <a:bodyPr wrap="none">
            <a:spAutoFit/>
          </a:bodyPr>
          <a:lstStyle/>
          <a:p>
            <a:r>
              <a:rPr lang="en-GB" sz="1200" dirty="0">
                <a:latin typeface="Comic Sans MS" panose="030F0702030302020204" pitchFamily="66" charset="0"/>
              </a:rPr>
              <a:t>? N</a:t>
            </a:r>
            <a:endParaRPr lang="en-GB" sz="12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CA478C-6810-48C0-B49D-4CD3A5F20333}"/>
                  </a:ext>
                </a:extLst>
              </p:cNvPr>
              <p:cNvSpPr txBox="1"/>
              <p:nvPr/>
            </p:nvSpPr>
            <p:spPr>
              <a:xfrm>
                <a:off x="4740608" y="3557917"/>
                <a:ext cx="1656184" cy="400110"/>
              </a:xfrm>
              <a:prstGeom prst="rect">
                <a:avLst/>
              </a:prstGeom>
              <a:noFill/>
            </p:spPr>
            <p:txBody>
              <a:bodyPr wrap="square" rtlCol="0">
                <a:spAutoFit/>
              </a:bodyPr>
              <a:lstStyle/>
              <a:p>
                <a14:m>
                  <m:oMath xmlns:m="http://schemas.openxmlformats.org/officeDocument/2006/math">
                    <m:r>
                      <a:rPr lang="en-GB" sz="2000" i="1" dirty="0" smtClean="0">
                        <a:latin typeface="Cambria Math" panose="02040503050406030204" pitchFamily="18" charset="0"/>
                      </a:rPr>
                      <m:t>𝐹</m:t>
                    </m:r>
                    <m:r>
                      <a:rPr lang="en-GB" sz="2000" i="1" dirty="0" smtClean="0">
                        <a:latin typeface="Cambria Math" panose="02040503050406030204" pitchFamily="18" charset="0"/>
                      </a:rPr>
                      <m:t>−</m:t>
                    </m:r>
                    <m:r>
                      <a:rPr lang="en-GB" sz="2000" i="1" dirty="0" smtClean="0">
                        <a:latin typeface="Cambria Math" panose="02040503050406030204" pitchFamily="18" charset="0"/>
                      </a:rPr>
                      <m:t>𝑅</m:t>
                    </m:r>
                    <m:r>
                      <a:rPr lang="en-GB" sz="2000" i="1" dirty="0" smtClean="0">
                        <a:latin typeface="Cambria Math" panose="02040503050406030204" pitchFamily="18" charset="0"/>
                      </a:rPr>
                      <m:t>=</m:t>
                    </m:r>
                    <m:r>
                      <a:rPr lang="en-GB" sz="2000" i="1" dirty="0" smtClean="0">
                        <a:latin typeface="Cambria Math" panose="02040503050406030204" pitchFamily="18" charset="0"/>
                      </a:rPr>
                      <m:t>𝑚𝑎</m:t>
                    </m:r>
                  </m:oMath>
                </a14:m>
                <a:r>
                  <a:rPr lang="en-GB" sz="2000" dirty="0"/>
                  <a:t> </a:t>
                </a:r>
              </a:p>
            </p:txBody>
          </p:sp>
        </mc:Choice>
        <mc:Fallback xmlns="">
          <p:sp>
            <p:nvSpPr>
              <p:cNvPr id="6" name="TextBox 5">
                <a:extLst>
                  <a:ext uri="{FF2B5EF4-FFF2-40B4-BE49-F238E27FC236}">
                    <a16:creationId xmlns:a16="http://schemas.microsoft.com/office/drawing/2014/main" id="{C6CA478C-6810-48C0-B49D-4CD3A5F20333}"/>
                  </a:ext>
                </a:extLst>
              </p:cNvPr>
              <p:cNvSpPr txBox="1">
                <a:spLocks noRot="1" noChangeAspect="1" noMove="1" noResize="1" noEditPoints="1" noAdjustHandles="1" noChangeArrowheads="1" noChangeShapeType="1" noTextEdit="1"/>
              </p:cNvSpPr>
              <p:nvPr/>
            </p:nvSpPr>
            <p:spPr>
              <a:xfrm>
                <a:off x="4740608" y="3557917"/>
                <a:ext cx="1656184" cy="40011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AC259AC-9348-4398-8FD6-CD028176177F}"/>
                  </a:ext>
                </a:extLst>
              </p:cNvPr>
              <p:cNvSpPr txBox="1"/>
              <p:nvPr/>
            </p:nvSpPr>
            <p:spPr>
              <a:xfrm>
                <a:off x="4499992" y="3941402"/>
                <a:ext cx="2736304" cy="400110"/>
              </a:xfrm>
              <a:prstGeom prst="rect">
                <a:avLst/>
              </a:prstGeom>
              <a:noFill/>
            </p:spPr>
            <p:txBody>
              <a:bodyPr wrap="square" rtlCol="0">
                <a:spAutoFit/>
              </a:bodyPr>
              <a:lstStyle/>
              <a:p>
                <a14:m>
                  <m:oMath xmlns:m="http://schemas.openxmlformats.org/officeDocument/2006/math">
                    <m:r>
                      <a:rPr lang="en-GB" sz="2000" i="1" dirty="0" smtClean="0">
                        <a:latin typeface="Cambria Math" panose="02040503050406030204" pitchFamily="18" charset="0"/>
                      </a:rPr>
                      <m:t>𝐹</m:t>
                    </m:r>
                    <m:r>
                      <a:rPr lang="en-GB" sz="2000" i="1" dirty="0" smtClean="0">
                        <a:latin typeface="Cambria Math" panose="02040503050406030204" pitchFamily="18" charset="0"/>
                      </a:rPr>
                      <m:t>−120=400×5</m:t>
                    </m:r>
                  </m:oMath>
                </a14:m>
                <a:r>
                  <a:rPr lang="en-GB" sz="2000" dirty="0"/>
                  <a:t> </a:t>
                </a:r>
              </a:p>
            </p:txBody>
          </p:sp>
        </mc:Choice>
        <mc:Fallback xmlns="">
          <p:sp>
            <p:nvSpPr>
              <p:cNvPr id="19" name="TextBox 18">
                <a:extLst>
                  <a:ext uri="{FF2B5EF4-FFF2-40B4-BE49-F238E27FC236}">
                    <a16:creationId xmlns:a16="http://schemas.microsoft.com/office/drawing/2014/main" id="{AAC259AC-9348-4398-8FD6-CD028176177F}"/>
                  </a:ext>
                </a:extLst>
              </p:cNvPr>
              <p:cNvSpPr txBox="1">
                <a:spLocks noRot="1" noChangeAspect="1" noMove="1" noResize="1" noEditPoints="1" noAdjustHandles="1" noChangeArrowheads="1" noChangeShapeType="1" noTextEdit="1"/>
              </p:cNvSpPr>
              <p:nvPr/>
            </p:nvSpPr>
            <p:spPr>
              <a:xfrm>
                <a:off x="4499992" y="3941402"/>
                <a:ext cx="2736304" cy="4001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1341352-751B-41B3-8F3A-4A66E2F1BD80}"/>
                  </a:ext>
                </a:extLst>
              </p:cNvPr>
              <p:cNvSpPr txBox="1"/>
              <p:nvPr/>
            </p:nvSpPr>
            <p:spPr>
              <a:xfrm>
                <a:off x="4515477" y="4324887"/>
                <a:ext cx="2736304" cy="400110"/>
              </a:xfrm>
              <a:prstGeom prst="rect">
                <a:avLst/>
              </a:prstGeom>
              <a:noFill/>
            </p:spPr>
            <p:txBody>
              <a:bodyPr wrap="square" rtlCol="0">
                <a:spAutoFit/>
              </a:bodyPr>
              <a:lstStyle/>
              <a:p>
                <a14:m>
                  <m:oMath xmlns:m="http://schemas.openxmlformats.org/officeDocument/2006/math">
                    <m:r>
                      <a:rPr lang="en-GB" sz="2000" i="1" dirty="0" smtClean="0">
                        <a:latin typeface="Cambria Math" panose="02040503050406030204" pitchFamily="18" charset="0"/>
                      </a:rPr>
                      <m:t>𝐹</m:t>
                    </m:r>
                    <m:r>
                      <a:rPr lang="en-GB" sz="2000" i="1" dirty="0" smtClean="0">
                        <a:latin typeface="Cambria Math" panose="02040503050406030204" pitchFamily="18" charset="0"/>
                      </a:rPr>
                      <m:t>−120=2000</m:t>
                    </m:r>
                  </m:oMath>
                </a14:m>
                <a:r>
                  <a:rPr lang="en-GB" sz="2000" dirty="0"/>
                  <a:t> </a:t>
                </a:r>
              </a:p>
            </p:txBody>
          </p:sp>
        </mc:Choice>
        <mc:Fallback xmlns="">
          <p:sp>
            <p:nvSpPr>
              <p:cNvPr id="22" name="TextBox 21">
                <a:extLst>
                  <a:ext uri="{FF2B5EF4-FFF2-40B4-BE49-F238E27FC236}">
                    <a16:creationId xmlns:a16="http://schemas.microsoft.com/office/drawing/2014/main" id="{11341352-751B-41B3-8F3A-4A66E2F1BD80}"/>
                  </a:ext>
                </a:extLst>
              </p:cNvPr>
              <p:cNvSpPr txBox="1">
                <a:spLocks noRot="1" noChangeAspect="1" noMove="1" noResize="1" noEditPoints="1" noAdjustHandles="1" noChangeArrowheads="1" noChangeShapeType="1" noTextEdit="1"/>
              </p:cNvSpPr>
              <p:nvPr/>
            </p:nvSpPr>
            <p:spPr>
              <a:xfrm>
                <a:off x="4515477" y="4324887"/>
                <a:ext cx="2736304"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17768D8-AE12-40B3-A67E-81BC7C463378}"/>
                  </a:ext>
                </a:extLst>
              </p:cNvPr>
              <p:cNvSpPr txBox="1"/>
              <p:nvPr/>
            </p:nvSpPr>
            <p:spPr>
              <a:xfrm>
                <a:off x="5249600" y="4690018"/>
                <a:ext cx="2736304" cy="400110"/>
              </a:xfrm>
              <a:prstGeom prst="rect">
                <a:avLst/>
              </a:prstGeom>
              <a:noFill/>
            </p:spPr>
            <p:txBody>
              <a:bodyPr wrap="square" rtlCol="0">
                <a:spAutoFit/>
              </a:bodyPr>
              <a:lstStyle/>
              <a:p>
                <a14:m>
                  <m:oMath xmlns:m="http://schemas.openxmlformats.org/officeDocument/2006/math">
                    <m:r>
                      <a:rPr lang="en-GB" sz="2000" i="1" dirty="0" smtClean="0">
                        <a:latin typeface="Cambria Math" panose="02040503050406030204" pitchFamily="18" charset="0"/>
                      </a:rPr>
                      <m:t>𝐹</m:t>
                    </m:r>
                    <m:r>
                      <a:rPr lang="en-GB" sz="2000" i="1" dirty="0" smtClean="0">
                        <a:latin typeface="Cambria Math" panose="02040503050406030204" pitchFamily="18" charset="0"/>
                      </a:rPr>
                      <m:t>=2120</m:t>
                    </m:r>
                  </m:oMath>
                </a14:m>
                <a:r>
                  <a:rPr lang="en-GB" sz="2000" dirty="0"/>
                  <a:t> </a:t>
                </a:r>
              </a:p>
            </p:txBody>
          </p:sp>
        </mc:Choice>
        <mc:Fallback xmlns="">
          <p:sp>
            <p:nvSpPr>
              <p:cNvPr id="23" name="TextBox 22">
                <a:extLst>
                  <a:ext uri="{FF2B5EF4-FFF2-40B4-BE49-F238E27FC236}">
                    <a16:creationId xmlns:a16="http://schemas.microsoft.com/office/drawing/2014/main" id="{917768D8-AE12-40B3-A67E-81BC7C463378}"/>
                  </a:ext>
                </a:extLst>
              </p:cNvPr>
              <p:cNvSpPr txBox="1">
                <a:spLocks noRot="1" noChangeAspect="1" noMove="1" noResize="1" noEditPoints="1" noAdjustHandles="1" noChangeArrowheads="1" noChangeShapeType="1" noTextEdit="1"/>
              </p:cNvSpPr>
              <p:nvPr/>
            </p:nvSpPr>
            <p:spPr>
              <a:xfrm>
                <a:off x="5249600" y="4690018"/>
                <a:ext cx="2736304" cy="400110"/>
              </a:xfrm>
              <a:prstGeom prst="rect">
                <a:avLst/>
              </a:prstGeom>
              <a:blipFill>
                <a:blip r:embed="rId6"/>
                <a:stretch>
                  <a:fillRect/>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6AA1E713-AA6D-440B-9B83-18FEC09114B3}"/>
              </a:ext>
            </a:extLst>
          </p:cNvPr>
          <p:cNvSpPr txBox="1"/>
          <p:nvPr/>
        </p:nvSpPr>
        <p:spPr>
          <a:xfrm>
            <a:off x="2123728" y="5219908"/>
            <a:ext cx="5400600" cy="369332"/>
          </a:xfrm>
          <a:prstGeom prst="rect">
            <a:avLst/>
          </a:prstGeom>
          <a:noFill/>
        </p:spPr>
        <p:txBody>
          <a:bodyPr wrap="square" rtlCol="0">
            <a:spAutoFit/>
          </a:bodyPr>
          <a:lstStyle/>
          <a:p>
            <a:r>
              <a:rPr lang="en-GB" dirty="0">
                <a:latin typeface="Comic Sans MS" panose="030F0702030302020204" pitchFamily="66" charset="0"/>
              </a:rPr>
              <a:t>The driving force behind the engine is 2120 N.</a:t>
            </a:r>
          </a:p>
        </p:txBody>
      </p:sp>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918C24EC-0548-4D19-BB56-05A432894F02}"/>
                  </a:ext>
                </a:extLst>
              </p14:cNvPr>
              <p14:cNvContentPartPr/>
              <p14:nvPr/>
            </p14:nvContentPartPr>
            <p14:xfrm>
              <a:off x="3763076" y="1659921"/>
              <a:ext cx="1026720" cy="357120"/>
            </p14:xfrm>
          </p:contentPart>
        </mc:Choice>
        <mc:Fallback xmlns="">
          <p:pic>
            <p:nvPicPr>
              <p:cNvPr id="36" name="Ink 35">
                <a:extLst>
                  <a:ext uri="{FF2B5EF4-FFF2-40B4-BE49-F238E27FC236}">
                    <a16:creationId xmlns:a16="http://schemas.microsoft.com/office/drawing/2014/main" id="{918C24EC-0548-4D19-BB56-05A432894F02}"/>
                  </a:ext>
                </a:extLst>
              </p:cNvPr>
              <p:cNvPicPr/>
              <p:nvPr/>
            </p:nvPicPr>
            <p:blipFill>
              <a:blip r:embed="rId8"/>
              <a:stretch>
                <a:fillRect/>
              </a:stretch>
            </p:blipFill>
            <p:spPr>
              <a:xfrm>
                <a:off x="3754076" y="1650921"/>
                <a:ext cx="10443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Ink 36">
                <a:extLst>
                  <a:ext uri="{FF2B5EF4-FFF2-40B4-BE49-F238E27FC236}">
                    <a16:creationId xmlns:a16="http://schemas.microsoft.com/office/drawing/2014/main" id="{AA935F21-12EB-4356-A55C-0402E017BB71}"/>
                  </a:ext>
                </a:extLst>
              </p14:cNvPr>
              <p14:cNvContentPartPr/>
              <p14:nvPr/>
            </p14:nvContentPartPr>
            <p14:xfrm>
              <a:off x="4159080" y="2197995"/>
              <a:ext cx="825840" cy="356400"/>
            </p14:xfrm>
          </p:contentPart>
        </mc:Choice>
        <mc:Fallback xmlns="">
          <p:pic>
            <p:nvPicPr>
              <p:cNvPr id="37" name="Ink 36">
                <a:extLst>
                  <a:ext uri="{FF2B5EF4-FFF2-40B4-BE49-F238E27FC236}">
                    <a16:creationId xmlns:a16="http://schemas.microsoft.com/office/drawing/2014/main" id="{AA935F21-12EB-4356-A55C-0402E017BB71}"/>
                  </a:ext>
                </a:extLst>
              </p:cNvPr>
              <p:cNvPicPr/>
              <p:nvPr/>
            </p:nvPicPr>
            <p:blipFill>
              <a:blip r:embed="rId10"/>
              <a:stretch>
                <a:fillRect/>
              </a:stretch>
            </p:blipFill>
            <p:spPr>
              <a:xfrm>
                <a:off x="4150080" y="2188995"/>
                <a:ext cx="8434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F4A10793-5399-4A61-987F-D3B98FE3205D}"/>
                  </a:ext>
                </a:extLst>
              </p14:cNvPr>
              <p14:cNvContentPartPr/>
              <p14:nvPr/>
            </p14:nvContentPartPr>
            <p14:xfrm>
              <a:off x="4159080" y="2764360"/>
              <a:ext cx="896760" cy="347040"/>
            </p14:xfrm>
          </p:contentPart>
        </mc:Choice>
        <mc:Fallback xmlns="">
          <p:pic>
            <p:nvPicPr>
              <p:cNvPr id="38" name="Ink 37">
                <a:extLst>
                  <a:ext uri="{FF2B5EF4-FFF2-40B4-BE49-F238E27FC236}">
                    <a16:creationId xmlns:a16="http://schemas.microsoft.com/office/drawing/2014/main" id="{F4A10793-5399-4A61-987F-D3B98FE3205D}"/>
                  </a:ext>
                </a:extLst>
              </p:cNvPr>
              <p:cNvPicPr/>
              <p:nvPr/>
            </p:nvPicPr>
            <p:blipFill>
              <a:blip r:embed="rId12"/>
              <a:stretch>
                <a:fillRect/>
              </a:stretch>
            </p:blipFill>
            <p:spPr>
              <a:xfrm>
                <a:off x="4150080" y="2755360"/>
                <a:ext cx="91440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B7C6A7D9-4001-4083-919C-3B0F048C1EAC}"/>
                  </a:ext>
                </a:extLst>
              </p14:cNvPr>
              <p14:cNvContentPartPr/>
              <p14:nvPr/>
            </p14:nvContentPartPr>
            <p14:xfrm>
              <a:off x="2944512" y="2996952"/>
              <a:ext cx="1847160" cy="478080"/>
            </p14:xfrm>
          </p:contentPart>
        </mc:Choice>
        <mc:Fallback xmlns="">
          <p:pic>
            <p:nvPicPr>
              <p:cNvPr id="39" name="Ink 38">
                <a:extLst>
                  <a:ext uri="{FF2B5EF4-FFF2-40B4-BE49-F238E27FC236}">
                    <a16:creationId xmlns:a16="http://schemas.microsoft.com/office/drawing/2014/main" id="{B7C6A7D9-4001-4083-919C-3B0F048C1EAC}"/>
                  </a:ext>
                </a:extLst>
              </p:cNvPr>
              <p:cNvPicPr/>
              <p:nvPr/>
            </p:nvPicPr>
            <p:blipFill>
              <a:blip r:embed="rId14"/>
              <a:stretch>
                <a:fillRect/>
              </a:stretch>
            </p:blipFill>
            <p:spPr>
              <a:xfrm>
                <a:off x="2935512" y="2987952"/>
                <a:ext cx="1864800" cy="495720"/>
              </a:xfrm>
              <a:prstGeom prst="rect">
                <a:avLst/>
              </a:prstGeom>
            </p:spPr>
          </p:pic>
        </mc:Fallback>
      </mc:AlternateContent>
    </p:spTree>
    <p:extLst>
      <p:ext uri="{BB962C8B-B14F-4D97-AF65-F5344CB8AC3E}">
        <p14:creationId xmlns:p14="http://schemas.microsoft.com/office/powerpoint/2010/main" val="1163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2" grpId="0"/>
      <p:bldP spid="23"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51452FB-B3EB-4D05-92DF-373BD5178020}"/>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5" name="Rectangle 4">
                <a:extLst>
                  <a:ext uri="{FF2B5EF4-FFF2-40B4-BE49-F238E27FC236}">
                    <a16:creationId xmlns:a16="http://schemas.microsoft.com/office/drawing/2014/main" id="{051452FB-B3EB-4D05-92DF-373BD5178020}"/>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2"/>
                <a:stretch>
                  <a:fillRect/>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9F358453-1A15-4244-8B56-A73490C674D9}"/>
              </a:ext>
            </a:extLst>
          </p:cNvPr>
          <p:cNvSpPr txBox="1"/>
          <p:nvPr/>
        </p:nvSpPr>
        <p:spPr>
          <a:xfrm>
            <a:off x="2123728" y="1124744"/>
            <a:ext cx="3312368" cy="2585323"/>
          </a:xfrm>
          <a:prstGeom prst="rect">
            <a:avLst/>
          </a:prstGeom>
          <a:noFill/>
        </p:spPr>
        <p:txBody>
          <a:bodyPr wrap="square" rtlCol="0">
            <a:spAutoFit/>
          </a:bodyPr>
          <a:lstStyle/>
          <a:p>
            <a:r>
              <a:rPr lang="en-GB" b="1" u="sng" dirty="0">
                <a:latin typeface="Comic Sans MS" panose="030F0702030302020204" pitchFamily="66" charset="0"/>
              </a:rPr>
              <a:t>Example</a:t>
            </a:r>
          </a:p>
          <a:p>
            <a:r>
              <a:rPr lang="en-GB" dirty="0">
                <a:latin typeface="Comic Sans MS" panose="030F0702030302020204" pitchFamily="66" charset="0"/>
              </a:rPr>
              <a:t>A wagon of mass 250 kg is pulled by a horizontal cable along a single track against a resisting force of 150 N. The wagon starts from rest. After 10 seconds it has covered a distance of 60 m. Find the tension in the cable.</a:t>
            </a:r>
          </a:p>
        </p:txBody>
      </p:sp>
      <p:sp>
        <p:nvSpPr>
          <p:cNvPr id="4" name="Oval 3">
            <a:extLst>
              <a:ext uri="{FF2B5EF4-FFF2-40B4-BE49-F238E27FC236}">
                <a16:creationId xmlns:a16="http://schemas.microsoft.com/office/drawing/2014/main" id="{9DCA1AD1-2D4C-4064-B583-96E962573273}"/>
              </a:ext>
            </a:extLst>
          </p:cNvPr>
          <p:cNvSpPr/>
          <p:nvPr/>
        </p:nvSpPr>
        <p:spPr>
          <a:xfrm>
            <a:off x="6588224" y="1988840"/>
            <a:ext cx="1008096" cy="1008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6" name="Group 5">
            <a:extLst>
              <a:ext uri="{FF2B5EF4-FFF2-40B4-BE49-F238E27FC236}">
                <a16:creationId xmlns:a16="http://schemas.microsoft.com/office/drawing/2014/main" id="{2E50DF7F-BDA4-4CD9-98E7-4D8A1FE9D0F5}"/>
              </a:ext>
            </a:extLst>
          </p:cNvPr>
          <p:cNvGrpSpPr/>
          <p:nvPr/>
        </p:nvGrpSpPr>
        <p:grpSpPr>
          <a:xfrm flipH="1">
            <a:off x="6329720" y="1844816"/>
            <a:ext cx="1656184" cy="0"/>
            <a:chOff x="6012160" y="1340769"/>
            <a:chExt cx="1656184" cy="0"/>
          </a:xfrm>
        </p:grpSpPr>
        <p:cxnSp>
          <p:nvCxnSpPr>
            <p:cNvPr id="7" name="Straight Arrow Connector 6">
              <a:extLst>
                <a:ext uri="{FF2B5EF4-FFF2-40B4-BE49-F238E27FC236}">
                  <a16:creationId xmlns:a16="http://schemas.microsoft.com/office/drawing/2014/main" id="{ED8B9DF3-A291-4DCA-90D9-AAE09413CA07}"/>
                </a:ext>
              </a:extLst>
            </p:cNvPr>
            <p:cNvCxnSpPr>
              <a:cxnSpLocks/>
            </p:cNvCxnSpPr>
            <p:nvPr/>
          </p:nvCxnSpPr>
          <p:spPr>
            <a:xfrm flipH="1">
              <a:off x="6012160" y="1340769"/>
              <a:ext cx="1584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8ABC579-2FB5-463E-8365-F0E016CA12D7}"/>
                </a:ext>
              </a:extLst>
            </p:cNvPr>
            <p:cNvCxnSpPr>
              <a:cxnSpLocks/>
            </p:cNvCxnSpPr>
            <p:nvPr/>
          </p:nvCxnSpPr>
          <p:spPr>
            <a:xfrm flipH="1">
              <a:off x="6156176" y="1340769"/>
              <a:ext cx="15121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0A21E8F-80F6-4825-94EE-B2512E20E5F8}"/>
                  </a:ext>
                </a:extLst>
              </p:cNvPr>
              <p:cNvSpPr/>
              <p:nvPr/>
            </p:nvSpPr>
            <p:spPr>
              <a:xfrm flipH="1">
                <a:off x="6772803" y="1535301"/>
                <a:ext cx="667747" cy="276999"/>
              </a:xfrm>
              <a:prstGeom prst="rect">
                <a:avLst/>
              </a:prstGeom>
            </p:spPr>
            <p:txBody>
              <a:bodyPr wrap="none">
                <a:spAutoFit/>
              </a:bodyPr>
              <a:lstStyle/>
              <a:p>
                <a14:m>
                  <m:oMath xmlns:m="http://schemas.openxmlformats.org/officeDocument/2006/math">
                    <m:r>
                      <a:rPr lang="en-GB" sz="1200" i="1" dirty="0" smtClean="0">
                        <a:latin typeface="Cambria Math" panose="02040503050406030204" pitchFamily="18" charset="0"/>
                      </a:rPr>
                      <m:t>𝑎</m:t>
                    </m:r>
                  </m:oMath>
                </a14:m>
                <a:r>
                  <a:rPr lang="en-GB" sz="1200" dirty="0">
                    <a:latin typeface="Comic Sans MS" panose="030F0702030302020204" pitchFamily="66" charset="0"/>
                  </a:rPr>
                  <a:t> m s</a:t>
                </a:r>
                <a:r>
                  <a:rPr lang="en-GB" sz="1200" baseline="30000" dirty="0">
                    <a:latin typeface="Comic Sans MS" panose="030F0702030302020204" pitchFamily="66" charset="0"/>
                  </a:rPr>
                  <a:t>-2</a:t>
                </a:r>
                <a:endParaRPr lang="en-GB" sz="1200" dirty="0"/>
              </a:p>
            </p:txBody>
          </p:sp>
        </mc:Choice>
        <mc:Fallback xmlns="">
          <p:sp>
            <p:nvSpPr>
              <p:cNvPr id="9" name="Rectangle 8">
                <a:extLst>
                  <a:ext uri="{FF2B5EF4-FFF2-40B4-BE49-F238E27FC236}">
                    <a16:creationId xmlns:a16="http://schemas.microsoft.com/office/drawing/2014/main" id="{70A21E8F-80F6-4825-94EE-B2512E20E5F8}"/>
                  </a:ext>
                </a:extLst>
              </p:cNvPr>
              <p:cNvSpPr>
                <a:spLocks noRot="1" noChangeAspect="1" noMove="1" noResize="1" noEditPoints="1" noAdjustHandles="1" noChangeArrowheads="1" noChangeShapeType="1" noTextEdit="1"/>
              </p:cNvSpPr>
              <p:nvPr/>
            </p:nvSpPr>
            <p:spPr>
              <a:xfrm flipH="1">
                <a:off x="6772803" y="1535301"/>
                <a:ext cx="667747" cy="276999"/>
              </a:xfrm>
              <a:prstGeom prst="rect">
                <a:avLst/>
              </a:prstGeom>
              <a:blipFill>
                <a:blip r:embed="rId3"/>
                <a:stretch>
                  <a:fillRect t="-4444" b="-15556"/>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41381CE2-C16D-4A80-9916-329F59779E5F}"/>
              </a:ext>
            </a:extLst>
          </p:cNvPr>
          <p:cNvCxnSpPr/>
          <p:nvPr/>
        </p:nvCxnSpPr>
        <p:spPr>
          <a:xfrm flipH="1">
            <a:off x="7597943" y="2492888"/>
            <a:ext cx="7200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B125414-F2AD-481C-9A0E-FDE9CC1F8602}"/>
              </a:ext>
            </a:extLst>
          </p:cNvPr>
          <p:cNvSpPr/>
          <p:nvPr/>
        </p:nvSpPr>
        <p:spPr>
          <a:xfrm flipH="1">
            <a:off x="8313714" y="2348871"/>
            <a:ext cx="612668" cy="276999"/>
          </a:xfrm>
          <a:prstGeom prst="rect">
            <a:avLst/>
          </a:prstGeom>
        </p:spPr>
        <p:txBody>
          <a:bodyPr wrap="none">
            <a:spAutoFit/>
          </a:bodyPr>
          <a:lstStyle/>
          <a:p>
            <a:r>
              <a:rPr lang="en-GB" sz="1200" dirty="0">
                <a:latin typeface="Comic Sans MS" panose="030F0702030302020204" pitchFamily="66" charset="0"/>
              </a:rPr>
              <a:t>150 N</a:t>
            </a:r>
            <a:endParaRPr lang="en-GB" sz="1200" dirty="0"/>
          </a:p>
        </p:txBody>
      </p:sp>
      <p:sp>
        <p:nvSpPr>
          <p:cNvPr id="12" name="Rectangle 11">
            <a:extLst>
              <a:ext uri="{FF2B5EF4-FFF2-40B4-BE49-F238E27FC236}">
                <a16:creationId xmlns:a16="http://schemas.microsoft.com/office/drawing/2014/main" id="{0D64A1B1-1866-4C60-AF43-C35819BFAB16}"/>
              </a:ext>
            </a:extLst>
          </p:cNvPr>
          <p:cNvSpPr/>
          <p:nvPr/>
        </p:nvSpPr>
        <p:spPr>
          <a:xfrm flipH="1">
            <a:off x="6752275" y="2354388"/>
            <a:ext cx="679994" cy="276999"/>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GB" sz="1200" dirty="0">
                <a:latin typeface="Comic Sans MS" panose="030F0702030302020204" pitchFamily="66" charset="0"/>
              </a:rPr>
              <a:t>250 kg</a:t>
            </a:r>
            <a:endParaRPr lang="en-GB" sz="1200" dirty="0"/>
          </a:p>
        </p:txBody>
      </p:sp>
      <p:cxnSp>
        <p:nvCxnSpPr>
          <p:cNvPr id="13" name="Straight Arrow Connector 12">
            <a:extLst>
              <a:ext uri="{FF2B5EF4-FFF2-40B4-BE49-F238E27FC236}">
                <a16:creationId xmlns:a16="http://schemas.microsoft.com/office/drawing/2014/main" id="{25DAD9C9-1939-460F-A786-F974793B774B}"/>
              </a:ext>
            </a:extLst>
          </p:cNvPr>
          <p:cNvCxnSpPr>
            <a:cxnSpLocks/>
          </p:cNvCxnSpPr>
          <p:nvPr/>
        </p:nvCxnSpPr>
        <p:spPr>
          <a:xfrm>
            <a:off x="5868144" y="2492888"/>
            <a:ext cx="7200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407C90D-0F58-4F45-B8AB-7BD8CAC2D20F}"/>
              </a:ext>
            </a:extLst>
          </p:cNvPr>
          <p:cNvSpPr/>
          <p:nvPr/>
        </p:nvSpPr>
        <p:spPr>
          <a:xfrm>
            <a:off x="5436096" y="2348872"/>
            <a:ext cx="434734" cy="276999"/>
          </a:xfrm>
          <a:prstGeom prst="rect">
            <a:avLst/>
          </a:prstGeom>
        </p:spPr>
        <p:txBody>
          <a:bodyPr wrap="none">
            <a:spAutoFit/>
          </a:bodyPr>
          <a:lstStyle/>
          <a:p>
            <a:r>
              <a:rPr lang="en-GB" sz="1200" dirty="0">
                <a:latin typeface="Comic Sans MS" panose="030F0702030302020204" pitchFamily="66" charset="0"/>
              </a:rPr>
              <a:t>? N</a:t>
            </a:r>
            <a:endParaRPr lang="en-GB" sz="12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CB4CBEC-EFBA-45AE-AADA-C00E1EA5C94E}"/>
                  </a:ext>
                </a:extLst>
              </p:cNvPr>
              <p:cNvSpPr txBox="1"/>
              <p:nvPr/>
            </p:nvSpPr>
            <p:spPr>
              <a:xfrm>
                <a:off x="5718548" y="3129919"/>
                <a:ext cx="826749" cy="369332"/>
              </a:xfrm>
              <a:prstGeom prst="rect">
                <a:avLst/>
              </a:prstGeom>
              <a:noFill/>
            </p:spPr>
            <p:txBody>
              <a:bodyPr wrap="square" rtlCol="0">
                <a:spAutoFit/>
              </a:bodyPr>
              <a:lstStyle/>
              <a:p>
                <a14:m>
                  <m:oMath xmlns:m="http://schemas.openxmlformats.org/officeDocument/2006/math">
                    <m:r>
                      <a:rPr lang="en-GB" b="0" i="1" dirty="0" smtClean="0">
                        <a:latin typeface="Cambria Math" panose="02040503050406030204" pitchFamily="18" charset="0"/>
                      </a:rPr>
                      <m:t>𝑢</m:t>
                    </m:r>
                    <m:r>
                      <a:rPr lang="en-GB" b="0" i="1" dirty="0" smtClean="0">
                        <a:latin typeface="Cambria Math" panose="02040503050406030204" pitchFamily="18" charset="0"/>
                      </a:rPr>
                      <m:t>=0</m:t>
                    </m:r>
                  </m:oMath>
                </a14:m>
                <a:r>
                  <a:rPr lang="en-GB" dirty="0"/>
                  <a:t> </a:t>
                </a:r>
              </a:p>
            </p:txBody>
          </p:sp>
        </mc:Choice>
        <mc:Fallback xmlns="">
          <p:sp>
            <p:nvSpPr>
              <p:cNvPr id="15" name="TextBox 14">
                <a:extLst>
                  <a:ext uri="{FF2B5EF4-FFF2-40B4-BE49-F238E27FC236}">
                    <a16:creationId xmlns:a16="http://schemas.microsoft.com/office/drawing/2014/main" id="{5CB4CBEC-EFBA-45AE-AADA-C00E1EA5C94E}"/>
                  </a:ext>
                </a:extLst>
              </p:cNvPr>
              <p:cNvSpPr txBox="1">
                <a:spLocks noRot="1" noChangeAspect="1" noMove="1" noResize="1" noEditPoints="1" noAdjustHandles="1" noChangeArrowheads="1" noChangeShapeType="1" noTextEdit="1"/>
              </p:cNvSpPr>
              <p:nvPr/>
            </p:nvSpPr>
            <p:spPr>
              <a:xfrm>
                <a:off x="5718548" y="3129919"/>
                <a:ext cx="826749"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59D8D1-3310-4BAD-9CB3-EFB213BC6EBD}"/>
                  </a:ext>
                </a:extLst>
              </p:cNvPr>
              <p:cNvSpPr txBox="1"/>
              <p:nvPr/>
            </p:nvSpPr>
            <p:spPr>
              <a:xfrm>
                <a:off x="6588240" y="3129919"/>
                <a:ext cx="1008096" cy="369332"/>
              </a:xfrm>
              <a:prstGeom prst="rect">
                <a:avLst/>
              </a:prstGeom>
              <a:noFill/>
            </p:spPr>
            <p:txBody>
              <a:bodyPr wrap="square" rtlCol="0">
                <a:spAutoFit/>
              </a:bodyPr>
              <a:lstStyle/>
              <a:p>
                <a14:m>
                  <m:oMath xmlns:m="http://schemas.openxmlformats.org/officeDocument/2006/math">
                    <m:r>
                      <a:rPr lang="en-GB" b="0" i="1" dirty="0" smtClean="0">
                        <a:latin typeface="Cambria Math" panose="02040503050406030204" pitchFamily="18" charset="0"/>
                      </a:rPr>
                      <m:t>𝑡</m:t>
                    </m:r>
                    <m:r>
                      <a:rPr lang="en-GB" b="0" i="1" dirty="0" smtClean="0">
                        <a:latin typeface="Cambria Math" panose="02040503050406030204" pitchFamily="18" charset="0"/>
                      </a:rPr>
                      <m:t>=10</m:t>
                    </m:r>
                  </m:oMath>
                </a14:m>
                <a:r>
                  <a:rPr lang="en-GB" dirty="0"/>
                  <a:t> </a:t>
                </a:r>
              </a:p>
            </p:txBody>
          </p:sp>
        </mc:Choice>
        <mc:Fallback xmlns="">
          <p:sp>
            <p:nvSpPr>
              <p:cNvPr id="16" name="TextBox 15">
                <a:extLst>
                  <a:ext uri="{FF2B5EF4-FFF2-40B4-BE49-F238E27FC236}">
                    <a16:creationId xmlns:a16="http://schemas.microsoft.com/office/drawing/2014/main" id="{6059D8D1-3310-4BAD-9CB3-EFB213BC6EBD}"/>
                  </a:ext>
                </a:extLst>
              </p:cNvPr>
              <p:cNvSpPr txBox="1">
                <a:spLocks noRot="1" noChangeAspect="1" noMove="1" noResize="1" noEditPoints="1" noAdjustHandles="1" noChangeArrowheads="1" noChangeShapeType="1" noTextEdit="1"/>
              </p:cNvSpPr>
              <p:nvPr/>
            </p:nvSpPr>
            <p:spPr>
              <a:xfrm>
                <a:off x="6588240" y="3129919"/>
                <a:ext cx="100809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8802525-0FAF-44B0-8E3D-FCF2D162BD7D}"/>
                  </a:ext>
                </a:extLst>
              </p:cNvPr>
              <p:cNvSpPr txBox="1"/>
              <p:nvPr/>
            </p:nvSpPr>
            <p:spPr>
              <a:xfrm>
                <a:off x="7668360" y="3129919"/>
                <a:ext cx="1008096" cy="369332"/>
              </a:xfrm>
              <a:prstGeom prst="rect">
                <a:avLst/>
              </a:prstGeom>
              <a:noFill/>
            </p:spPr>
            <p:txBody>
              <a:bodyPr wrap="square" rtlCol="0">
                <a:spAutoFit/>
              </a:bodyPr>
              <a:lstStyle/>
              <a:p>
                <a14:m>
                  <m:oMath xmlns:m="http://schemas.openxmlformats.org/officeDocument/2006/math">
                    <m:r>
                      <a:rPr lang="en-GB" b="0" i="1" dirty="0" smtClean="0">
                        <a:latin typeface="Cambria Math" panose="02040503050406030204" pitchFamily="18" charset="0"/>
                      </a:rPr>
                      <m:t>𝑠</m:t>
                    </m:r>
                    <m:r>
                      <a:rPr lang="en-GB" b="0" i="1" dirty="0" smtClean="0">
                        <a:latin typeface="Cambria Math" panose="02040503050406030204" pitchFamily="18" charset="0"/>
                      </a:rPr>
                      <m:t>=60</m:t>
                    </m:r>
                  </m:oMath>
                </a14:m>
                <a:r>
                  <a:rPr lang="en-GB" dirty="0"/>
                  <a:t> </a:t>
                </a:r>
              </a:p>
            </p:txBody>
          </p:sp>
        </mc:Choice>
        <mc:Fallback xmlns="">
          <p:sp>
            <p:nvSpPr>
              <p:cNvPr id="17" name="TextBox 16">
                <a:extLst>
                  <a:ext uri="{FF2B5EF4-FFF2-40B4-BE49-F238E27FC236}">
                    <a16:creationId xmlns:a16="http://schemas.microsoft.com/office/drawing/2014/main" id="{98802525-0FAF-44B0-8E3D-FCF2D162BD7D}"/>
                  </a:ext>
                </a:extLst>
              </p:cNvPr>
              <p:cNvSpPr txBox="1">
                <a:spLocks noRot="1" noChangeAspect="1" noMove="1" noResize="1" noEditPoints="1" noAdjustHandles="1" noChangeArrowheads="1" noChangeShapeType="1" noTextEdit="1"/>
              </p:cNvSpPr>
              <p:nvPr/>
            </p:nvSpPr>
            <p:spPr>
              <a:xfrm>
                <a:off x="7668360" y="3129919"/>
                <a:ext cx="100809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38007CAC-A3DC-472C-B65F-A6B97E1C322E}"/>
                  </a:ext>
                </a:extLst>
              </p14:cNvPr>
              <p14:cNvContentPartPr/>
              <p14:nvPr/>
            </p14:nvContentPartPr>
            <p14:xfrm>
              <a:off x="4011535" y="1376215"/>
              <a:ext cx="1026720" cy="357120"/>
            </p14:xfrm>
          </p:contentPart>
        </mc:Choice>
        <mc:Fallback xmlns="">
          <p:pic>
            <p:nvPicPr>
              <p:cNvPr id="21" name="Ink 20">
                <a:extLst>
                  <a:ext uri="{FF2B5EF4-FFF2-40B4-BE49-F238E27FC236}">
                    <a16:creationId xmlns:a16="http://schemas.microsoft.com/office/drawing/2014/main" id="{38007CAC-A3DC-472C-B65F-A6B97E1C322E}"/>
                  </a:ext>
                </a:extLst>
              </p:cNvPr>
              <p:cNvPicPr/>
              <p:nvPr/>
            </p:nvPicPr>
            <p:blipFill>
              <a:blip r:embed="rId8"/>
              <a:stretch>
                <a:fillRect/>
              </a:stretch>
            </p:blipFill>
            <p:spPr>
              <a:xfrm>
                <a:off x="4002535" y="1367215"/>
                <a:ext cx="10443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EC873BB8-17FC-452F-9FED-04EF4E071FAB}"/>
                  </a:ext>
                </a:extLst>
              </p14:cNvPr>
              <p14:cNvContentPartPr/>
              <p14:nvPr/>
            </p14:nvContentPartPr>
            <p14:xfrm>
              <a:off x="4003255" y="2260015"/>
              <a:ext cx="964800" cy="285840"/>
            </p14:xfrm>
          </p:contentPart>
        </mc:Choice>
        <mc:Fallback xmlns="">
          <p:pic>
            <p:nvPicPr>
              <p:cNvPr id="24" name="Ink 23">
                <a:extLst>
                  <a:ext uri="{FF2B5EF4-FFF2-40B4-BE49-F238E27FC236}">
                    <a16:creationId xmlns:a16="http://schemas.microsoft.com/office/drawing/2014/main" id="{EC873BB8-17FC-452F-9FED-04EF4E071FAB}"/>
                  </a:ext>
                </a:extLst>
              </p:cNvPr>
              <p:cNvPicPr/>
              <p:nvPr/>
            </p:nvPicPr>
            <p:blipFill>
              <a:blip r:embed="rId10"/>
              <a:stretch>
                <a:fillRect/>
              </a:stretch>
            </p:blipFill>
            <p:spPr>
              <a:xfrm>
                <a:off x="3994255" y="2251015"/>
                <a:ext cx="9824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 name="Ink 34">
                <a:extLst>
                  <a:ext uri="{FF2B5EF4-FFF2-40B4-BE49-F238E27FC236}">
                    <a16:creationId xmlns:a16="http://schemas.microsoft.com/office/drawing/2014/main" id="{59E4002C-D6B3-43E3-9AAB-30431CBCEAEB}"/>
                  </a:ext>
                </a:extLst>
              </p14:cNvPr>
              <p14:cNvContentPartPr/>
              <p14:nvPr/>
            </p14:nvContentPartPr>
            <p14:xfrm>
              <a:off x="4630375" y="2497255"/>
              <a:ext cx="825840" cy="356400"/>
            </p14:xfrm>
          </p:contentPart>
        </mc:Choice>
        <mc:Fallback xmlns="">
          <p:pic>
            <p:nvPicPr>
              <p:cNvPr id="35" name="Ink 34">
                <a:extLst>
                  <a:ext uri="{FF2B5EF4-FFF2-40B4-BE49-F238E27FC236}">
                    <a16:creationId xmlns:a16="http://schemas.microsoft.com/office/drawing/2014/main" id="{59E4002C-D6B3-43E3-9AAB-30431CBCEAEB}"/>
                  </a:ext>
                </a:extLst>
              </p:cNvPr>
              <p:cNvPicPr/>
              <p:nvPr/>
            </p:nvPicPr>
            <p:blipFill>
              <a:blip r:embed="rId12"/>
              <a:stretch>
                <a:fillRect/>
              </a:stretch>
            </p:blipFill>
            <p:spPr>
              <a:xfrm>
                <a:off x="4621375" y="2488255"/>
                <a:ext cx="8434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96903550-9FCA-44F7-8578-8D20B3905BFD}"/>
                  </a:ext>
                </a:extLst>
              </p14:cNvPr>
              <p14:cNvContentPartPr/>
              <p14:nvPr/>
            </p14:nvContentPartPr>
            <p14:xfrm>
              <a:off x="2793655" y="2718655"/>
              <a:ext cx="1402920" cy="561240"/>
            </p14:xfrm>
          </p:contentPart>
        </mc:Choice>
        <mc:Fallback xmlns="">
          <p:pic>
            <p:nvPicPr>
              <p:cNvPr id="39" name="Ink 38">
                <a:extLst>
                  <a:ext uri="{FF2B5EF4-FFF2-40B4-BE49-F238E27FC236}">
                    <a16:creationId xmlns:a16="http://schemas.microsoft.com/office/drawing/2014/main" id="{96903550-9FCA-44F7-8578-8D20B3905BFD}"/>
                  </a:ext>
                </a:extLst>
              </p:cNvPr>
              <p:cNvPicPr/>
              <p:nvPr/>
            </p:nvPicPr>
            <p:blipFill>
              <a:blip r:embed="rId14"/>
              <a:stretch>
                <a:fillRect/>
              </a:stretch>
            </p:blipFill>
            <p:spPr>
              <a:xfrm>
                <a:off x="2784655" y="2709655"/>
                <a:ext cx="142056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Ink 41">
                <a:extLst>
                  <a:ext uri="{FF2B5EF4-FFF2-40B4-BE49-F238E27FC236}">
                    <a16:creationId xmlns:a16="http://schemas.microsoft.com/office/drawing/2014/main" id="{DB7F4CB1-9F72-42BD-98B3-C33EED273040}"/>
                  </a:ext>
                </a:extLst>
              </p14:cNvPr>
              <p14:cNvContentPartPr/>
              <p14:nvPr/>
            </p14:nvContentPartPr>
            <p14:xfrm>
              <a:off x="4421575" y="3025735"/>
              <a:ext cx="896760" cy="347040"/>
            </p14:xfrm>
          </p:contentPart>
        </mc:Choice>
        <mc:Fallback xmlns="">
          <p:pic>
            <p:nvPicPr>
              <p:cNvPr id="42" name="Ink 41">
                <a:extLst>
                  <a:ext uri="{FF2B5EF4-FFF2-40B4-BE49-F238E27FC236}">
                    <a16:creationId xmlns:a16="http://schemas.microsoft.com/office/drawing/2014/main" id="{DB7F4CB1-9F72-42BD-98B3-C33EED273040}"/>
                  </a:ext>
                </a:extLst>
              </p:cNvPr>
              <p:cNvPicPr/>
              <p:nvPr/>
            </p:nvPicPr>
            <p:blipFill>
              <a:blip r:embed="rId16"/>
              <a:stretch>
                <a:fillRect/>
              </a:stretch>
            </p:blipFill>
            <p:spPr>
              <a:xfrm>
                <a:off x="4412575" y="3016735"/>
                <a:ext cx="91440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k 48">
                <a:extLst>
                  <a:ext uri="{FF2B5EF4-FFF2-40B4-BE49-F238E27FC236}">
                    <a16:creationId xmlns:a16="http://schemas.microsoft.com/office/drawing/2014/main" id="{32A44527-2BE9-4145-AF66-61F37D4BCFAC}"/>
                  </a:ext>
                </a:extLst>
              </p14:cNvPr>
              <p14:cNvContentPartPr/>
              <p14:nvPr/>
            </p14:nvContentPartPr>
            <p14:xfrm>
              <a:off x="2991295" y="3257215"/>
              <a:ext cx="1400040" cy="466920"/>
            </p14:xfrm>
          </p:contentPart>
        </mc:Choice>
        <mc:Fallback xmlns="">
          <p:pic>
            <p:nvPicPr>
              <p:cNvPr id="49" name="Ink 48">
                <a:extLst>
                  <a:ext uri="{FF2B5EF4-FFF2-40B4-BE49-F238E27FC236}">
                    <a16:creationId xmlns:a16="http://schemas.microsoft.com/office/drawing/2014/main" id="{32A44527-2BE9-4145-AF66-61F37D4BCFAC}"/>
                  </a:ext>
                </a:extLst>
              </p:cNvPr>
              <p:cNvPicPr/>
              <p:nvPr/>
            </p:nvPicPr>
            <p:blipFill>
              <a:blip r:embed="rId18"/>
              <a:stretch>
                <a:fillRect/>
              </a:stretch>
            </p:blipFill>
            <p:spPr>
              <a:xfrm>
                <a:off x="2982295" y="3248215"/>
                <a:ext cx="1417680" cy="484560"/>
              </a:xfrm>
              <a:prstGeom prst="rect">
                <a:avLst/>
              </a:prstGeom>
            </p:spPr>
          </p:pic>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0202240-0F36-4CE9-821A-1E52913FA876}"/>
                  </a:ext>
                </a:extLst>
              </p:cNvPr>
              <p:cNvSpPr txBox="1"/>
              <p:nvPr/>
            </p:nvSpPr>
            <p:spPr>
              <a:xfrm>
                <a:off x="2667023" y="3810525"/>
                <a:ext cx="1656184" cy="483466"/>
              </a:xfrm>
              <a:prstGeom prst="rect">
                <a:avLst/>
              </a:prstGeom>
              <a:noFill/>
            </p:spPr>
            <p:txBody>
              <a:bodyPr wrap="square" rtlCol="0">
                <a:spAutoFit/>
              </a:bodyPr>
              <a:lstStyle/>
              <a:p>
                <a14:m>
                  <m:oMath xmlns:m="http://schemas.openxmlformats.org/officeDocument/2006/math">
                    <m:r>
                      <a:rPr lang="en-GB" b="0" i="1" dirty="0" smtClean="0">
                        <a:latin typeface="Cambria Math" panose="02040503050406030204" pitchFamily="18" charset="0"/>
                      </a:rPr>
                      <m:t>𝑠</m:t>
                    </m:r>
                    <m:r>
                      <a:rPr lang="en-GB" b="0" i="1" dirty="0" smtClean="0">
                        <a:latin typeface="Cambria Math" panose="02040503050406030204" pitchFamily="18" charset="0"/>
                      </a:rPr>
                      <m:t>=</m:t>
                    </m:r>
                    <m:r>
                      <a:rPr lang="en-GB" b="0" i="1" dirty="0" smtClean="0">
                        <a:latin typeface="Cambria Math" panose="02040503050406030204" pitchFamily="18" charset="0"/>
                      </a:rPr>
                      <m:t>𝑢𝑡</m:t>
                    </m:r>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r>
                      <a:rPr lang="en-GB" b="0" i="1" dirty="0" smtClean="0">
                        <a:latin typeface="Cambria Math" panose="02040503050406030204" pitchFamily="18" charset="0"/>
                      </a:rPr>
                      <m:t>𝑎</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𝑡</m:t>
                        </m:r>
                      </m:e>
                      <m:sup>
                        <m:r>
                          <a:rPr lang="en-GB" b="0" i="1" dirty="0" smtClean="0">
                            <a:latin typeface="Cambria Math" panose="02040503050406030204" pitchFamily="18" charset="0"/>
                          </a:rPr>
                          <m:t>2</m:t>
                        </m:r>
                      </m:sup>
                    </m:sSup>
                  </m:oMath>
                </a14:m>
                <a:r>
                  <a:rPr lang="en-GB" dirty="0"/>
                  <a:t> </a:t>
                </a:r>
              </a:p>
            </p:txBody>
          </p:sp>
        </mc:Choice>
        <mc:Fallback xmlns="">
          <p:sp>
            <p:nvSpPr>
              <p:cNvPr id="50" name="TextBox 49">
                <a:extLst>
                  <a:ext uri="{FF2B5EF4-FFF2-40B4-BE49-F238E27FC236}">
                    <a16:creationId xmlns:a16="http://schemas.microsoft.com/office/drawing/2014/main" id="{B0202240-0F36-4CE9-821A-1E52913FA876}"/>
                  </a:ext>
                </a:extLst>
              </p:cNvPr>
              <p:cNvSpPr txBox="1">
                <a:spLocks noRot="1" noChangeAspect="1" noMove="1" noResize="1" noEditPoints="1" noAdjustHandles="1" noChangeArrowheads="1" noChangeShapeType="1" noTextEdit="1"/>
              </p:cNvSpPr>
              <p:nvPr/>
            </p:nvSpPr>
            <p:spPr>
              <a:xfrm>
                <a:off x="2667023" y="3810525"/>
                <a:ext cx="1656184" cy="483466"/>
              </a:xfrm>
              <a:prstGeom prst="rect">
                <a:avLst/>
              </a:prstGeom>
              <a:blipFill>
                <a:blip r:embed="rId19"/>
                <a:stretch>
                  <a:fillRect b="-2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EE4C7B-57FB-40D2-9ACD-A41815FBC463}"/>
                  </a:ext>
                </a:extLst>
              </p:cNvPr>
              <p:cNvSpPr txBox="1"/>
              <p:nvPr/>
            </p:nvSpPr>
            <p:spPr>
              <a:xfrm>
                <a:off x="2523007" y="4266317"/>
                <a:ext cx="2913089" cy="483466"/>
              </a:xfrm>
              <a:prstGeom prst="rect">
                <a:avLst/>
              </a:prstGeom>
              <a:noFill/>
            </p:spPr>
            <p:txBody>
              <a:bodyPr wrap="square" rtlCol="0">
                <a:spAutoFit/>
              </a:bodyPr>
              <a:lstStyle/>
              <a:p>
                <a14:m>
                  <m:oMath xmlns:m="http://schemas.openxmlformats.org/officeDocument/2006/math">
                    <m:r>
                      <a:rPr lang="en-GB" b="0" i="1" dirty="0" smtClean="0">
                        <a:latin typeface="Cambria Math" panose="02040503050406030204" pitchFamily="18" charset="0"/>
                      </a:rPr>
                      <m:t>60=0</m:t>
                    </m:r>
                    <m:r>
                      <a:rPr lang="en-GB" b="0" i="1" dirty="0" smtClean="0">
                        <a:latin typeface="Cambria Math" panose="02040503050406030204" pitchFamily="18" charset="0"/>
                        <a:ea typeface="Cambria Math" panose="02040503050406030204" pitchFamily="18" charset="0"/>
                      </a:rPr>
                      <m:t>×10</m:t>
                    </m:r>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r>
                      <a:rPr lang="en-GB" b="0" i="1" dirty="0" smtClean="0">
                        <a:latin typeface="Cambria Math" panose="02040503050406030204" pitchFamily="18" charset="0"/>
                        <a:ea typeface="Cambria Math" panose="02040503050406030204" pitchFamily="18" charset="0"/>
                      </a:rPr>
                      <m:t>×</m:t>
                    </m:r>
                    <m:sSup>
                      <m:sSupPr>
                        <m:ctrlPr>
                          <a:rPr lang="en-GB" b="0" i="1" dirty="0" smtClean="0">
                            <a:latin typeface="Cambria Math" panose="02040503050406030204" pitchFamily="18" charset="0"/>
                            <a:ea typeface="Cambria Math" panose="02040503050406030204" pitchFamily="18" charset="0"/>
                          </a:rPr>
                        </m:ctrlPr>
                      </m:sSupPr>
                      <m:e>
                        <m:r>
                          <a:rPr lang="en-GB" b="0" i="1" dirty="0" smtClean="0">
                            <a:latin typeface="Cambria Math" panose="02040503050406030204" pitchFamily="18" charset="0"/>
                            <a:ea typeface="Cambria Math" panose="02040503050406030204" pitchFamily="18" charset="0"/>
                          </a:rPr>
                          <m:t>10</m:t>
                        </m:r>
                      </m:e>
                      <m:sup>
                        <m:r>
                          <a:rPr lang="en-GB" b="0" i="1" dirty="0" smtClean="0">
                            <a:latin typeface="Cambria Math" panose="02040503050406030204" pitchFamily="18" charset="0"/>
                            <a:ea typeface="Cambria Math" panose="02040503050406030204" pitchFamily="18" charset="0"/>
                          </a:rPr>
                          <m:t>2</m:t>
                        </m:r>
                      </m:sup>
                    </m:sSup>
                    <m:r>
                      <a:rPr lang="en-GB" b="0" i="1" dirty="0" smtClean="0">
                        <a:latin typeface="Cambria Math" panose="02040503050406030204" pitchFamily="18" charset="0"/>
                        <a:ea typeface="Cambria Math" panose="02040503050406030204" pitchFamily="18" charset="0"/>
                      </a:rPr>
                      <m:t>×</m:t>
                    </m:r>
                    <m:r>
                      <a:rPr lang="en-GB" b="0" i="1" dirty="0" smtClean="0">
                        <a:latin typeface="Cambria Math" panose="02040503050406030204" pitchFamily="18" charset="0"/>
                      </a:rPr>
                      <m:t>𝑎</m:t>
                    </m:r>
                  </m:oMath>
                </a14:m>
                <a:r>
                  <a:rPr lang="en-GB" dirty="0"/>
                  <a:t> </a:t>
                </a:r>
              </a:p>
            </p:txBody>
          </p:sp>
        </mc:Choice>
        <mc:Fallback xmlns="">
          <p:sp>
            <p:nvSpPr>
              <p:cNvPr id="51" name="TextBox 50">
                <a:extLst>
                  <a:ext uri="{FF2B5EF4-FFF2-40B4-BE49-F238E27FC236}">
                    <a16:creationId xmlns:a16="http://schemas.microsoft.com/office/drawing/2014/main" id="{ACEE4C7B-57FB-40D2-9ACD-A41815FBC463}"/>
                  </a:ext>
                </a:extLst>
              </p:cNvPr>
              <p:cNvSpPr txBox="1">
                <a:spLocks noRot="1" noChangeAspect="1" noMove="1" noResize="1" noEditPoints="1" noAdjustHandles="1" noChangeArrowheads="1" noChangeShapeType="1" noTextEdit="1"/>
              </p:cNvSpPr>
              <p:nvPr/>
            </p:nvSpPr>
            <p:spPr>
              <a:xfrm>
                <a:off x="2523007" y="4266317"/>
                <a:ext cx="2913089" cy="483466"/>
              </a:xfrm>
              <a:prstGeom prst="rect">
                <a:avLst/>
              </a:prstGeom>
              <a:blipFill>
                <a:blip r:embed="rId20"/>
                <a:stretch>
                  <a:fillRect b="-2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AF4045E-B702-45BA-AF66-76CC612CF313}"/>
                  </a:ext>
                </a:extLst>
              </p:cNvPr>
              <p:cNvSpPr txBox="1"/>
              <p:nvPr/>
            </p:nvSpPr>
            <p:spPr>
              <a:xfrm>
                <a:off x="2483768" y="4749783"/>
                <a:ext cx="1236786" cy="369332"/>
              </a:xfrm>
              <a:prstGeom prst="rect">
                <a:avLst/>
              </a:prstGeom>
              <a:noFill/>
            </p:spPr>
            <p:txBody>
              <a:bodyPr wrap="square" rtlCol="0">
                <a:spAutoFit/>
              </a:bodyPr>
              <a:lstStyle/>
              <a:p>
                <a14:m>
                  <m:oMath xmlns:m="http://schemas.openxmlformats.org/officeDocument/2006/math">
                    <m:r>
                      <a:rPr lang="en-GB" i="1" dirty="0" smtClean="0">
                        <a:latin typeface="Cambria Math" panose="02040503050406030204" pitchFamily="18" charset="0"/>
                      </a:rPr>
                      <m:t>1</m:t>
                    </m:r>
                    <m:r>
                      <a:rPr lang="en-GB" b="0" i="1" dirty="0" smtClean="0">
                        <a:latin typeface="Cambria Math" panose="02040503050406030204" pitchFamily="18" charset="0"/>
                      </a:rPr>
                      <m:t>.2=</m:t>
                    </m:r>
                    <m:r>
                      <a:rPr lang="en-GB" b="0" i="1" dirty="0" smtClean="0">
                        <a:latin typeface="Cambria Math" panose="02040503050406030204" pitchFamily="18" charset="0"/>
                      </a:rPr>
                      <m:t>𝑎</m:t>
                    </m:r>
                  </m:oMath>
                </a14:m>
                <a:r>
                  <a:rPr lang="en-GB" dirty="0"/>
                  <a:t> </a:t>
                </a:r>
              </a:p>
            </p:txBody>
          </p:sp>
        </mc:Choice>
        <mc:Fallback xmlns="">
          <p:sp>
            <p:nvSpPr>
              <p:cNvPr id="52" name="TextBox 51">
                <a:extLst>
                  <a:ext uri="{FF2B5EF4-FFF2-40B4-BE49-F238E27FC236}">
                    <a16:creationId xmlns:a16="http://schemas.microsoft.com/office/drawing/2014/main" id="{7AF4045E-B702-45BA-AF66-76CC612CF313}"/>
                  </a:ext>
                </a:extLst>
              </p:cNvPr>
              <p:cNvSpPr txBox="1">
                <a:spLocks noRot="1" noChangeAspect="1" noMove="1" noResize="1" noEditPoints="1" noAdjustHandles="1" noChangeArrowheads="1" noChangeShapeType="1" noTextEdit="1"/>
              </p:cNvSpPr>
              <p:nvPr/>
            </p:nvSpPr>
            <p:spPr>
              <a:xfrm>
                <a:off x="2483768" y="4749783"/>
                <a:ext cx="1236786"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DD9A4E5C-7622-4685-9FD8-1670C182D4A9}"/>
                  </a:ext>
                </a:extLst>
              </p:cNvPr>
              <p:cNvSpPr txBox="1"/>
              <p:nvPr/>
            </p:nvSpPr>
            <p:spPr>
              <a:xfrm>
                <a:off x="5870424" y="3839480"/>
                <a:ext cx="1656183"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r>
                      <a:rPr lang="en-GB" b="0" i="1" smtClean="0">
                        <a:latin typeface="Cambria Math" panose="02040503050406030204" pitchFamily="18" charset="0"/>
                      </a:rPr>
                      <m:t>𝑅</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a:t>
                </a:r>
              </a:p>
            </p:txBody>
          </p:sp>
        </mc:Choice>
        <mc:Fallback xmlns="">
          <p:sp>
            <p:nvSpPr>
              <p:cNvPr id="53" name="TextBox 52">
                <a:extLst>
                  <a:ext uri="{FF2B5EF4-FFF2-40B4-BE49-F238E27FC236}">
                    <a16:creationId xmlns:a16="http://schemas.microsoft.com/office/drawing/2014/main" id="{DD9A4E5C-7622-4685-9FD8-1670C182D4A9}"/>
                  </a:ext>
                </a:extLst>
              </p:cNvPr>
              <p:cNvSpPr txBox="1">
                <a:spLocks noRot="1" noChangeAspect="1" noMove="1" noResize="1" noEditPoints="1" noAdjustHandles="1" noChangeArrowheads="1" noChangeShapeType="1" noTextEdit="1"/>
              </p:cNvSpPr>
              <p:nvPr/>
            </p:nvSpPr>
            <p:spPr>
              <a:xfrm>
                <a:off x="5870424" y="3839480"/>
                <a:ext cx="1656183"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DD9283E-A255-428A-9F6B-832C6713C548}"/>
                  </a:ext>
                </a:extLst>
              </p:cNvPr>
              <p:cNvSpPr txBox="1"/>
              <p:nvPr/>
            </p:nvSpPr>
            <p:spPr>
              <a:xfrm>
                <a:off x="5652120" y="4310872"/>
                <a:ext cx="2443290"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−150=</m:t>
                    </m:r>
                    <m:r>
                      <a:rPr lang="en-GB" b="0" i="0" smtClean="0">
                        <a:latin typeface="Cambria Math" panose="02040503050406030204" pitchFamily="18" charset="0"/>
                      </a:rPr>
                      <m:t>250</m:t>
                    </m:r>
                    <m:r>
                      <a:rPr lang="en-GB" b="0" i="1" smtClean="0">
                        <a:latin typeface="Cambria Math" panose="02040503050406030204" pitchFamily="18" charset="0"/>
                        <a:ea typeface="Cambria Math" panose="02040503050406030204" pitchFamily="18" charset="0"/>
                      </a:rPr>
                      <m:t>×1.2</m:t>
                    </m:r>
                  </m:oMath>
                </a14:m>
                <a:r>
                  <a:rPr lang="en-GB" dirty="0"/>
                  <a:t> </a:t>
                </a:r>
              </a:p>
            </p:txBody>
          </p:sp>
        </mc:Choice>
        <mc:Fallback xmlns="">
          <p:sp>
            <p:nvSpPr>
              <p:cNvPr id="54" name="TextBox 53">
                <a:extLst>
                  <a:ext uri="{FF2B5EF4-FFF2-40B4-BE49-F238E27FC236}">
                    <a16:creationId xmlns:a16="http://schemas.microsoft.com/office/drawing/2014/main" id="{BDD9283E-A255-428A-9F6B-832C6713C548}"/>
                  </a:ext>
                </a:extLst>
              </p:cNvPr>
              <p:cNvSpPr txBox="1">
                <a:spLocks noRot="1" noChangeAspect="1" noMove="1" noResize="1" noEditPoints="1" noAdjustHandles="1" noChangeArrowheads="1" noChangeShapeType="1" noTextEdit="1"/>
              </p:cNvSpPr>
              <p:nvPr/>
            </p:nvSpPr>
            <p:spPr>
              <a:xfrm>
                <a:off x="5652120" y="4310872"/>
                <a:ext cx="2443290" cy="369332"/>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FB14D06-0E5C-46F9-9B8D-BE9ED3C7DF85}"/>
                  </a:ext>
                </a:extLst>
              </p:cNvPr>
              <p:cNvSpPr txBox="1"/>
              <p:nvPr/>
            </p:nvSpPr>
            <p:spPr>
              <a:xfrm>
                <a:off x="6287542" y="4715852"/>
                <a:ext cx="1236786"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r>
                      <a:rPr lang="en-GB" b="0" i="0" smtClean="0">
                        <a:latin typeface="Cambria Math" panose="02040503050406030204" pitchFamily="18" charset="0"/>
                      </a:rPr>
                      <m:t>450</m:t>
                    </m:r>
                  </m:oMath>
                </a14:m>
                <a:r>
                  <a:rPr lang="en-GB" dirty="0"/>
                  <a:t> </a:t>
                </a:r>
              </a:p>
            </p:txBody>
          </p:sp>
        </mc:Choice>
        <mc:Fallback xmlns="">
          <p:sp>
            <p:nvSpPr>
              <p:cNvPr id="55" name="TextBox 54">
                <a:extLst>
                  <a:ext uri="{FF2B5EF4-FFF2-40B4-BE49-F238E27FC236}">
                    <a16:creationId xmlns:a16="http://schemas.microsoft.com/office/drawing/2014/main" id="{7FB14D06-0E5C-46F9-9B8D-BE9ED3C7DF85}"/>
                  </a:ext>
                </a:extLst>
              </p:cNvPr>
              <p:cNvSpPr txBox="1">
                <a:spLocks noRot="1" noChangeAspect="1" noMove="1" noResize="1" noEditPoints="1" noAdjustHandles="1" noChangeArrowheads="1" noChangeShapeType="1" noTextEdit="1"/>
              </p:cNvSpPr>
              <p:nvPr/>
            </p:nvSpPr>
            <p:spPr>
              <a:xfrm>
                <a:off x="6287542" y="4715852"/>
                <a:ext cx="1236786" cy="369332"/>
              </a:xfrm>
              <a:prstGeom prst="rect">
                <a:avLst/>
              </a:prstGeom>
              <a:blipFill>
                <a:blip r:embed="rId24"/>
                <a:stretch>
                  <a:fillRect/>
                </a:stretch>
              </a:blipFill>
            </p:spPr>
            <p:txBody>
              <a:bodyPr/>
              <a:lstStyle/>
              <a:p>
                <a:r>
                  <a:rPr lang="en-GB">
                    <a:noFill/>
                  </a:rPr>
                  <a:t> </a:t>
                </a:r>
              </a:p>
            </p:txBody>
          </p:sp>
        </mc:Fallback>
      </mc:AlternateContent>
      <p:sp>
        <p:nvSpPr>
          <p:cNvPr id="56" name="TextBox 55">
            <a:extLst>
              <a:ext uri="{FF2B5EF4-FFF2-40B4-BE49-F238E27FC236}">
                <a16:creationId xmlns:a16="http://schemas.microsoft.com/office/drawing/2014/main" id="{1F65B6A0-5F8F-4BF1-8737-55C65816E15F}"/>
              </a:ext>
            </a:extLst>
          </p:cNvPr>
          <p:cNvSpPr txBox="1"/>
          <p:nvPr/>
        </p:nvSpPr>
        <p:spPr>
          <a:xfrm>
            <a:off x="2123728" y="5219908"/>
            <a:ext cx="5400600" cy="369332"/>
          </a:xfrm>
          <a:prstGeom prst="rect">
            <a:avLst/>
          </a:prstGeom>
          <a:noFill/>
        </p:spPr>
        <p:txBody>
          <a:bodyPr wrap="square" rtlCol="0">
            <a:spAutoFit/>
          </a:bodyPr>
          <a:lstStyle/>
          <a:p>
            <a:r>
              <a:rPr lang="en-GB" dirty="0">
                <a:latin typeface="Comic Sans MS" panose="030F0702030302020204" pitchFamily="66" charset="0"/>
              </a:rPr>
              <a:t>The tension in the cable is 450 N.</a:t>
            </a:r>
          </a:p>
        </p:txBody>
      </p:sp>
    </p:spTree>
    <p:extLst>
      <p:ext uri="{BB962C8B-B14F-4D97-AF65-F5344CB8AC3E}">
        <p14:creationId xmlns:p14="http://schemas.microsoft.com/office/powerpoint/2010/main" val="34654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500"/>
                                        <p:tgtEl>
                                          <p:spTgt spid="5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fade">
                                      <p:cBhvr>
                                        <p:cTn id="1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P spid="12" grpId="0" animBg="1"/>
      <p:bldP spid="14" grpId="0"/>
      <p:bldP spid="15" grpId="0"/>
      <p:bldP spid="16" grpId="0"/>
      <p:bldP spid="17" grpId="0"/>
      <p:bldP spid="50" grpId="0"/>
      <p:bldP spid="51"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51452FB-B3EB-4D05-92DF-373BD5178020}"/>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5" name="Rectangle 4">
                <a:extLst>
                  <a:ext uri="{FF2B5EF4-FFF2-40B4-BE49-F238E27FC236}">
                    <a16:creationId xmlns:a16="http://schemas.microsoft.com/office/drawing/2014/main" id="{051452FB-B3EB-4D05-92DF-373BD5178020}"/>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2"/>
                <a:stretch>
                  <a:fillRect/>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10689B66-7434-4CF4-80A6-1F1734559699}"/>
              </a:ext>
            </a:extLst>
          </p:cNvPr>
          <p:cNvSpPr/>
          <p:nvPr/>
        </p:nvSpPr>
        <p:spPr>
          <a:xfrm>
            <a:off x="2123728" y="1124744"/>
            <a:ext cx="6768752" cy="4524315"/>
          </a:xfrm>
          <a:prstGeom prst="rect">
            <a:avLst/>
          </a:prstGeom>
        </p:spPr>
        <p:txBody>
          <a:bodyPr wrap="square">
            <a:spAutoFit/>
          </a:bodyPr>
          <a:lstStyle/>
          <a:p>
            <a:r>
              <a:rPr lang="en-GB" sz="1600" b="1" u="sng" dirty="0">
                <a:latin typeface="Comic Sans MS" panose="030F0702030302020204" pitchFamily="66" charset="0"/>
              </a:rPr>
              <a:t>Try these! Read them carefully, draw a force diagram and don’t leave out any information.</a:t>
            </a:r>
          </a:p>
          <a:p>
            <a:endParaRPr lang="en-GB" sz="1600" dirty="0">
              <a:latin typeface="Comic Sans MS" panose="030F0702030302020204" pitchFamily="66" charset="0"/>
            </a:endParaRPr>
          </a:p>
          <a:p>
            <a:pPr marL="342900" indent="-342900">
              <a:buFontTx/>
              <a:buAutoNum type="arabicParenR"/>
            </a:pPr>
            <a:r>
              <a:rPr lang="en-GB" sz="1600" dirty="0">
                <a:latin typeface="Comic Sans MS" panose="030F0702030302020204" pitchFamily="66" charset="0"/>
              </a:rPr>
              <a:t>At a particular instant a cabin cruiser, which is driven by a force of magnitude 5400N, is accelerating at 1.6 m s</a:t>
            </a:r>
            <a:r>
              <a:rPr lang="en-GB" sz="1600" baseline="30000" dirty="0">
                <a:latin typeface="Comic Sans MS" panose="030F0702030302020204" pitchFamily="66" charset="0"/>
              </a:rPr>
              <a:t>-2</a:t>
            </a:r>
            <a:r>
              <a:rPr lang="en-GB" sz="1600" dirty="0">
                <a:latin typeface="Comic Sans MS" panose="030F0702030302020204" pitchFamily="66" charset="0"/>
              </a:rPr>
              <a:t> against a resistance of 1200N. Calculate the mass of the cabin cruiser.</a:t>
            </a:r>
          </a:p>
          <a:p>
            <a:pPr marL="342900" indent="-342900">
              <a:buAutoNum type="arabicParenR"/>
            </a:pPr>
            <a:r>
              <a:rPr lang="en-GB" sz="1600" dirty="0">
                <a:latin typeface="Comic Sans MS" panose="030F0702030302020204" pitchFamily="66" charset="0"/>
              </a:rPr>
              <a:t>A particle of mass 2.5 kg is pulled along a horizontal surface by a string parallel to the surface with an acceleration of 2.7 m s</a:t>
            </a:r>
            <a:r>
              <a:rPr lang="en-GB" sz="1600" baseline="30000" dirty="0">
                <a:latin typeface="Comic Sans MS" panose="030F0702030302020204" pitchFamily="66" charset="0"/>
              </a:rPr>
              <a:t>-2</a:t>
            </a:r>
            <a:r>
              <a:rPr lang="en-GB" sz="1600" dirty="0">
                <a:latin typeface="Comic Sans MS" panose="030F0702030302020204" pitchFamily="66" charset="0"/>
              </a:rPr>
              <a:t>. The frictional force resisting motion has magnitude 4 N. At the instant that the particle is moving with speed 3 m s</a:t>
            </a:r>
            <a:r>
              <a:rPr lang="en-GB" sz="1600" baseline="30000" dirty="0">
                <a:latin typeface="Comic Sans MS" panose="030F0702030302020204" pitchFamily="66" charset="0"/>
              </a:rPr>
              <a:t>-1</a:t>
            </a:r>
            <a:r>
              <a:rPr lang="en-GB" sz="1600" dirty="0">
                <a:latin typeface="Comic Sans MS" panose="030F0702030302020204" pitchFamily="66" charset="0"/>
              </a:rPr>
              <a:t>, the string breaks. Calculate how much further the particle moves before coming to rest.</a:t>
            </a:r>
          </a:p>
          <a:p>
            <a:pPr marL="342900" indent="-342900">
              <a:buAutoNum type="arabicParenR"/>
            </a:pPr>
            <a:r>
              <a:rPr lang="en-GB" sz="1600" dirty="0">
                <a:latin typeface="Comic Sans MS" panose="030F0702030302020204" pitchFamily="66" charset="0"/>
              </a:rPr>
              <a:t>A motor-boat of mass 8 tonnes is travelling along a straight course with a constant speed of 28 km h</a:t>
            </a:r>
            <a:r>
              <a:rPr lang="en-GB" sz="1600" baseline="30000" dirty="0">
                <a:latin typeface="Comic Sans MS" panose="030F0702030302020204" pitchFamily="66" charset="0"/>
              </a:rPr>
              <a:t>-1</a:t>
            </a:r>
            <a:r>
              <a:rPr lang="en-GB" sz="1600" dirty="0">
                <a:latin typeface="Comic Sans MS" panose="030F0702030302020204" pitchFamily="66" charset="0"/>
              </a:rPr>
              <a:t>. The constant force driving the boat forward has magnitude 780 N. The engine is now shut off. Calculate, to the nearest second, the time it takes the motor-boat to stop, assuming that the resistance remains the same as before.</a:t>
            </a:r>
          </a:p>
        </p:txBody>
      </p:sp>
      <p:sp>
        <p:nvSpPr>
          <p:cNvPr id="12" name="Explosion: 14 Points 11">
            <a:extLst>
              <a:ext uri="{FF2B5EF4-FFF2-40B4-BE49-F238E27FC236}">
                <a16:creationId xmlns:a16="http://schemas.microsoft.com/office/drawing/2014/main" id="{262A7705-9E09-41D1-AA8F-1A83548EF39E}"/>
              </a:ext>
            </a:extLst>
          </p:cNvPr>
          <p:cNvSpPr/>
          <p:nvPr/>
        </p:nvSpPr>
        <p:spPr>
          <a:xfrm>
            <a:off x="7308304" y="1844824"/>
            <a:ext cx="2188804" cy="792088"/>
          </a:xfrm>
          <a:prstGeom prst="irregularSeal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solidFill>
                  <a:srgbClr val="FF0000"/>
                </a:solidFill>
                <a:latin typeface="Comic Sans MS" panose="030F0702030302020204" pitchFamily="66" charset="0"/>
              </a:rPr>
              <a:t>2625 kg</a:t>
            </a:r>
          </a:p>
        </p:txBody>
      </p:sp>
      <p:sp>
        <p:nvSpPr>
          <p:cNvPr id="13" name="Explosion: 14 Points 12">
            <a:extLst>
              <a:ext uri="{FF2B5EF4-FFF2-40B4-BE49-F238E27FC236}">
                <a16:creationId xmlns:a16="http://schemas.microsoft.com/office/drawing/2014/main" id="{5CED829C-BC25-4DAA-B9E4-B219AB14338A}"/>
              </a:ext>
            </a:extLst>
          </p:cNvPr>
          <p:cNvSpPr/>
          <p:nvPr/>
        </p:nvSpPr>
        <p:spPr>
          <a:xfrm>
            <a:off x="7164288" y="3350897"/>
            <a:ext cx="2188804" cy="792088"/>
          </a:xfrm>
          <a:prstGeom prst="irregularSeal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solidFill>
                  <a:srgbClr val="FF0000"/>
                </a:solidFill>
                <a:latin typeface="Comic Sans MS" panose="030F0702030302020204" pitchFamily="66" charset="0"/>
              </a:rPr>
              <a:t>2.81 m</a:t>
            </a:r>
          </a:p>
        </p:txBody>
      </p:sp>
      <p:sp>
        <p:nvSpPr>
          <p:cNvPr id="14" name="Explosion: 14 Points 13">
            <a:extLst>
              <a:ext uri="{FF2B5EF4-FFF2-40B4-BE49-F238E27FC236}">
                <a16:creationId xmlns:a16="http://schemas.microsoft.com/office/drawing/2014/main" id="{E74BE4DC-D0CD-46EF-80DC-6574B53F1FE2}"/>
              </a:ext>
            </a:extLst>
          </p:cNvPr>
          <p:cNvSpPr/>
          <p:nvPr/>
        </p:nvSpPr>
        <p:spPr>
          <a:xfrm>
            <a:off x="7380312" y="4941168"/>
            <a:ext cx="2044788" cy="1008112"/>
          </a:xfrm>
          <a:prstGeom prst="irregularSeal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solidFill>
                  <a:srgbClr val="FF0000"/>
                </a:solidFill>
                <a:latin typeface="Comic Sans MS" panose="030F0702030302020204" pitchFamily="66" charset="0"/>
              </a:rPr>
              <a:t>1 min 20 secs</a:t>
            </a:r>
          </a:p>
        </p:txBody>
      </p:sp>
    </p:spTree>
    <p:extLst>
      <p:ext uri="{BB962C8B-B14F-4D97-AF65-F5344CB8AC3E}">
        <p14:creationId xmlns:p14="http://schemas.microsoft.com/office/powerpoint/2010/main" val="293945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FD94A48-7A86-4F20-B4A9-122648496F9B}"/>
                  </a:ext>
                </a:extLst>
              </p:cNvPr>
              <p:cNvSpPr/>
              <p:nvPr/>
            </p:nvSpPr>
            <p:spPr>
              <a:xfrm>
                <a:off x="2160240" y="1196752"/>
                <a:ext cx="6660232" cy="4401205"/>
              </a:xfrm>
              <a:prstGeom prst="rect">
                <a:avLst/>
              </a:prstGeom>
            </p:spPr>
            <p:txBody>
              <a:bodyPr wrap="square">
                <a:spAutoFit/>
              </a:bodyPr>
              <a:lstStyle/>
              <a:p>
                <a:r>
                  <a:rPr lang="en-GB" sz="2000" u="sng" dirty="0">
                    <a:latin typeface="Comic Sans MS" panose="030F0702030302020204" pitchFamily="66" charset="0"/>
                  </a:rPr>
                  <a:t>Weight</a:t>
                </a:r>
              </a:p>
              <a:p>
                <a:endParaRPr lang="en-GB" sz="2000" dirty="0">
                  <a:latin typeface="Comic Sans MS" panose="030F0702030302020204" pitchFamily="66" charset="0"/>
                </a:endParaRPr>
              </a:p>
              <a:p>
                <a:r>
                  <a:rPr lang="en-GB" sz="2000" dirty="0">
                    <a:latin typeface="Comic Sans MS" panose="030F0702030302020204" pitchFamily="66" charset="0"/>
                  </a:rPr>
                  <a:t>The force of gravity with which </a:t>
                </a:r>
              </a:p>
              <a:p>
                <a:r>
                  <a:rPr lang="en-GB" sz="2000" dirty="0">
                    <a:latin typeface="Comic Sans MS" panose="030F0702030302020204" pitchFamily="66" charset="0"/>
                  </a:rPr>
                  <a:t>the earth attracts it.</a:t>
                </a:r>
              </a:p>
              <a:p>
                <a:pPr marL="342900" indent="-342900">
                  <a:buFont typeface="Arial" panose="020B0604020202020204" pitchFamily="34" charset="0"/>
                  <a:buChar char="•"/>
                </a:pPr>
                <a:endParaRPr lang="en-GB" sz="2000" dirty="0">
                  <a:latin typeface="Comic Sans MS" panose="030F0702030302020204" pitchFamily="66" charset="0"/>
                </a:endParaRPr>
              </a:p>
              <a:p>
                <a:r>
                  <a:rPr lang="en-GB" sz="2000" dirty="0">
                    <a:latin typeface="Comic Sans MS" panose="030F0702030302020204" pitchFamily="66" charset="0"/>
                  </a:rPr>
                  <a:t>All objects, when dropped, fall towards the earth in a vertical line with the same constant acceleration, provided there is no air resistance.</a:t>
                </a:r>
              </a:p>
              <a:p>
                <a:pPr marL="342900" indent="-342900">
                  <a:buFont typeface="Arial" panose="020B0604020202020204" pitchFamily="34" charset="0"/>
                  <a:buChar char="•"/>
                </a:pPr>
                <a:endParaRPr lang="en-GB" sz="2000" dirty="0">
                  <a:latin typeface="Comic Sans MS" panose="030F0702030302020204" pitchFamily="66" charset="0"/>
                </a:endParaRPr>
              </a:p>
              <a:p>
                <a:r>
                  <a:rPr lang="en-GB" sz="2000" dirty="0">
                    <a:latin typeface="Comic Sans MS" panose="030F0702030302020204" pitchFamily="66" charset="0"/>
                  </a:rPr>
                  <a:t>This is called </a:t>
                </a:r>
                <a:r>
                  <a:rPr lang="en-GB" sz="2000" b="1" dirty="0">
                    <a:latin typeface="Comic Sans MS" panose="030F0702030302020204" pitchFamily="66" charset="0"/>
                  </a:rPr>
                  <a:t>acceleration due to gravity</a:t>
                </a:r>
                <a:r>
                  <a:rPr lang="en-GB" sz="2000" dirty="0">
                    <a:latin typeface="Comic Sans MS" panose="030F0702030302020204" pitchFamily="66" charset="0"/>
                  </a:rPr>
                  <a:t> (</a:t>
                </a:r>
                <a14:m>
                  <m:oMath xmlns:m="http://schemas.openxmlformats.org/officeDocument/2006/math">
                    <m:r>
                      <a:rPr lang="en-GB" sz="2000" i="1" dirty="0" smtClean="0">
                        <a:latin typeface="Cambria Math" panose="02040503050406030204" pitchFamily="18" charset="0"/>
                      </a:rPr>
                      <m:t>𝑔</m:t>
                    </m:r>
                  </m:oMath>
                </a14:m>
                <a:r>
                  <a:rPr lang="en-GB" sz="2000" dirty="0">
                    <a:latin typeface="Comic Sans MS" panose="030F0702030302020204" pitchFamily="66" charset="0"/>
                  </a:rPr>
                  <a:t>) and is 9.8 m s</a:t>
                </a:r>
                <a:r>
                  <a:rPr lang="en-GB" sz="2000" baseline="30000" dirty="0">
                    <a:latin typeface="Comic Sans MS" panose="030F0702030302020204" pitchFamily="66" charset="0"/>
                  </a:rPr>
                  <a:t>-2</a:t>
                </a:r>
                <a:r>
                  <a:rPr lang="en-GB" sz="2000" dirty="0">
                    <a:latin typeface="Comic Sans MS" panose="030F0702030302020204" pitchFamily="66" charset="0"/>
                  </a:rPr>
                  <a:t> correct to 2 significant figures.</a:t>
                </a:r>
              </a:p>
              <a:p>
                <a:endParaRPr lang="en-GB" sz="2000" dirty="0">
                  <a:latin typeface="Comic Sans MS" panose="030F0702030302020204" pitchFamily="66" charset="0"/>
                </a:endParaRPr>
              </a:p>
              <a:p>
                <a:r>
                  <a:rPr lang="en-GB" sz="2000" dirty="0">
                    <a:latin typeface="Comic Sans MS" panose="030F0702030302020204" pitchFamily="66" charset="0"/>
                  </a:rPr>
                  <a:t>In SI units, the weight </a:t>
                </a:r>
                <a14:m>
                  <m:oMath xmlns:m="http://schemas.openxmlformats.org/officeDocument/2006/math">
                    <m:r>
                      <a:rPr lang="en-GB" sz="2000" i="1" dirty="0">
                        <a:latin typeface="Cambria Math" panose="02040503050406030204" pitchFamily="18" charset="0"/>
                      </a:rPr>
                      <m:t>𝑊</m:t>
                    </m:r>
                  </m:oMath>
                </a14:m>
                <a:r>
                  <a:rPr lang="en-GB" sz="2000" dirty="0">
                    <a:latin typeface="Comic Sans MS" panose="030F0702030302020204" pitchFamily="66" charset="0"/>
                  </a:rPr>
                  <a:t> of an object of mass </a:t>
                </a:r>
                <a14:m>
                  <m:oMath xmlns:m="http://schemas.openxmlformats.org/officeDocument/2006/math">
                    <m:r>
                      <a:rPr lang="en-GB" sz="2000" i="1" dirty="0">
                        <a:latin typeface="Cambria Math" panose="02040503050406030204" pitchFamily="18" charset="0"/>
                      </a:rPr>
                      <m:t>𝑚</m:t>
                    </m:r>
                  </m:oMath>
                </a14:m>
                <a:r>
                  <a:rPr lang="en-GB" sz="2000" dirty="0">
                    <a:latin typeface="Comic Sans MS" panose="030F0702030302020204" pitchFamily="66" charset="0"/>
                  </a:rPr>
                  <a:t> kg is approximately 9.8</a:t>
                </a:r>
                <a14:m>
                  <m:oMath xmlns:m="http://schemas.openxmlformats.org/officeDocument/2006/math">
                    <m:r>
                      <a:rPr lang="en-GB" sz="2000" i="1" dirty="0">
                        <a:latin typeface="Cambria Math" panose="02040503050406030204" pitchFamily="18" charset="0"/>
                      </a:rPr>
                      <m:t>𝑚</m:t>
                    </m:r>
                  </m:oMath>
                </a14:m>
                <a:r>
                  <a:rPr lang="en-GB" sz="2000" dirty="0">
                    <a:latin typeface="Comic Sans MS" panose="030F0702030302020204" pitchFamily="66" charset="0"/>
                  </a:rPr>
                  <a:t> newtons.</a:t>
                </a:r>
              </a:p>
            </p:txBody>
          </p:sp>
        </mc:Choice>
        <mc:Fallback xmlns="">
          <p:sp>
            <p:nvSpPr>
              <p:cNvPr id="2" name="Rectangle 1">
                <a:extLst>
                  <a:ext uri="{FF2B5EF4-FFF2-40B4-BE49-F238E27FC236}">
                    <a16:creationId xmlns:a16="http://schemas.microsoft.com/office/drawing/2014/main" id="{CFD94A48-7A86-4F20-B4A9-122648496F9B}"/>
                  </a:ext>
                </a:extLst>
              </p:cNvPr>
              <p:cNvSpPr>
                <a:spLocks noRot="1" noChangeAspect="1" noMove="1" noResize="1" noEditPoints="1" noAdjustHandles="1" noChangeArrowheads="1" noChangeShapeType="1" noTextEdit="1"/>
              </p:cNvSpPr>
              <p:nvPr/>
            </p:nvSpPr>
            <p:spPr>
              <a:xfrm>
                <a:off x="2160240" y="1196752"/>
                <a:ext cx="6660232" cy="4401205"/>
              </a:xfrm>
              <a:prstGeom prst="rect">
                <a:avLst/>
              </a:prstGeom>
              <a:blipFill>
                <a:blip r:embed="rId2"/>
                <a:stretch>
                  <a:fillRect l="-915" t="-693" r="-274" b="-1524"/>
                </a:stretch>
              </a:blipFill>
            </p:spPr>
            <p:txBody>
              <a:bodyPr/>
              <a:lstStyle/>
              <a:p>
                <a:r>
                  <a:rPr lang="en-GB">
                    <a:noFill/>
                  </a:rPr>
                  <a:t> </a:t>
                </a:r>
              </a:p>
            </p:txBody>
          </p:sp>
        </mc:Fallback>
      </mc:AlternateContent>
      <p:pic>
        <p:nvPicPr>
          <p:cNvPr id="10242" name="Picture 2" descr="Related image">
            <a:extLst>
              <a:ext uri="{FF2B5EF4-FFF2-40B4-BE49-F238E27FC236}">
                <a16:creationId xmlns:a16="http://schemas.microsoft.com/office/drawing/2014/main" id="{16DDE154-3376-493F-B3F8-D04674CF8A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26876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1EA94C42-0538-49F2-BC5F-164DE89BF88A}"/>
              </a:ext>
            </a:extLst>
          </p:cNvPr>
          <p:cNvSpPr/>
          <p:nvPr/>
        </p:nvSpPr>
        <p:spPr>
          <a:xfrm>
            <a:off x="4139952" y="4797152"/>
            <a:ext cx="4464496" cy="1224136"/>
          </a:xfrm>
          <a:prstGeom prst="cloudCallout">
            <a:avLst>
              <a:gd name="adj1" fmla="val -55053"/>
              <a:gd name="adj2" fmla="val -57431"/>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Approximately 9.78 m s</a:t>
            </a:r>
            <a:r>
              <a:rPr lang="en-GB" sz="1600" baseline="30000" dirty="0">
                <a:solidFill>
                  <a:schemeClr val="tx1"/>
                </a:solidFill>
                <a:latin typeface="Comic Sans MS" panose="030F0702030302020204" pitchFamily="66" charset="0"/>
              </a:rPr>
              <a:t>-2</a:t>
            </a:r>
            <a:r>
              <a:rPr lang="en-GB" sz="1600" dirty="0">
                <a:solidFill>
                  <a:schemeClr val="tx1"/>
                </a:solidFill>
                <a:latin typeface="Comic Sans MS" panose="030F0702030302020204" pitchFamily="66" charset="0"/>
              </a:rPr>
              <a:t> at the equator and 9.83 m s</a:t>
            </a:r>
            <a:r>
              <a:rPr lang="en-GB" sz="1600" baseline="30000" dirty="0">
                <a:solidFill>
                  <a:schemeClr val="tx1"/>
                </a:solidFill>
                <a:latin typeface="Comic Sans MS" panose="030F0702030302020204" pitchFamily="66" charset="0"/>
              </a:rPr>
              <a:t>-2</a:t>
            </a:r>
            <a:r>
              <a:rPr lang="en-GB" sz="1600" dirty="0">
                <a:solidFill>
                  <a:schemeClr val="tx1"/>
                </a:solidFill>
                <a:latin typeface="Comic Sans MS" panose="030F0702030302020204" pitchFamily="66" charset="0"/>
              </a:rPr>
              <a:t> at the poles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5FB0B08-3256-4116-9808-F00DE58ACB80}"/>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5" name="Rectangle 4">
                <a:extLst>
                  <a:ext uri="{FF2B5EF4-FFF2-40B4-BE49-F238E27FC236}">
                    <a16:creationId xmlns:a16="http://schemas.microsoft.com/office/drawing/2014/main" id="{D5FB0B08-3256-4116-9808-F00DE58ACB80}"/>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285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6787926-58DE-45AF-B283-4ADEE248F905}"/>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4" name="Rectangle 3">
                <a:extLst>
                  <a:ext uri="{FF2B5EF4-FFF2-40B4-BE49-F238E27FC236}">
                    <a16:creationId xmlns:a16="http://schemas.microsoft.com/office/drawing/2014/main" id="{D6787926-58DE-45AF-B283-4ADEE248F905}"/>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4"/>
                <a:stretch>
                  <a:fillRect/>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976BDA01-E7C1-4B42-AB01-DEF5A2BA7C6A}"/>
              </a:ext>
            </a:extLst>
          </p:cNvPr>
          <p:cNvSpPr/>
          <p:nvPr/>
        </p:nvSpPr>
        <p:spPr>
          <a:xfrm>
            <a:off x="2195736" y="1196752"/>
            <a:ext cx="6696744" cy="2246769"/>
          </a:xfrm>
          <a:prstGeom prst="rect">
            <a:avLst/>
          </a:prstGeom>
        </p:spPr>
        <p:txBody>
          <a:bodyPr wrap="square">
            <a:spAutoFit/>
          </a:bodyPr>
          <a:lstStyle/>
          <a:p>
            <a:pPr algn="ctr"/>
            <a:r>
              <a:rPr lang="en-GB" sz="2000" b="1" u="sng" dirty="0">
                <a:latin typeface="Comic Sans MS" panose="030F0702030302020204" pitchFamily="66" charset="0"/>
              </a:rPr>
              <a:t>Think – Pair – Share </a:t>
            </a:r>
          </a:p>
          <a:p>
            <a:endParaRPr lang="en-GB" sz="2000" dirty="0">
              <a:latin typeface="Comic Sans MS" panose="030F0702030302020204" pitchFamily="66" charset="0"/>
            </a:endParaRPr>
          </a:p>
          <a:p>
            <a:r>
              <a:rPr lang="en-GB" sz="2000" dirty="0">
                <a:latin typeface="Comic Sans MS" panose="030F0702030302020204" pitchFamily="66" charset="0"/>
              </a:rPr>
              <a:t>A ball is attached to one end of a piece of light inextensible string and the other end fixed to a point on a smooth horizontal table. The ball is then struck so that it moves in a horizontal circle. What happens to the ball if the string breaks? </a:t>
            </a:r>
          </a:p>
        </p:txBody>
      </p:sp>
      <p:sp>
        <p:nvSpPr>
          <p:cNvPr id="5" name="Speech Bubble: Oval 4">
            <a:extLst>
              <a:ext uri="{FF2B5EF4-FFF2-40B4-BE49-F238E27FC236}">
                <a16:creationId xmlns:a16="http://schemas.microsoft.com/office/drawing/2014/main" id="{74CEC405-DE2F-4382-B68C-B09BD91B64B0}"/>
              </a:ext>
            </a:extLst>
          </p:cNvPr>
          <p:cNvSpPr/>
          <p:nvPr/>
        </p:nvSpPr>
        <p:spPr>
          <a:xfrm>
            <a:off x="4788024" y="3767554"/>
            <a:ext cx="3850459" cy="1008112"/>
          </a:xfrm>
          <a:prstGeom prst="wedgeEllipseCallout">
            <a:avLst>
              <a:gd name="adj1" fmla="val -48242"/>
              <a:gd name="adj2" fmla="val -75175"/>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The ball will fly off at a tangent to the circle and move at constant speed.</a:t>
            </a:r>
          </a:p>
        </p:txBody>
      </p:sp>
    </p:spTree>
    <p:extLst>
      <p:ext uri="{BB962C8B-B14F-4D97-AF65-F5344CB8AC3E}">
        <p14:creationId xmlns:p14="http://schemas.microsoft.com/office/powerpoint/2010/main" val="23353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6787926-58DE-45AF-B283-4ADEE248F905}"/>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4" name="Rectangle 3">
                <a:extLst>
                  <a:ext uri="{FF2B5EF4-FFF2-40B4-BE49-F238E27FC236}">
                    <a16:creationId xmlns:a16="http://schemas.microsoft.com/office/drawing/2014/main" id="{D6787926-58DE-45AF-B283-4ADEE248F905}"/>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4"/>
                <a:stretch>
                  <a:fillRect/>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976BDA01-E7C1-4B42-AB01-DEF5A2BA7C6A}"/>
              </a:ext>
            </a:extLst>
          </p:cNvPr>
          <p:cNvSpPr/>
          <p:nvPr/>
        </p:nvSpPr>
        <p:spPr>
          <a:xfrm>
            <a:off x="2195736" y="1196752"/>
            <a:ext cx="6696744" cy="1631216"/>
          </a:xfrm>
          <a:prstGeom prst="rect">
            <a:avLst/>
          </a:prstGeom>
        </p:spPr>
        <p:txBody>
          <a:bodyPr wrap="square">
            <a:spAutoFit/>
          </a:bodyPr>
          <a:lstStyle/>
          <a:p>
            <a:pPr algn="ctr"/>
            <a:r>
              <a:rPr lang="en-GB" sz="2000" b="1" u="sng" dirty="0">
                <a:latin typeface="Comic Sans MS" panose="030F0702030302020204" pitchFamily="66" charset="0"/>
              </a:rPr>
              <a:t>Think – Pair – Share </a:t>
            </a:r>
          </a:p>
          <a:p>
            <a:endParaRPr lang="en-GB" sz="2000" dirty="0">
              <a:latin typeface="Comic Sans MS" panose="030F0702030302020204" pitchFamily="66" charset="0"/>
            </a:endParaRPr>
          </a:p>
          <a:p>
            <a:r>
              <a:rPr lang="en-GB" sz="2000" dirty="0">
                <a:latin typeface="Comic Sans MS" panose="030F0702030302020204" pitchFamily="66" charset="0"/>
              </a:rPr>
              <a:t>A bob on the end of a simple pendulum is swinging in an arc of a circle. Copy the diagram. Mark the forces acting at A, B, and C on the diagram.</a:t>
            </a:r>
          </a:p>
        </p:txBody>
      </p:sp>
      <p:sp>
        <p:nvSpPr>
          <p:cNvPr id="5" name="Speech Bubble: Oval 4">
            <a:extLst>
              <a:ext uri="{FF2B5EF4-FFF2-40B4-BE49-F238E27FC236}">
                <a16:creationId xmlns:a16="http://schemas.microsoft.com/office/drawing/2014/main" id="{74CEC405-DE2F-4382-B68C-B09BD91B64B0}"/>
              </a:ext>
            </a:extLst>
          </p:cNvPr>
          <p:cNvSpPr/>
          <p:nvPr/>
        </p:nvSpPr>
        <p:spPr>
          <a:xfrm>
            <a:off x="5525202" y="3371510"/>
            <a:ext cx="3893017" cy="1656184"/>
          </a:xfrm>
          <a:prstGeom prst="wedgeEllipseCallout">
            <a:avLst>
              <a:gd name="adj1" fmla="val -48242"/>
              <a:gd name="adj2" fmla="val -75175"/>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In each case the force of gravity should act vertically downwards and the tension in the string should be clearly marked.</a:t>
            </a:r>
          </a:p>
        </p:txBody>
      </p:sp>
      <p:pic>
        <p:nvPicPr>
          <p:cNvPr id="2" name="Picture 1">
            <a:extLst>
              <a:ext uri="{FF2B5EF4-FFF2-40B4-BE49-F238E27FC236}">
                <a16:creationId xmlns:a16="http://schemas.microsoft.com/office/drawing/2014/main" id="{2BF66AB3-C0B1-4EB7-A576-AC2FC6633BF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51720" y="3106602"/>
            <a:ext cx="3078088" cy="2122598"/>
          </a:xfrm>
          <a:prstGeom prst="rect">
            <a:avLst/>
          </a:prstGeom>
        </p:spPr>
      </p:pic>
    </p:spTree>
    <p:extLst>
      <p:ext uri="{BB962C8B-B14F-4D97-AF65-F5344CB8AC3E}">
        <p14:creationId xmlns:p14="http://schemas.microsoft.com/office/powerpoint/2010/main" val="505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6787926-58DE-45AF-B283-4ADEE248F905}"/>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4" name="Rectangle 3">
                <a:extLst>
                  <a:ext uri="{FF2B5EF4-FFF2-40B4-BE49-F238E27FC236}">
                    <a16:creationId xmlns:a16="http://schemas.microsoft.com/office/drawing/2014/main" id="{D6787926-58DE-45AF-B283-4ADEE248F905}"/>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4"/>
                <a:stretch>
                  <a:fillRect/>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976BDA01-E7C1-4B42-AB01-DEF5A2BA7C6A}"/>
              </a:ext>
            </a:extLst>
          </p:cNvPr>
          <p:cNvSpPr/>
          <p:nvPr/>
        </p:nvSpPr>
        <p:spPr>
          <a:xfrm>
            <a:off x="2195736" y="1196752"/>
            <a:ext cx="6696744" cy="1815882"/>
          </a:xfrm>
          <a:prstGeom prst="rect">
            <a:avLst/>
          </a:prstGeom>
        </p:spPr>
        <p:txBody>
          <a:bodyPr wrap="square">
            <a:spAutoFit/>
          </a:bodyPr>
          <a:lstStyle/>
          <a:p>
            <a:pPr algn="ctr"/>
            <a:r>
              <a:rPr lang="en-GB" sz="2000" b="1" u="sng" dirty="0">
                <a:latin typeface="Comic Sans MS" panose="030F0702030302020204" pitchFamily="66" charset="0"/>
              </a:rPr>
              <a:t>Think – Pair – Share </a:t>
            </a:r>
          </a:p>
          <a:p>
            <a:endParaRPr lang="en-GB" sz="2000" dirty="0">
              <a:latin typeface="Comic Sans MS" panose="030F0702030302020204" pitchFamily="66" charset="0"/>
            </a:endParaRPr>
          </a:p>
          <a:p>
            <a:r>
              <a:rPr lang="en-GB" dirty="0">
                <a:latin typeface="Comic Sans MS" panose="030F0702030302020204" pitchFamily="66" charset="0"/>
              </a:rPr>
              <a:t>The diagram shows a ball running round a smooth track and then leaving the track. Draw arrows to indicate the direction of the resultant force at A, B, C, D, and E. (The track is straight except for the lowest part where it is circular.)</a:t>
            </a:r>
          </a:p>
        </p:txBody>
      </p:sp>
      <p:pic>
        <p:nvPicPr>
          <p:cNvPr id="6" name="Picture 5">
            <a:extLst>
              <a:ext uri="{FF2B5EF4-FFF2-40B4-BE49-F238E27FC236}">
                <a16:creationId xmlns:a16="http://schemas.microsoft.com/office/drawing/2014/main" id="{263EF9D5-5489-4759-B045-AF25A7A6996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95736" y="3012634"/>
            <a:ext cx="5130155" cy="1457053"/>
          </a:xfrm>
          <a:prstGeom prst="rect">
            <a:avLst/>
          </a:prstGeom>
        </p:spPr>
      </p:pic>
      <p:sp>
        <p:nvSpPr>
          <p:cNvPr id="13" name="Speech Bubble: Oval 12">
            <a:extLst>
              <a:ext uri="{FF2B5EF4-FFF2-40B4-BE49-F238E27FC236}">
                <a16:creationId xmlns:a16="http://schemas.microsoft.com/office/drawing/2014/main" id="{361E8936-9EDE-488E-9F13-8EBDDF8BBAA7}"/>
              </a:ext>
            </a:extLst>
          </p:cNvPr>
          <p:cNvSpPr/>
          <p:nvPr/>
        </p:nvSpPr>
        <p:spPr>
          <a:xfrm>
            <a:off x="2195736" y="4794438"/>
            <a:ext cx="3398195" cy="962214"/>
          </a:xfrm>
          <a:prstGeom prst="wedgeEllipseCallout">
            <a:avLst>
              <a:gd name="adj1" fmla="val -23506"/>
              <a:gd name="adj2" fmla="val -126527"/>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At all points the force of gravity is acting.</a:t>
            </a:r>
          </a:p>
        </p:txBody>
      </p:sp>
      <p:sp>
        <p:nvSpPr>
          <p:cNvPr id="14" name="Speech Bubble: Oval 13">
            <a:extLst>
              <a:ext uri="{FF2B5EF4-FFF2-40B4-BE49-F238E27FC236}">
                <a16:creationId xmlns:a16="http://schemas.microsoft.com/office/drawing/2014/main" id="{1D870A68-0F0B-4C4A-9145-4A8081B36798}"/>
              </a:ext>
            </a:extLst>
          </p:cNvPr>
          <p:cNvSpPr/>
          <p:nvPr/>
        </p:nvSpPr>
        <p:spPr>
          <a:xfrm>
            <a:off x="2582899" y="4067288"/>
            <a:ext cx="4215613" cy="1025944"/>
          </a:xfrm>
          <a:prstGeom prst="wedgeEllipseCallout">
            <a:avLst>
              <a:gd name="adj1" fmla="val 29494"/>
              <a:gd name="adj2" fmla="val -9233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At D and E gravity is the only force so the resultant must be vertically downwards.</a:t>
            </a:r>
          </a:p>
        </p:txBody>
      </p:sp>
      <p:sp>
        <p:nvSpPr>
          <p:cNvPr id="15" name="Speech Bubble: Oval 14">
            <a:extLst>
              <a:ext uri="{FF2B5EF4-FFF2-40B4-BE49-F238E27FC236}">
                <a16:creationId xmlns:a16="http://schemas.microsoft.com/office/drawing/2014/main" id="{1202CBC5-8C0C-4E8B-9D7B-A443C2AF6D39}"/>
              </a:ext>
            </a:extLst>
          </p:cNvPr>
          <p:cNvSpPr/>
          <p:nvPr/>
        </p:nvSpPr>
        <p:spPr>
          <a:xfrm>
            <a:off x="4435535" y="4129947"/>
            <a:ext cx="4063213" cy="1117384"/>
          </a:xfrm>
          <a:prstGeom prst="wedgeEllipseCallout">
            <a:avLst>
              <a:gd name="adj1" fmla="val -48242"/>
              <a:gd name="adj2" fmla="val -75175"/>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At A, B, and C in addition to gravity the reaction of the track has to be considered.</a:t>
            </a:r>
          </a:p>
        </p:txBody>
      </p:sp>
      <p:sp>
        <p:nvSpPr>
          <p:cNvPr id="16" name="Speech Bubble: Oval 15">
            <a:extLst>
              <a:ext uri="{FF2B5EF4-FFF2-40B4-BE49-F238E27FC236}">
                <a16:creationId xmlns:a16="http://schemas.microsoft.com/office/drawing/2014/main" id="{7AB933BC-3261-4CB5-A289-B8447E6D018D}"/>
              </a:ext>
            </a:extLst>
          </p:cNvPr>
          <p:cNvSpPr/>
          <p:nvPr/>
        </p:nvSpPr>
        <p:spPr>
          <a:xfrm>
            <a:off x="4088201" y="1196752"/>
            <a:ext cx="4865876" cy="2295021"/>
          </a:xfrm>
          <a:prstGeom prst="wedgeEllipseCallout">
            <a:avLst>
              <a:gd name="adj1" fmla="val -66334"/>
              <a:gd name="adj2" fmla="val 33712"/>
            </a:avLst>
          </a:prstGeom>
          <a:solidFill>
            <a:srgbClr val="9842B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At A the direction of motion of the ball is not changing, therefore, the resultant must act parallel to the track and since the ball will be accelerating down the track, the resultant must act down the track.</a:t>
            </a:r>
          </a:p>
        </p:txBody>
      </p:sp>
      <p:sp>
        <p:nvSpPr>
          <p:cNvPr id="17" name="Speech Bubble: Oval 16">
            <a:extLst>
              <a:ext uri="{FF2B5EF4-FFF2-40B4-BE49-F238E27FC236}">
                <a16:creationId xmlns:a16="http://schemas.microsoft.com/office/drawing/2014/main" id="{50F99D9E-D630-4E7D-9D37-6C98E1D83F35}"/>
              </a:ext>
            </a:extLst>
          </p:cNvPr>
          <p:cNvSpPr/>
          <p:nvPr/>
        </p:nvSpPr>
        <p:spPr>
          <a:xfrm>
            <a:off x="5308514" y="3904381"/>
            <a:ext cx="4257176" cy="1255930"/>
          </a:xfrm>
          <a:prstGeom prst="wedgeEllipseCallout">
            <a:avLst>
              <a:gd name="adj1" fmla="val -57180"/>
              <a:gd name="adj2" fmla="val -73818"/>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At C the resultant must act parallel and down the track since the ball will be decelerating.</a:t>
            </a:r>
          </a:p>
        </p:txBody>
      </p:sp>
      <p:sp>
        <p:nvSpPr>
          <p:cNvPr id="18" name="Speech Bubble: Oval 17">
            <a:extLst>
              <a:ext uri="{FF2B5EF4-FFF2-40B4-BE49-F238E27FC236}">
                <a16:creationId xmlns:a16="http://schemas.microsoft.com/office/drawing/2014/main" id="{60D3C1F6-3C12-446C-8473-7E3FC01201A4}"/>
              </a:ext>
            </a:extLst>
          </p:cNvPr>
          <p:cNvSpPr/>
          <p:nvPr/>
        </p:nvSpPr>
        <p:spPr>
          <a:xfrm>
            <a:off x="3973725" y="4320727"/>
            <a:ext cx="4215613" cy="1070279"/>
          </a:xfrm>
          <a:prstGeom prst="wedgeEllipseCallout">
            <a:avLst>
              <a:gd name="adj1" fmla="val -48242"/>
              <a:gd name="adj2" fmla="val -75175"/>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At B because the track is circular, the resultant must act towards the centre of the circle.</a:t>
            </a:r>
          </a:p>
        </p:txBody>
      </p:sp>
    </p:spTree>
    <p:extLst>
      <p:ext uri="{BB962C8B-B14F-4D97-AF65-F5344CB8AC3E}">
        <p14:creationId xmlns:p14="http://schemas.microsoft.com/office/powerpoint/2010/main" val="37422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36A14-2178-4366-AC92-3F93AD1D79F8}"/>
              </a:ext>
            </a:extLst>
          </p:cNvPr>
          <p:cNvSpPr/>
          <p:nvPr/>
        </p:nvSpPr>
        <p:spPr>
          <a:xfrm>
            <a:off x="2195736" y="1196752"/>
            <a:ext cx="6606480" cy="4247317"/>
          </a:xfrm>
          <a:prstGeom prst="rect">
            <a:avLst/>
          </a:prstGeom>
        </p:spPr>
        <p:txBody>
          <a:bodyPr wrap="square">
            <a:spAutoFit/>
          </a:bodyPr>
          <a:lstStyle/>
          <a:p>
            <a:pPr algn="ctr"/>
            <a:r>
              <a:rPr lang="en-GB" b="1" u="sng" dirty="0">
                <a:latin typeface="Comic Sans MS" panose="030F0702030302020204" pitchFamily="66" charset="0"/>
              </a:rPr>
              <a:t>Discussion</a:t>
            </a:r>
          </a:p>
          <a:p>
            <a:endParaRPr lang="en-GB" dirty="0">
              <a:latin typeface="Comic Sans MS" panose="030F0702030302020204" pitchFamily="66" charset="0"/>
            </a:endParaRPr>
          </a:p>
          <a:p>
            <a:r>
              <a:rPr lang="en-GB" dirty="0">
                <a:latin typeface="Comic Sans MS" panose="030F0702030302020204" pitchFamily="66" charset="0"/>
              </a:rPr>
              <a:t>Stand up.</a:t>
            </a:r>
          </a:p>
          <a:p>
            <a:endParaRPr lang="en-GB" dirty="0">
              <a:latin typeface="Comic Sans MS" panose="030F0702030302020204" pitchFamily="66" charset="0"/>
            </a:endParaRPr>
          </a:p>
          <a:p>
            <a:r>
              <a:rPr lang="en-GB" dirty="0">
                <a:latin typeface="Comic Sans MS" panose="030F0702030302020204" pitchFamily="66" charset="0"/>
              </a:rPr>
              <a:t>Concentrate on the force which you feel pushing up into your feet.</a:t>
            </a:r>
          </a:p>
          <a:p>
            <a:endParaRPr lang="en-GB" dirty="0">
              <a:latin typeface="Comic Sans MS" panose="030F0702030302020204" pitchFamily="66" charset="0"/>
            </a:endParaRPr>
          </a:p>
          <a:p>
            <a:r>
              <a:rPr lang="en-GB" dirty="0">
                <a:latin typeface="Comic Sans MS" panose="030F0702030302020204" pitchFamily="66" charset="0"/>
              </a:rPr>
              <a:t>What is this force?</a:t>
            </a:r>
          </a:p>
          <a:p>
            <a:endParaRPr lang="en-GB" dirty="0">
              <a:latin typeface="Comic Sans MS" panose="030F0702030302020204" pitchFamily="66" charset="0"/>
            </a:endParaRPr>
          </a:p>
          <a:p>
            <a:r>
              <a:rPr lang="en-GB" dirty="0">
                <a:latin typeface="Comic Sans MS" panose="030F0702030302020204" pitchFamily="66" charset="0"/>
              </a:rPr>
              <a:t>What other forces are acting on you?</a:t>
            </a:r>
          </a:p>
          <a:p>
            <a:endParaRPr lang="en-GB" dirty="0">
              <a:latin typeface="Comic Sans MS" panose="030F0702030302020204" pitchFamily="66" charset="0"/>
            </a:endParaRPr>
          </a:p>
          <a:p>
            <a:r>
              <a:rPr lang="en-GB" dirty="0">
                <a:latin typeface="Comic Sans MS" panose="030F0702030302020204" pitchFamily="66" charset="0"/>
              </a:rPr>
              <a:t>What happens when you press down onto the table in front of you with your arms?</a:t>
            </a:r>
          </a:p>
          <a:p>
            <a:endParaRPr lang="en-GB" dirty="0">
              <a:latin typeface="Comic Sans MS" panose="030F0702030302020204" pitchFamily="66" charset="0"/>
            </a:endParaRPr>
          </a:p>
          <a:p>
            <a:r>
              <a:rPr lang="en-GB" dirty="0">
                <a:latin typeface="Comic Sans MS" panose="030F0702030302020204" pitchFamily="66" charset="0"/>
              </a:rPr>
              <a:t>What happens when you lift one leg up?</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3A99691-FDD7-42CA-9AF2-46A3B94844FE}"/>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3" name="Rectangle 2">
                <a:extLst>
                  <a:ext uri="{FF2B5EF4-FFF2-40B4-BE49-F238E27FC236}">
                    <a16:creationId xmlns:a16="http://schemas.microsoft.com/office/drawing/2014/main" id="{33A99691-FDD7-42CA-9AF2-46A3B94844FE}"/>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2"/>
                <a:stretch>
                  <a:fillRect/>
                </a:stretch>
              </a:blipFill>
            </p:spPr>
            <p:txBody>
              <a:bodyPr/>
              <a:lstStyle/>
              <a:p>
                <a:r>
                  <a:rPr lang="en-GB">
                    <a:noFill/>
                  </a:rPr>
                  <a:t> </a:t>
                </a:r>
              </a:p>
            </p:txBody>
          </p:sp>
        </mc:Fallback>
      </mc:AlternateContent>
      <p:sp>
        <p:nvSpPr>
          <p:cNvPr id="4" name="Speech Bubble: Oval 3">
            <a:extLst>
              <a:ext uri="{FF2B5EF4-FFF2-40B4-BE49-F238E27FC236}">
                <a16:creationId xmlns:a16="http://schemas.microsoft.com/office/drawing/2014/main" id="{307B2300-668E-43E1-A039-88017F0EDD12}"/>
              </a:ext>
            </a:extLst>
          </p:cNvPr>
          <p:cNvSpPr/>
          <p:nvPr/>
        </p:nvSpPr>
        <p:spPr>
          <a:xfrm>
            <a:off x="5436096" y="3320410"/>
            <a:ext cx="2520280" cy="576064"/>
          </a:xfrm>
          <a:prstGeom prst="wedgeEllipseCallout">
            <a:avLst>
              <a:gd name="adj1" fmla="val -71615"/>
              <a:gd name="adj2" fmla="val -44167"/>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This is gravity.</a:t>
            </a:r>
          </a:p>
        </p:txBody>
      </p:sp>
    </p:spTree>
    <p:extLst>
      <p:ext uri="{BB962C8B-B14F-4D97-AF65-F5344CB8AC3E}">
        <p14:creationId xmlns:p14="http://schemas.microsoft.com/office/powerpoint/2010/main" val="35156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36A14-2178-4366-AC92-3F93AD1D79F8}"/>
              </a:ext>
            </a:extLst>
          </p:cNvPr>
          <p:cNvSpPr/>
          <p:nvPr/>
        </p:nvSpPr>
        <p:spPr>
          <a:xfrm>
            <a:off x="2195736" y="1196752"/>
            <a:ext cx="6606480" cy="3416320"/>
          </a:xfrm>
          <a:prstGeom prst="rect">
            <a:avLst/>
          </a:prstGeom>
        </p:spPr>
        <p:txBody>
          <a:bodyPr wrap="square">
            <a:spAutoFit/>
          </a:bodyPr>
          <a:lstStyle/>
          <a:p>
            <a:pPr algn="ctr"/>
            <a:r>
              <a:rPr lang="en-GB" b="1" u="sng" dirty="0">
                <a:latin typeface="Comic Sans MS" panose="030F0702030302020204" pitchFamily="66" charset="0"/>
              </a:rPr>
              <a:t>Discussion</a:t>
            </a:r>
          </a:p>
          <a:p>
            <a:endParaRPr lang="en-GB" dirty="0">
              <a:latin typeface="Comic Sans MS" panose="030F0702030302020204" pitchFamily="66" charset="0"/>
            </a:endParaRPr>
          </a:p>
          <a:p>
            <a:r>
              <a:rPr lang="en-GB" dirty="0">
                <a:latin typeface="Comic Sans MS" panose="030F0702030302020204" pitchFamily="66" charset="0"/>
              </a:rPr>
              <a:t>Stand at arms’ length from a wall and place your palms against the wall at about shoulder height. </a:t>
            </a:r>
          </a:p>
          <a:p>
            <a:endParaRPr lang="en-GB" dirty="0">
              <a:latin typeface="Comic Sans MS" panose="030F0702030302020204" pitchFamily="66" charset="0"/>
            </a:endParaRPr>
          </a:p>
          <a:p>
            <a:r>
              <a:rPr lang="en-GB" dirty="0">
                <a:latin typeface="Comic Sans MS" panose="030F0702030302020204" pitchFamily="66" charset="0"/>
              </a:rPr>
              <a:t>Concentrate on the force which you feel pushing up into your feet.</a:t>
            </a:r>
          </a:p>
          <a:p>
            <a:endParaRPr lang="en-GB" dirty="0">
              <a:latin typeface="Comic Sans MS" panose="030F0702030302020204" pitchFamily="66" charset="0"/>
            </a:endParaRPr>
          </a:p>
          <a:p>
            <a:r>
              <a:rPr lang="en-GB" dirty="0">
                <a:latin typeface="Comic Sans MS" panose="030F0702030302020204" pitchFamily="66" charset="0"/>
              </a:rPr>
              <a:t>What happens as you press with increasing force against the wall?</a:t>
            </a:r>
          </a:p>
          <a:p>
            <a:endParaRPr lang="en-GB" dirty="0">
              <a:latin typeface="Comic Sans MS" panose="030F0702030302020204" pitchFamily="66" charset="0"/>
            </a:endParaRPr>
          </a:p>
          <a:p>
            <a:r>
              <a:rPr lang="en-GB" dirty="0">
                <a:latin typeface="Comic Sans MS" panose="030F0702030302020204" pitchFamily="66" charset="0"/>
              </a:rPr>
              <a:t>Why does this happen?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3A99691-FDD7-42CA-9AF2-46A3B94844FE}"/>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3" name="Rectangle 2">
                <a:extLst>
                  <a:ext uri="{FF2B5EF4-FFF2-40B4-BE49-F238E27FC236}">
                    <a16:creationId xmlns:a16="http://schemas.microsoft.com/office/drawing/2014/main" id="{33A99691-FDD7-42CA-9AF2-46A3B94844FE}"/>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1795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53C70-2B78-462F-AC13-3837084C2557}"/>
              </a:ext>
            </a:extLst>
          </p:cNvPr>
          <p:cNvSpPr/>
          <p:nvPr/>
        </p:nvSpPr>
        <p:spPr>
          <a:xfrm>
            <a:off x="2195736" y="1196752"/>
            <a:ext cx="6696744" cy="936104"/>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E739052-0DA1-43A8-8E46-A68D1DDB82A1}"/>
              </a:ext>
            </a:extLst>
          </p:cNvPr>
          <p:cNvSpPr/>
          <p:nvPr/>
        </p:nvSpPr>
        <p:spPr>
          <a:xfrm>
            <a:off x="2195736" y="1196752"/>
            <a:ext cx="6696744" cy="2862322"/>
          </a:xfrm>
          <a:prstGeom prst="rect">
            <a:avLst/>
          </a:prstGeom>
        </p:spPr>
        <p:txBody>
          <a:bodyPr wrap="square">
            <a:spAutoFit/>
          </a:bodyPr>
          <a:lstStyle/>
          <a:p>
            <a:r>
              <a:rPr lang="en-GB" b="1" u="sng" dirty="0">
                <a:latin typeface="Comic Sans MS" panose="030F0702030302020204" pitchFamily="66" charset="0"/>
                <a:ea typeface="Calibri" panose="020F0502020204030204" pitchFamily="34" charset="0"/>
                <a:cs typeface="Times New Roman" panose="02020603050405020304" pitchFamily="18" charset="0"/>
              </a:rPr>
              <a:t>Newton's First Law:</a:t>
            </a:r>
          </a:p>
          <a:p>
            <a:r>
              <a:rPr lang="en-GB" dirty="0">
                <a:latin typeface="Comic Sans MS" panose="030F0702030302020204" pitchFamily="66" charset="0"/>
                <a:ea typeface="Calibri" panose="020F0502020204030204" pitchFamily="34" charset="0"/>
                <a:cs typeface="Times New Roman" panose="02020603050405020304" pitchFamily="18" charset="0"/>
              </a:rPr>
              <a:t>Every object remains in a state of rest or of uniform motion in a straight line unless forces act on it to change that state.</a:t>
            </a:r>
          </a:p>
          <a:p>
            <a:endParaRPr lang="en-GB" dirty="0">
              <a:latin typeface="Comic Sans MS" panose="030F0702030302020204" pitchFamily="66" charset="0"/>
              <a:ea typeface="Calibri" panose="020F0502020204030204" pitchFamily="34" charset="0"/>
              <a:cs typeface="Times New Roman" panose="02020603050405020304" pitchFamily="18" charset="0"/>
            </a:endParaRPr>
          </a:p>
          <a:p>
            <a:r>
              <a:rPr lang="en-GB" dirty="0">
                <a:latin typeface="Comic Sans MS" panose="030F0702030302020204" pitchFamily="66" charset="0"/>
                <a:ea typeface="Calibri" panose="020F0502020204030204" pitchFamily="34" charset="0"/>
                <a:cs typeface="Times New Roman" panose="02020603050405020304" pitchFamily="18" charset="0"/>
              </a:rPr>
              <a:t>What this means is that the natural way for an object to behave is to continue to move at the same speed in the same direction. </a:t>
            </a:r>
          </a:p>
          <a:p>
            <a:endParaRPr lang="en-GB" dirty="0">
              <a:latin typeface="Comic Sans MS" panose="030F0702030302020204" pitchFamily="66" charset="0"/>
              <a:ea typeface="Calibri" panose="020F0502020204030204" pitchFamily="34" charset="0"/>
              <a:cs typeface="Times New Roman" panose="02020603050405020304" pitchFamily="18" charset="0"/>
            </a:endParaRPr>
          </a:p>
          <a:p>
            <a:r>
              <a:rPr lang="en-GB" dirty="0">
                <a:latin typeface="Comic Sans MS" panose="030F0702030302020204" pitchFamily="66" charset="0"/>
                <a:ea typeface="Calibri" panose="020F0502020204030204" pitchFamily="34" charset="0"/>
                <a:cs typeface="Times New Roman" panose="02020603050405020304" pitchFamily="18" charset="0"/>
              </a:rPr>
              <a:t>That is, its velocity is constant. </a:t>
            </a:r>
          </a:p>
          <a:p>
            <a:endParaRPr lang="en-GB"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4098" name="Picture 2" descr="Image result for force">
            <a:extLst>
              <a:ext uri="{FF2B5EF4-FFF2-40B4-BE49-F238E27FC236}">
                <a16:creationId xmlns:a16="http://schemas.microsoft.com/office/drawing/2014/main" id="{B54B6ABC-6150-40AB-BD56-07BBB3CBF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101" y="3447232"/>
            <a:ext cx="3048000" cy="1971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8B81E7-A25A-49C2-8AD5-87101B74D684}"/>
              </a:ext>
            </a:extLst>
          </p:cNvPr>
          <p:cNvSpPr/>
          <p:nvPr/>
        </p:nvSpPr>
        <p:spPr>
          <a:xfrm>
            <a:off x="2195736" y="3933056"/>
            <a:ext cx="3384376" cy="1477328"/>
          </a:xfrm>
          <a:prstGeom prst="rect">
            <a:avLst/>
          </a:prstGeom>
        </p:spPr>
        <p:txBody>
          <a:bodyPr wrap="square">
            <a:spAutoFit/>
          </a:bodyPr>
          <a:lstStyle/>
          <a:p>
            <a:r>
              <a:rPr lang="en-GB" dirty="0">
                <a:latin typeface="Comic Sans MS" panose="030F0702030302020204" pitchFamily="66" charset="0"/>
                <a:ea typeface="Calibri" panose="020F0502020204030204" pitchFamily="34" charset="0"/>
                <a:cs typeface="Times New Roman" panose="02020603050405020304" pitchFamily="18" charset="0"/>
              </a:rPr>
              <a:t>As a special case. if the object is stationary it will remain stationary unless there is some force to start it moving.</a:t>
            </a:r>
          </a:p>
        </p:txBody>
      </p:sp>
    </p:spTree>
    <p:extLst>
      <p:ext uri="{BB962C8B-B14F-4D97-AF65-F5344CB8AC3E}">
        <p14:creationId xmlns:p14="http://schemas.microsoft.com/office/powerpoint/2010/main" val="503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36A14-2178-4366-AC92-3F93AD1D79F8}"/>
              </a:ext>
            </a:extLst>
          </p:cNvPr>
          <p:cNvSpPr/>
          <p:nvPr/>
        </p:nvSpPr>
        <p:spPr>
          <a:xfrm>
            <a:off x="2195736" y="1196752"/>
            <a:ext cx="6606480" cy="3693319"/>
          </a:xfrm>
          <a:prstGeom prst="rect">
            <a:avLst/>
          </a:prstGeom>
        </p:spPr>
        <p:txBody>
          <a:bodyPr wrap="square">
            <a:spAutoFit/>
          </a:bodyPr>
          <a:lstStyle/>
          <a:p>
            <a:pPr algn="ctr"/>
            <a:r>
              <a:rPr lang="en-GB" b="1" u="sng" dirty="0">
                <a:latin typeface="Comic Sans MS" panose="030F0702030302020204" pitchFamily="66" charset="0"/>
              </a:rPr>
              <a:t>Discussion</a:t>
            </a:r>
          </a:p>
          <a:p>
            <a:endParaRPr lang="en-GB" dirty="0">
              <a:latin typeface="Comic Sans MS" panose="030F0702030302020204" pitchFamily="66" charset="0"/>
            </a:endParaRPr>
          </a:p>
          <a:p>
            <a:r>
              <a:rPr lang="en-GB" dirty="0">
                <a:latin typeface="Comic Sans MS" panose="030F0702030302020204" pitchFamily="66" charset="0"/>
              </a:rPr>
              <a:t>In pairs, pull either end of the piece of string.</a:t>
            </a:r>
          </a:p>
          <a:p>
            <a:endParaRPr lang="en-GB" dirty="0">
              <a:latin typeface="Comic Sans MS" panose="030F0702030302020204" pitchFamily="66" charset="0"/>
            </a:endParaRPr>
          </a:p>
          <a:p>
            <a:r>
              <a:rPr lang="en-GB" dirty="0">
                <a:latin typeface="Comic Sans MS" panose="030F0702030302020204" pitchFamily="66" charset="0"/>
              </a:rPr>
              <a:t>What do you feel? </a:t>
            </a:r>
          </a:p>
          <a:p>
            <a:endParaRPr lang="en-GB" dirty="0">
              <a:latin typeface="Comic Sans MS" panose="030F0702030302020204" pitchFamily="66" charset="0"/>
            </a:endParaRPr>
          </a:p>
          <a:p>
            <a:r>
              <a:rPr lang="en-GB" dirty="0">
                <a:latin typeface="Comic Sans MS" panose="030F0702030302020204" pitchFamily="66" charset="0"/>
              </a:rPr>
              <a:t>Now Push either end of the pen.</a:t>
            </a:r>
          </a:p>
          <a:p>
            <a:endParaRPr lang="en-GB" dirty="0">
              <a:latin typeface="Comic Sans MS" panose="030F0702030302020204" pitchFamily="66" charset="0"/>
            </a:endParaRPr>
          </a:p>
          <a:p>
            <a:r>
              <a:rPr lang="en-GB" dirty="0">
                <a:latin typeface="Comic Sans MS" panose="030F0702030302020204" pitchFamily="66" charset="0"/>
              </a:rPr>
              <a:t>What do you feel now? </a:t>
            </a:r>
          </a:p>
          <a:p>
            <a:endParaRPr lang="en-GB" dirty="0">
              <a:latin typeface="Comic Sans MS" panose="030F0702030302020204" pitchFamily="66" charset="0"/>
            </a:endParaRPr>
          </a:p>
          <a:p>
            <a:r>
              <a:rPr lang="en-GB" dirty="0">
                <a:latin typeface="Comic Sans MS" panose="030F0702030302020204" pitchFamily="66" charset="0"/>
              </a:rPr>
              <a:t>How is it different from the string? </a:t>
            </a:r>
          </a:p>
          <a:p>
            <a:endParaRPr lang="en-GB" dirty="0">
              <a:latin typeface="Comic Sans MS" panose="030F0702030302020204" pitchFamily="66" charset="0"/>
            </a:endParaRPr>
          </a:p>
          <a:p>
            <a:r>
              <a:rPr lang="en-GB" dirty="0">
                <a:latin typeface="Comic Sans MS" panose="030F0702030302020204" pitchFamily="66" charset="0"/>
              </a:rPr>
              <a:t>Can you feel tension in the pen? Thrust in the string? Why?</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3A99691-FDD7-42CA-9AF2-46A3B94844FE}"/>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3" name="Rectangle 2">
                <a:extLst>
                  <a:ext uri="{FF2B5EF4-FFF2-40B4-BE49-F238E27FC236}">
                    <a16:creationId xmlns:a16="http://schemas.microsoft.com/office/drawing/2014/main" id="{33A99691-FDD7-42CA-9AF2-46A3B94844FE}"/>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2"/>
                <a:stretch>
                  <a:fillRect/>
                </a:stretch>
              </a:blipFill>
            </p:spPr>
            <p:txBody>
              <a:bodyPr/>
              <a:lstStyle/>
              <a:p>
                <a:r>
                  <a:rPr lang="en-GB">
                    <a:noFill/>
                  </a:rPr>
                  <a:t> </a:t>
                </a:r>
              </a:p>
            </p:txBody>
          </p:sp>
        </mc:Fallback>
      </mc:AlternateContent>
      <p:sp>
        <p:nvSpPr>
          <p:cNvPr id="4" name="Speech Bubble: Oval 3">
            <a:extLst>
              <a:ext uri="{FF2B5EF4-FFF2-40B4-BE49-F238E27FC236}">
                <a16:creationId xmlns:a16="http://schemas.microsoft.com/office/drawing/2014/main" id="{B45FED8D-A6C9-46A4-B419-2C6793E3F074}"/>
              </a:ext>
            </a:extLst>
          </p:cNvPr>
          <p:cNvSpPr/>
          <p:nvPr/>
        </p:nvSpPr>
        <p:spPr>
          <a:xfrm>
            <a:off x="4716016" y="2636912"/>
            <a:ext cx="2736304" cy="474403"/>
          </a:xfrm>
          <a:prstGeom prst="wedgeEllipseCallout">
            <a:avLst>
              <a:gd name="adj1" fmla="val -52873"/>
              <a:gd name="adj2" fmla="val -97323"/>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This is tension.</a:t>
            </a:r>
          </a:p>
        </p:txBody>
      </p:sp>
      <p:sp>
        <p:nvSpPr>
          <p:cNvPr id="5" name="Speech Bubble: Oval 4">
            <a:extLst>
              <a:ext uri="{FF2B5EF4-FFF2-40B4-BE49-F238E27FC236}">
                <a16:creationId xmlns:a16="http://schemas.microsoft.com/office/drawing/2014/main" id="{F998598E-9733-4DE1-B259-BC805E60A78C}"/>
              </a:ext>
            </a:extLst>
          </p:cNvPr>
          <p:cNvSpPr/>
          <p:nvPr/>
        </p:nvSpPr>
        <p:spPr>
          <a:xfrm>
            <a:off x="6084168" y="3111315"/>
            <a:ext cx="2367880" cy="474403"/>
          </a:xfrm>
          <a:prstGeom prst="wedgeEllipseCallout">
            <a:avLst>
              <a:gd name="adj1" fmla="val -66447"/>
              <a:gd name="adj2" fmla="val 108274"/>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This is thrust.</a:t>
            </a:r>
          </a:p>
        </p:txBody>
      </p:sp>
    </p:spTree>
    <p:extLst>
      <p:ext uri="{BB962C8B-B14F-4D97-AF65-F5344CB8AC3E}">
        <p14:creationId xmlns:p14="http://schemas.microsoft.com/office/powerpoint/2010/main" val="394397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fade">
                                      <p:cBhvr>
                                        <p:cTn id="5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F97E27-CD25-4C4F-8477-FFB75A067B2A}"/>
              </a:ext>
            </a:extLst>
          </p:cNvPr>
          <p:cNvSpPr/>
          <p:nvPr/>
        </p:nvSpPr>
        <p:spPr>
          <a:xfrm>
            <a:off x="2195736" y="1196752"/>
            <a:ext cx="6696744" cy="936104"/>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EE65F30F-5EB4-47A8-8DB9-D8F2E979568E}"/>
                  </a:ext>
                </a:extLst>
              </p:cNvPr>
              <p:cNvSpPr txBox="1"/>
              <p:nvPr/>
            </p:nvSpPr>
            <p:spPr>
              <a:xfrm>
                <a:off x="2195736" y="1196752"/>
                <a:ext cx="6696744" cy="3416320"/>
              </a:xfrm>
              <a:prstGeom prst="rect">
                <a:avLst/>
              </a:prstGeom>
              <a:noFill/>
            </p:spPr>
            <p:txBody>
              <a:bodyPr wrap="square" rtlCol="0">
                <a:spAutoFit/>
              </a:bodyPr>
              <a:lstStyle/>
              <a:p>
                <a:r>
                  <a:rPr lang="en-GB" b="1" u="sng" dirty="0">
                    <a:latin typeface="Comic Sans MS" panose="030F0702030302020204" pitchFamily="66" charset="0"/>
                    <a:ea typeface="Calibri" panose="020F0502020204030204" pitchFamily="34" charset="0"/>
                    <a:cs typeface="Times New Roman" panose="02020603050405020304" pitchFamily="18" charset="0"/>
                  </a:rPr>
                  <a:t>Newton’s Second Law:</a:t>
                </a:r>
                <a:endParaRPr lang="en-GB" dirty="0">
                  <a:effectLst/>
                  <a:latin typeface="Comic Sans MS" panose="030F0702030302020204" pitchFamily="66" charset="0"/>
                </a:endParaRPr>
              </a:p>
              <a:p>
                <a:r>
                  <a:rPr lang="en-GB" dirty="0">
                    <a:effectLst/>
                    <a:latin typeface="Comic Sans MS" panose="030F0702030302020204" pitchFamily="66" charset="0"/>
                  </a:rPr>
                  <a:t>When a force of </a:t>
                </a:r>
                <a14:m>
                  <m:oMath xmlns:m="http://schemas.openxmlformats.org/officeDocument/2006/math">
                    <m:r>
                      <a:rPr lang="en-GB" i="1" dirty="0" smtClean="0">
                        <a:effectLst/>
                        <a:latin typeface="Cambria Math" panose="02040503050406030204" pitchFamily="18" charset="0"/>
                      </a:rPr>
                      <m:t>𝐹</m:t>
                    </m:r>
                  </m:oMath>
                </a14:m>
                <a:r>
                  <a:rPr lang="en-GB" dirty="0">
                    <a:effectLst/>
                    <a:latin typeface="Comic Sans MS" panose="030F0702030302020204" pitchFamily="66" charset="0"/>
                  </a:rPr>
                  <a:t> newtons acts on an object of mass </a:t>
                </a:r>
                <a14:m>
                  <m:oMath xmlns:m="http://schemas.openxmlformats.org/officeDocument/2006/math">
                    <m:r>
                      <a:rPr lang="en-GB" i="1" dirty="0" smtClean="0">
                        <a:effectLst/>
                        <a:latin typeface="Cambria Math" panose="02040503050406030204" pitchFamily="18" charset="0"/>
                      </a:rPr>
                      <m:t>𝑚</m:t>
                    </m:r>
                  </m:oMath>
                </a14:m>
                <a:r>
                  <a:rPr lang="en-GB" dirty="0">
                    <a:effectLst/>
                    <a:latin typeface="Comic Sans MS" panose="030F0702030302020204" pitchFamily="66" charset="0"/>
                  </a:rPr>
                  <a:t> kg, the acceleration </a:t>
                </a:r>
                <a14:m>
                  <m:oMath xmlns:m="http://schemas.openxmlformats.org/officeDocument/2006/math">
                    <m:r>
                      <a:rPr lang="en-GB" i="1" dirty="0" smtClean="0">
                        <a:effectLst/>
                        <a:latin typeface="Cambria Math" panose="02040503050406030204" pitchFamily="18" charset="0"/>
                      </a:rPr>
                      <m:t>𝑎</m:t>
                    </m:r>
                  </m:oMath>
                </a14:m>
                <a:r>
                  <a:rPr lang="en-GB" dirty="0">
                    <a:effectLst/>
                    <a:latin typeface="Comic Sans MS" panose="030F0702030302020204" pitchFamily="66" charset="0"/>
                  </a:rPr>
                  <a:t> </a:t>
                </a:r>
                <a:r>
                  <a:rPr lang="en-GB">
                    <a:effectLst/>
                    <a:latin typeface="Comic Sans MS" panose="030F0702030302020204" pitchFamily="66" charset="0"/>
                  </a:rPr>
                  <a:t>m </a:t>
                </a:r>
                <a:r>
                  <a:rPr lang="en-GB" smtClean="0">
                    <a:effectLst/>
                    <a:latin typeface="Comic Sans MS" panose="030F0702030302020204" pitchFamily="66" charset="0"/>
                  </a:rPr>
                  <a:t>s</a:t>
                </a:r>
                <a:r>
                  <a:rPr lang="en-GB" baseline="30000" smtClean="0">
                    <a:effectLst/>
                    <a:latin typeface="Comic Sans MS" panose="030F0702030302020204" pitchFamily="66" charset="0"/>
                  </a:rPr>
                  <a:t>-2</a:t>
                </a:r>
                <a:r>
                  <a:rPr lang="en-GB" smtClean="0">
                    <a:effectLst/>
                    <a:latin typeface="Comic Sans MS" panose="030F0702030302020204" pitchFamily="66" charset="0"/>
                  </a:rPr>
                  <a:t> </a:t>
                </a:r>
                <a:r>
                  <a:rPr lang="en-GB" dirty="0">
                    <a:effectLst/>
                    <a:latin typeface="Comic Sans MS" panose="030F0702030302020204" pitchFamily="66" charset="0"/>
                  </a:rPr>
                  <a:t>is given by </a:t>
                </a:r>
                <a14:m>
                  <m:oMath xmlns:m="http://schemas.openxmlformats.org/officeDocument/2006/math">
                    <m:r>
                      <a:rPr lang="en-GB" i="1" dirty="0" smtClean="0">
                        <a:effectLst/>
                        <a:latin typeface="Cambria Math" panose="02040503050406030204" pitchFamily="18" charset="0"/>
                      </a:rPr>
                      <m:t>𝐹</m:t>
                    </m:r>
                    <m:r>
                      <a:rPr lang="en-GB" i="1" dirty="0" smtClean="0">
                        <a:effectLst/>
                        <a:latin typeface="Cambria Math" panose="02040503050406030204" pitchFamily="18" charset="0"/>
                      </a:rPr>
                      <m:t>=</m:t>
                    </m:r>
                    <m:r>
                      <a:rPr lang="en-GB" i="1" dirty="0" smtClean="0">
                        <a:effectLst/>
                        <a:latin typeface="Cambria Math" panose="02040503050406030204" pitchFamily="18" charset="0"/>
                      </a:rPr>
                      <m:t>𝑚𝑎</m:t>
                    </m:r>
                  </m:oMath>
                </a14:m>
                <a:r>
                  <a:rPr lang="en-GB" dirty="0">
                    <a:effectLst/>
                    <a:latin typeface="Comic Sans MS" panose="030F0702030302020204" pitchFamily="66" charset="0"/>
                  </a:rPr>
                  <a:t>.</a:t>
                </a:r>
              </a:p>
              <a:p>
                <a:endParaRPr lang="en-GB" dirty="0">
                  <a:latin typeface="Comic Sans MS" panose="030F0702030302020204" pitchFamily="66" charset="0"/>
                </a:endParaRPr>
              </a:p>
              <a:p>
                <a:r>
                  <a:rPr lang="en-GB" dirty="0">
                    <a:effectLst/>
                    <a:latin typeface="Comic Sans MS" panose="030F0702030302020204" pitchFamily="66" charset="0"/>
                  </a:rPr>
                  <a:t>If several forces act on an object parallel to a given direction the </a:t>
                </a:r>
                <a:r>
                  <a:rPr lang="en-GB" b="1" dirty="0">
                    <a:effectLst/>
                    <a:latin typeface="Comic Sans MS" panose="030F0702030302020204" pitchFamily="66" charset="0"/>
                  </a:rPr>
                  <a:t>net force</a:t>
                </a:r>
                <a:r>
                  <a:rPr lang="en-GB" dirty="0">
                    <a:effectLst/>
                    <a:latin typeface="Comic Sans MS" panose="030F0702030302020204" pitchFamily="66" charset="0"/>
                  </a:rPr>
                  <a:t> is the sum of the forces in that direction minus the sum of the forces in the opposite direction.</a:t>
                </a:r>
              </a:p>
              <a:p>
                <a:endParaRPr lang="en-GB" dirty="0">
                  <a:latin typeface="Comic Sans MS" panose="030F0702030302020204" pitchFamily="66" charset="0"/>
                </a:endParaRPr>
              </a:p>
              <a:p>
                <a:r>
                  <a:rPr lang="en-GB" dirty="0">
                    <a:effectLst/>
                    <a:latin typeface="Comic Sans MS" panose="030F0702030302020204" pitchFamily="66" charset="0"/>
                  </a:rPr>
                  <a:t>If the net force is zero, the forces on the object are said to be in </a:t>
                </a:r>
                <a:r>
                  <a:rPr lang="en-GB" b="1" dirty="0">
                    <a:effectLst/>
                    <a:latin typeface="Comic Sans MS" panose="030F0702030302020204" pitchFamily="66" charset="0"/>
                  </a:rPr>
                  <a:t>equilibrium</a:t>
                </a:r>
                <a:r>
                  <a:rPr lang="en-GB" dirty="0">
                    <a:effectLst/>
                    <a:latin typeface="Comic Sans MS" panose="030F0702030302020204" pitchFamily="66" charset="0"/>
                  </a:rPr>
                  <a:t>. The object then remains at rest, or moves with constant velocity.</a:t>
                </a:r>
              </a:p>
            </p:txBody>
          </p:sp>
        </mc:Choice>
        <mc:Fallback>
          <p:sp>
            <p:nvSpPr>
              <p:cNvPr id="2" name="TextBox 1">
                <a:extLst>
                  <a:ext uri="{FF2B5EF4-FFF2-40B4-BE49-F238E27FC236}">
                    <a16:creationId xmlns:a16="http://schemas.microsoft.com/office/drawing/2014/main" id="{EE65F30F-5EB4-47A8-8DB9-D8F2E979568E}"/>
                  </a:ext>
                </a:extLst>
              </p:cNvPr>
              <p:cNvSpPr txBox="1">
                <a:spLocks noRot="1" noChangeAspect="1" noMove="1" noResize="1" noEditPoints="1" noAdjustHandles="1" noChangeArrowheads="1" noChangeShapeType="1" noTextEdit="1"/>
              </p:cNvSpPr>
              <p:nvPr/>
            </p:nvSpPr>
            <p:spPr>
              <a:xfrm>
                <a:off x="2195736" y="1196752"/>
                <a:ext cx="6696744" cy="3416320"/>
              </a:xfrm>
              <a:prstGeom prst="rect">
                <a:avLst/>
              </a:prstGeom>
              <a:blipFill>
                <a:blip r:embed="rId2"/>
                <a:stretch>
                  <a:fillRect l="-728" t="-713"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6044251-DAA4-49CC-822B-7601535D34B6}"/>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3" name="Rectangle 2">
                <a:extLst>
                  <a:ext uri="{FF2B5EF4-FFF2-40B4-BE49-F238E27FC236}">
                    <a16:creationId xmlns:a16="http://schemas.microsoft.com/office/drawing/2014/main" id="{B6044251-DAA4-49CC-822B-7601535D34B6}"/>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3"/>
                <a:stretch>
                  <a:fillRect/>
                </a:stretch>
              </a:blipFill>
            </p:spPr>
            <p:txBody>
              <a:bodyPr/>
              <a:lstStyle/>
              <a:p>
                <a:r>
                  <a:rPr lang="en-GB">
                    <a:noFill/>
                  </a:rPr>
                  <a:t> </a:t>
                </a:r>
              </a:p>
            </p:txBody>
          </p:sp>
        </mc:Fallback>
      </mc:AlternateContent>
      <p:grpSp>
        <p:nvGrpSpPr>
          <p:cNvPr id="5" name="Group 4">
            <a:extLst>
              <a:ext uri="{FF2B5EF4-FFF2-40B4-BE49-F238E27FC236}">
                <a16:creationId xmlns:a16="http://schemas.microsoft.com/office/drawing/2014/main" id="{D82F487F-1A44-4C54-A05B-95C90144CDCD}"/>
              </a:ext>
            </a:extLst>
          </p:cNvPr>
          <p:cNvGrpSpPr/>
          <p:nvPr/>
        </p:nvGrpSpPr>
        <p:grpSpPr>
          <a:xfrm>
            <a:off x="5580112" y="4427527"/>
            <a:ext cx="2880320" cy="1233721"/>
            <a:chOff x="2483768" y="1268760"/>
            <a:chExt cx="5581650" cy="2390775"/>
          </a:xfrm>
        </p:grpSpPr>
        <p:pic>
          <p:nvPicPr>
            <p:cNvPr id="6" name="Picture 2" descr="Image result for force">
              <a:extLst>
                <a:ext uri="{FF2B5EF4-FFF2-40B4-BE49-F238E27FC236}">
                  <a16:creationId xmlns:a16="http://schemas.microsoft.com/office/drawing/2014/main" id="{300CB6F1-8073-4352-8EE6-8AC164EDCA2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1268760"/>
              <a:ext cx="5581650" cy="2390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7D83F1D5-8CB0-4D45-8507-B04380F4E07D}"/>
                </a:ext>
              </a:extLst>
            </p:cNvPr>
            <p:cNvSpPr/>
            <p:nvPr/>
          </p:nvSpPr>
          <p:spPr>
            <a:xfrm>
              <a:off x="3995936" y="3004208"/>
              <a:ext cx="864096" cy="360040"/>
            </a:xfrm>
            <a:prstGeom prst="roundRect">
              <a:avLst/>
            </a:prstGeom>
            <a:solidFill>
              <a:srgbClr val="ECD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0766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61394-1BD9-450D-A8A2-6E764F683DAB}"/>
              </a:ext>
            </a:extLst>
          </p:cNvPr>
          <p:cNvSpPr/>
          <p:nvPr/>
        </p:nvSpPr>
        <p:spPr>
          <a:xfrm>
            <a:off x="2195736" y="1268760"/>
            <a:ext cx="6624736" cy="2554545"/>
          </a:xfrm>
          <a:prstGeom prst="rect">
            <a:avLst/>
          </a:prstGeom>
        </p:spPr>
        <p:txBody>
          <a:bodyPr wrap="square">
            <a:spAutoFit/>
          </a:bodyPr>
          <a:lstStyle/>
          <a:p>
            <a:pPr algn="ctr"/>
            <a:r>
              <a:rPr lang="en-GB" sz="2000" b="1" u="sng" dirty="0">
                <a:latin typeface="Comic Sans MS" panose="030F0702030302020204" pitchFamily="66" charset="0"/>
              </a:rPr>
              <a:t>Think – Pair - Share</a:t>
            </a:r>
          </a:p>
          <a:p>
            <a:endParaRPr lang="en-GB" sz="2000" dirty="0">
              <a:latin typeface="Comic Sans MS" panose="030F0702030302020204" pitchFamily="66" charset="0"/>
            </a:endParaRPr>
          </a:p>
          <a:p>
            <a:r>
              <a:rPr lang="en-GB" sz="2000" dirty="0">
                <a:latin typeface="Comic Sans MS" panose="030F0702030302020204" pitchFamily="66" charset="0"/>
              </a:rPr>
              <a:t>Think back to when you’ve looked at forces in science previously.</a:t>
            </a:r>
          </a:p>
          <a:p>
            <a:endParaRPr lang="en-GB" sz="2000" dirty="0">
              <a:latin typeface="Comic Sans MS" panose="030F0702030302020204" pitchFamily="66" charset="0"/>
            </a:endParaRPr>
          </a:p>
          <a:p>
            <a:r>
              <a:rPr lang="en-GB" sz="2000" dirty="0">
                <a:latin typeface="Comic Sans MS" panose="030F0702030302020204" pitchFamily="66" charset="0"/>
              </a:rPr>
              <a:t>What types of force are there?</a:t>
            </a:r>
          </a:p>
          <a:p>
            <a:endParaRPr lang="en-GB" sz="2000" dirty="0">
              <a:latin typeface="Comic Sans MS" panose="030F0702030302020204" pitchFamily="66" charset="0"/>
            </a:endParaRPr>
          </a:p>
          <a:p>
            <a:r>
              <a:rPr lang="en-GB" sz="2000" dirty="0">
                <a:latin typeface="Comic Sans MS" panose="030F0702030302020204" pitchFamily="66" charset="0"/>
              </a:rPr>
              <a:t>Could you draw diagrams to represent them?</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BBF25E0-0DC8-47EB-9080-965139FAEBB7}"/>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4" name="Rectangle 3">
                <a:extLst>
                  <a:ext uri="{FF2B5EF4-FFF2-40B4-BE49-F238E27FC236}">
                    <a16:creationId xmlns:a16="http://schemas.microsoft.com/office/drawing/2014/main" id="{2BBF25E0-0DC8-47EB-9080-965139FAEBB7}"/>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30978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61394-1BD9-450D-A8A2-6E764F683DAB}"/>
              </a:ext>
            </a:extLst>
          </p:cNvPr>
          <p:cNvSpPr/>
          <p:nvPr/>
        </p:nvSpPr>
        <p:spPr>
          <a:xfrm>
            <a:off x="2195736" y="1268760"/>
            <a:ext cx="6624736" cy="2862322"/>
          </a:xfrm>
          <a:prstGeom prst="rect">
            <a:avLst/>
          </a:prstGeom>
        </p:spPr>
        <p:txBody>
          <a:bodyPr wrap="square">
            <a:spAutoFit/>
          </a:bodyPr>
          <a:lstStyle/>
          <a:p>
            <a:r>
              <a:rPr lang="en-GB" sz="2000" u="sng" dirty="0">
                <a:latin typeface="Comic Sans MS" panose="030F0702030302020204" pitchFamily="66" charset="0"/>
              </a:rPr>
              <a:t>Tension</a:t>
            </a:r>
          </a:p>
          <a:p>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This acts in a string or spring that is being pulled.</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It always acts away from the object you are considering.</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It is always the same throughout </a:t>
            </a:r>
          </a:p>
          <a:p>
            <a:r>
              <a:rPr lang="en-GB" sz="2000" dirty="0">
                <a:latin typeface="Comic Sans MS" panose="030F0702030302020204" pitchFamily="66" charset="0"/>
              </a:rPr>
              <a:t>    the string/spring.</a:t>
            </a:r>
          </a:p>
        </p:txBody>
      </p:sp>
      <p:pic>
        <p:nvPicPr>
          <p:cNvPr id="3" name="Picture 4" descr="Image result for force">
            <a:extLst>
              <a:ext uri="{FF2B5EF4-FFF2-40B4-BE49-F238E27FC236}">
                <a16:creationId xmlns:a16="http://schemas.microsoft.com/office/drawing/2014/main" id="{08F08E05-BF2E-411C-AD4B-9BE89E4E9C0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3140968"/>
            <a:ext cx="3910136" cy="23413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BBF25E0-0DC8-47EB-9080-965139FAEBB7}"/>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4" name="Rectangle 3">
                <a:extLst>
                  <a:ext uri="{FF2B5EF4-FFF2-40B4-BE49-F238E27FC236}">
                    <a16:creationId xmlns:a16="http://schemas.microsoft.com/office/drawing/2014/main" id="{2BBF25E0-0DC8-47EB-9080-965139FAEBB7}"/>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2662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5FA35-2345-4331-845C-FDB202BFB699}"/>
              </a:ext>
            </a:extLst>
          </p:cNvPr>
          <p:cNvSpPr/>
          <p:nvPr/>
        </p:nvSpPr>
        <p:spPr>
          <a:xfrm>
            <a:off x="2195736" y="1196752"/>
            <a:ext cx="3888432" cy="3477875"/>
          </a:xfrm>
          <a:prstGeom prst="rect">
            <a:avLst/>
          </a:prstGeom>
        </p:spPr>
        <p:txBody>
          <a:bodyPr wrap="square">
            <a:spAutoFit/>
          </a:bodyPr>
          <a:lstStyle/>
          <a:p>
            <a:r>
              <a:rPr lang="en-GB" sz="2000" u="sng" dirty="0">
                <a:latin typeface="Comic Sans MS" panose="030F0702030302020204" pitchFamily="66" charset="0"/>
              </a:rPr>
              <a:t>Thrust (or Driving Force)</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This acts in a compressed spring or rod, or could be a push.</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It always acts towards the object you are considering.</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It is always the same throughout the rod/spring. </a:t>
            </a:r>
          </a:p>
        </p:txBody>
      </p:sp>
      <p:pic>
        <p:nvPicPr>
          <p:cNvPr id="6146" name="Picture 2" descr="Image result for force push example">
            <a:extLst>
              <a:ext uri="{FF2B5EF4-FFF2-40B4-BE49-F238E27FC236}">
                <a16:creationId xmlns:a16="http://schemas.microsoft.com/office/drawing/2014/main" id="{C1D094F1-535B-4C11-8417-DD5299D2E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556792"/>
            <a:ext cx="2520280" cy="30459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B200656-01F0-475D-860F-4A3ED155E00C}"/>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4" name="Rectangle 3">
                <a:extLst>
                  <a:ext uri="{FF2B5EF4-FFF2-40B4-BE49-F238E27FC236}">
                    <a16:creationId xmlns:a16="http://schemas.microsoft.com/office/drawing/2014/main" id="{9B200656-01F0-475D-860F-4A3ED155E00C}"/>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665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D94A48-7A86-4F20-B4A9-122648496F9B}"/>
              </a:ext>
            </a:extLst>
          </p:cNvPr>
          <p:cNvSpPr/>
          <p:nvPr/>
        </p:nvSpPr>
        <p:spPr>
          <a:xfrm>
            <a:off x="2160240" y="1196752"/>
            <a:ext cx="6660232" cy="2246769"/>
          </a:xfrm>
          <a:prstGeom prst="rect">
            <a:avLst/>
          </a:prstGeom>
        </p:spPr>
        <p:txBody>
          <a:bodyPr wrap="square">
            <a:spAutoFit/>
          </a:bodyPr>
          <a:lstStyle/>
          <a:p>
            <a:r>
              <a:rPr lang="en-GB" sz="2000" u="sng" dirty="0">
                <a:latin typeface="Comic Sans MS" panose="030F0702030302020204" pitchFamily="66" charset="0"/>
              </a:rPr>
              <a:t>Normal Reaction</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This is a contact force acting whenever a weight is on a surface.</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It always acts perpendicular to, and away from, the surface.</a:t>
            </a:r>
          </a:p>
        </p:txBody>
      </p:sp>
      <p:pic>
        <p:nvPicPr>
          <p:cNvPr id="3" name="Picture 2">
            <a:extLst>
              <a:ext uri="{FF2B5EF4-FFF2-40B4-BE49-F238E27FC236}">
                <a16:creationId xmlns:a16="http://schemas.microsoft.com/office/drawing/2014/main" id="{1E43D3CF-30CE-49D9-9DDA-D5C52E5B6D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04248" y="3356992"/>
            <a:ext cx="1728192" cy="2152917"/>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EC97899-E876-416C-8DD9-6153292F052D}"/>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4" name="Rectangle 3">
                <a:extLst>
                  <a:ext uri="{FF2B5EF4-FFF2-40B4-BE49-F238E27FC236}">
                    <a16:creationId xmlns:a16="http://schemas.microsoft.com/office/drawing/2014/main" id="{DEC97899-E876-416C-8DD9-6153292F052D}"/>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586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6536ED-2D16-4541-B5AB-3D9D12D1F84B}"/>
              </a:ext>
            </a:extLst>
          </p:cNvPr>
          <p:cNvSpPr/>
          <p:nvPr/>
        </p:nvSpPr>
        <p:spPr>
          <a:xfrm>
            <a:off x="5508104" y="1196752"/>
            <a:ext cx="3312368" cy="2862322"/>
          </a:xfrm>
          <a:prstGeom prst="rect">
            <a:avLst/>
          </a:prstGeom>
        </p:spPr>
        <p:txBody>
          <a:bodyPr wrap="square">
            <a:spAutoFit/>
          </a:bodyPr>
          <a:lstStyle/>
          <a:p>
            <a:r>
              <a:rPr lang="en-GB" sz="2000" u="sng" dirty="0">
                <a:latin typeface="Comic Sans MS" panose="030F0702030302020204" pitchFamily="66" charset="0"/>
              </a:rPr>
              <a:t>Friction</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This acts when an object is trying to move along a rough surface.</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It acts in the direction to oppose movement.</a:t>
            </a:r>
          </a:p>
        </p:txBody>
      </p:sp>
      <p:pic>
        <p:nvPicPr>
          <p:cNvPr id="3" name="Picture 6" descr="Image result for force">
            <a:extLst>
              <a:ext uri="{FF2B5EF4-FFF2-40B4-BE49-F238E27FC236}">
                <a16:creationId xmlns:a16="http://schemas.microsoft.com/office/drawing/2014/main" id="{56E3B361-0C85-4285-B078-664FEA1F2B7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6696" b="55113"/>
          <a:stretch/>
        </p:blipFill>
        <p:spPr bwMode="auto">
          <a:xfrm>
            <a:off x="2273820" y="1340768"/>
            <a:ext cx="2946251" cy="4035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036DDCC-3D40-4368-A35C-60A5EA68D12D}"/>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4" name="Rectangle 3">
                <a:extLst>
                  <a:ext uri="{FF2B5EF4-FFF2-40B4-BE49-F238E27FC236}">
                    <a16:creationId xmlns:a16="http://schemas.microsoft.com/office/drawing/2014/main" id="{8036DDCC-3D40-4368-A35C-60A5EA68D12D}"/>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74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8E9C739-50C0-4B7A-9E9C-AE74CF83E107}"/>
                  </a:ext>
                </a:extLst>
              </p:cNvPr>
              <p:cNvSpPr/>
              <p:nvPr/>
            </p:nvSpPr>
            <p:spPr>
              <a:xfrm>
                <a:off x="539552" y="3861048"/>
                <a:ext cx="922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dirty="0">
                          <a:latin typeface="Cambria Math" panose="02040503050406030204" pitchFamily="18" charset="0"/>
                        </a:rPr>
                        <m:t>𝐹</m:t>
                      </m:r>
                      <m:r>
                        <a:rPr lang="en-GB" sz="1600" i="1" dirty="0">
                          <a:latin typeface="Cambria Math" panose="02040503050406030204" pitchFamily="18" charset="0"/>
                        </a:rPr>
                        <m:t>=</m:t>
                      </m:r>
                      <m:r>
                        <a:rPr lang="en-GB" sz="1600" i="1" dirty="0">
                          <a:latin typeface="Cambria Math" panose="02040503050406030204" pitchFamily="18" charset="0"/>
                        </a:rPr>
                        <m:t>𝑚𝑎</m:t>
                      </m:r>
                    </m:oMath>
                  </m:oMathPara>
                </a14:m>
                <a:endParaRPr lang="en-GB" sz="1600" dirty="0"/>
              </a:p>
            </p:txBody>
          </p:sp>
        </mc:Choice>
        <mc:Fallback xmlns="">
          <p:sp>
            <p:nvSpPr>
              <p:cNvPr id="3" name="Rectangle 2">
                <a:extLst>
                  <a:ext uri="{FF2B5EF4-FFF2-40B4-BE49-F238E27FC236}">
                    <a16:creationId xmlns:a16="http://schemas.microsoft.com/office/drawing/2014/main" id="{C8E9C739-50C0-4B7A-9E9C-AE74CF83E107}"/>
                  </a:ext>
                </a:extLst>
              </p:cNvPr>
              <p:cNvSpPr>
                <a:spLocks noRot="1" noChangeAspect="1" noMove="1" noResize="1" noEditPoints="1" noAdjustHandles="1" noChangeArrowheads="1" noChangeShapeType="1" noTextEdit="1"/>
              </p:cNvSpPr>
              <p:nvPr/>
            </p:nvSpPr>
            <p:spPr>
              <a:xfrm>
                <a:off x="539552" y="3861048"/>
                <a:ext cx="922432" cy="338554"/>
              </a:xfrm>
              <a:prstGeom prst="rect">
                <a:avLst/>
              </a:prstGeom>
              <a:blipFill>
                <a:blip r:embed="rId2"/>
                <a:stretch>
                  <a:fillRect/>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C1797C9A-44F5-4B14-8767-71EA8F490386}"/>
              </a:ext>
            </a:extLst>
          </p:cNvPr>
          <p:cNvSpPr/>
          <p:nvPr/>
        </p:nvSpPr>
        <p:spPr>
          <a:xfrm>
            <a:off x="2195736" y="1196752"/>
            <a:ext cx="6696744" cy="936104"/>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19ECA9F-38F8-4AC8-BE89-57791F6652F2}"/>
              </a:ext>
            </a:extLst>
          </p:cNvPr>
          <p:cNvSpPr txBox="1"/>
          <p:nvPr/>
        </p:nvSpPr>
        <p:spPr>
          <a:xfrm>
            <a:off x="2195736" y="1196752"/>
            <a:ext cx="6696744" cy="4247317"/>
          </a:xfrm>
          <a:prstGeom prst="rect">
            <a:avLst/>
          </a:prstGeom>
          <a:noFill/>
        </p:spPr>
        <p:txBody>
          <a:bodyPr wrap="square" rtlCol="0">
            <a:spAutoFit/>
          </a:bodyPr>
          <a:lstStyle/>
          <a:p>
            <a:r>
              <a:rPr lang="en-GB" b="1" u="sng" dirty="0">
                <a:latin typeface="Comic Sans MS" panose="030F0702030302020204" pitchFamily="66" charset="0"/>
                <a:ea typeface="Calibri" panose="020F0502020204030204" pitchFamily="34" charset="0"/>
                <a:cs typeface="Times New Roman" panose="02020603050405020304" pitchFamily="18" charset="0"/>
              </a:rPr>
              <a:t>Newton’s Third Law:</a:t>
            </a:r>
            <a:endParaRPr lang="en-GB" dirty="0">
              <a:effectLst/>
              <a:latin typeface="Comic Sans MS" panose="030F0702030302020204" pitchFamily="66" charset="0"/>
            </a:endParaRPr>
          </a:p>
          <a:p>
            <a:r>
              <a:rPr lang="en-GB" dirty="0">
                <a:latin typeface="Comic Sans MS" panose="030F0702030302020204" pitchFamily="66" charset="0"/>
              </a:rPr>
              <a:t>The forces between two bodies in contact are equal in magnitude but opposite in direction.</a:t>
            </a:r>
          </a:p>
          <a:p>
            <a:endParaRPr lang="en-GB" dirty="0">
              <a:latin typeface="Comic Sans MS" panose="030F0702030302020204" pitchFamily="66" charset="0"/>
            </a:endParaRPr>
          </a:p>
          <a:p>
            <a:r>
              <a:rPr lang="en-GB" dirty="0">
                <a:latin typeface="Comic Sans MS" panose="030F0702030302020204" pitchFamily="66" charset="0"/>
              </a:rPr>
              <a:t>This law represents a certain </a:t>
            </a:r>
          </a:p>
          <a:p>
            <a:r>
              <a:rPr lang="en-GB" dirty="0">
                <a:latin typeface="Comic Sans MS" panose="030F0702030302020204" pitchFamily="66" charset="0"/>
              </a:rPr>
              <a:t>symmetry in nature: forces always </a:t>
            </a:r>
          </a:p>
          <a:p>
            <a:r>
              <a:rPr lang="en-GB" dirty="0">
                <a:latin typeface="Comic Sans MS" panose="030F0702030302020204" pitchFamily="66" charset="0"/>
              </a:rPr>
              <a:t>occur in pairs, and one body cannot </a:t>
            </a:r>
          </a:p>
          <a:p>
            <a:r>
              <a:rPr lang="en-GB" dirty="0">
                <a:latin typeface="Comic Sans MS" panose="030F0702030302020204" pitchFamily="66" charset="0"/>
              </a:rPr>
              <a:t>exert a force on another without </a:t>
            </a:r>
          </a:p>
          <a:p>
            <a:r>
              <a:rPr lang="en-GB" dirty="0">
                <a:latin typeface="Comic Sans MS" panose="030F0702030302020204" pitchFamily="66" charset="0"/>
              </a:rPr>
              <a:t>experiencing a force itself. </a:t>
            </a:r>
          </a:p>
          <a:p>
            <a:endParaRPr lang="en-GB" dirty="0">
              <a:latin typeface="Comic Sans MS" panose="030F0702030302020204" pitchFamily="66" charset="0"/>
            </a:endParaRPr>
          </a:p>
          <a:p>
            <a:r>
              <a:rPr lang="en-GB" dirty="0">
                <a:latin typeface="Comic Sans MS" panose="030F0702030302020204" pitchFamily="66" charset="0"/>
              </a:rPr>
              <a:t>We sometimes refer to this law loosely as action-reaction, where the force exerted is the action and the force experienced as a consequence is the reaction.</a:t>
            </a:r>
          </a:p>
          <a:p>
            <a:endParaRPr lang="en-GB" dirty="0">
              <a:latin typeface="Comic Sans MS" panose="030F0702030302020204" pitchFamily="66" charset="0"/>
            </a:endParaRPr>
          </a:p>
          <a:p>
            <a:r>
              <a:rPr lang="en-GB" dirty="0">
                <a:latin typeface="Comic Sans MS" panose="030F0702030302020204" pitchFamily="66" charset="0"/>
              </a:rPr>
              <a:t>Often, we call the reaction the </a:t>
            </a:r>
            <a:r>
              <a:rPr lang="en-GB" b="1" dirty="0">
                <a:latin typeface="Comic Sans MS" panose="030F0702030302020204" pitchFamily="66" charset="0"/>
              </a:rPr>
              <a:t>resistance force</a:t>
            </a:r>
            <a:r>
              <a:rPr lang="en-GB" dirty="0">
                <a:latin typeface="Comic Sans MS" panose="030F0702030302020204" pitchFamily="66" charset="0"/>
              </a:rPr>
              <a:t>.</a:t>
            </a:r>
          </a:p>
        </p:txBody>
      </p:sp>
      <p:pic>
        <p:nvPicPr>
          <p:cNvPr id="7" name="Picture 6">
            <a:extLst>
              <a:ext uri="{FF2B5EF4-FFF2-40B4-BE49-F238E27FC236}">
                <a16:creationId xmlns:a16="http://schemas.microsoft.com/office/drawing/2014/main" id="{0CC5723C-10AF-4E55-90EE-742FAE83B9F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28184" y="2390536"/>
            <a:ext cx="2520280" cy="1462694"/>
          </a:xfrm>
          <a:prstGeom prst="rect">
            <a:avLst/>
          </a:prstGeom>
        </p:spPr>
      </p:pic>
    </p:spTree>
    <p:extLst>
      <p:ext uri="{BB962C8B-B14F-4D97-AF65-F5344CB8AC3E}">
        <p14:creationId xmlns:p14="http://schemas.microsoft.com/office/powerpoint/2010/main" val="18392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1609</Words>
  <Application>Microsoft Office PowerPoint</Application>
  <PresentationFormat>On-screen Show (4:3)</PresentationFormat>
  <Paragraphs>188</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Microsoft YaHei</vt:lpstr>
      <vt:lpstr>Arial</vt:lpstr>
      <vt:lpstr>Calibri</vt:lpstr>
      <vt:lpstr>Cambria Math</vt:lpstr>
      <vt:lpstr>Comic Sans MS</vt:lpstr>
      <vt:lpstr>Times New Roman</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Duston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PixiMaths</dc:creator>
  <cp:lastModifiedBy>Danielle Moosajee</cp:lastModifiedBy>
  <cp:revision>98</cp:revision>
  <dcterms:created xsi:type="dcterms:W3CDTF">2015-07-01T12:05:39Z</dcterms:created>
  <dcterms:modified xsi:type="dcterms:W3CDTF">2018-04-24T08:20:19Z</dcterms:modified>
</cp:coreProperties>
</file>