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ED69-4523-41E8-8982-BC2D56621D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5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3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07 February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Inverse Functions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07 February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Inverse Functions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  <a:ea typeface="Microsoft YaHei" pitchFamily="34" charset="-122"/>
              </a:rPr>
              <a:t>Inverse,</a:t>
            </a:r>
            <a:r>
              <a:rPr lang="en-GB" sz="1600" baseline="0" dirty="0" smtClean="0">
                <a:solidFill>
                  <a:schemeClr val="tx1"/>
                </a:solidFill>
                <a:latin typeface="Comic Sans MS" pitchFamily="66" charset="0"/>
                <a:ea typeface="Microsoft YaHei" pitchFamily="34" charset="-122"/>
              </a:rPr>
              <a:t> function, equation, rearrange, change the subject, reflect</a:t>
            </a:r>
            <a:endParaRPr lang="en-GB" sz="1600" dirty="0" smtClean="0">
              <a:solidFill>
                <a:schemeClr val="tx1"/>
              </a:solidFill>
              <a:latin typeface="Comic Sans MS" pitchFamily="66" charset="0"/>
              <a:ea typeface="Microsoft YaHei" pitchFamily="34" charset="-122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represent an inverse function graphically.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understand and use notation for inverse functions.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write an inverse function in its simplest form.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39752" y="1283943"/>
            <a:ext cx="618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Starter</a:t>
            </a:r>
            <a:endParaRPr lang="en-GB" sz="2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5289" y="2414602"/>
            <a:ext cx="1988319" cy="1931811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494" dirty="0">
                <a:latin typeface="Comic Sans MS" panose="030F0702030302020204" pitchFamily="66" charset="0"/>
              </a:rPr>
              <a:t>T = 3k	</a:t>
            </a:r>
            <a:r>
              <a:rPr lang="en-GB" sz="1494" dirty="0" smtClean="0">
                <a:latin typeface="Comic Sans MS" panose="030F0702030302020204" pitchFamily="66" charset="0"/>
              </a:rPr>
              <a:t>(</a:t>
            </a:r>
            <a:r>
              <a:rPr lang="en-GB" sz="1494" dirty="0">
                <a:latin typeface="Comic Sans MS" panose="030F0702030302020204" pitchFamily="66" charset="0"/>
              </a:rPr>
              <a:t>k)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x = y – 1	(y)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Q = </a:t>
            </a:r>
            <a:r>
              <a:rPr lang="en-GB" sz="1494" u="sng" dirty="0">
                <a:latin typeface="Comic Sans MS" panose="030F0702030302020204" pitchFamily="66" charset="0"/>
              </a:rPr>
              <a:t>p</a:t>
            </a:r>
            <a:r>
              <a:rPr lang="en-GB" sz="1494" dirty="0">
                <a:latin typeface="Comic Sans MS" panose="030F0702030302020204" pitchFamily="66" charset="0"/>
              </a:rPr>
              <a:t>	</a:t>
            </a:r>
            <a:r>
              <a:rPr lang="en-GB" sz="1494" dirty="0" smtClean="0">
                <a:latin typeface="Comic Sans MS" panose="030F0702030302020204" pitchFamily="66" charset="0"/>
              </a:rPr>
              <a:t>(</a:t>
            </a:r>
            <a:r>
              <a:rPr lang="en-GB" sz="1494" dirty="0">
                <a:latin typeface="Comic Sans MS" panose="030F0702030302020204" pitchFamily="66" charset="0"/>
              </a:rPr>
              <a:t>p)</a:t>
            </a: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      3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A = 4r + 9	(r)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0634" y="2414073"/>
            <a:ext cx="1988319" cy="1931811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494" dirty="0">
                <a:latin typeface="Comic Sans MS" panose="030F0702030302020204" pitchFamily="66" charset="0"/>
              </a:rPr>
              <a:t>g = </a:t>
            </a:r>
            <a:r>
              <a:rPr lang="en-GB" sz="1494" u="sng" dirty="0">
                <a:latin typeface="Comic Sans MS" panose="030F0702030302020204" pitchFamily="66" charset="0"/>
              </a:rPr>
              <a:t>m</a:t>
            </a:r>
            <a:r>
              <a:rPr lang="en-GB" sz="1494" dirty="0">
                <a:latin typeface="Comic Sans MS" panose="030F0702030302020204" pitchFamily="66" charset="0"/>
              </a:rPr>
              <a:t>	</a:t>
            </a:r>
            <a:r>
              <a:rPr lang="en-GB" sz="1494" dirty="0" smtClean="0">
                <a:latin typeface="Comic Sans MS" panose="030F0702030302020204" pitchFamily="66" charset="0"/>
              </a:rPr>
              <a:t>  (</a:t>
            </a:r>
            <a:r>
              <a:rPr lang="en-GB" sz="1494" dirty="0">
                <a:latin typeface="Comic Sans MS" panose="030F0702030302020204" pitchFamily="66" charset="0"/>
              </a:rPr>
              <a:t>m)</a:t>
            </a: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      v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t = m²	</a:t>
            </a:r>
            <a:r>
              <a:rPr lang="en-GB" sz="1494" dirty="0" smtClean="0">
                <a:latin typeface="Comic Sans MS" panose="030F0702030302020204" pitchFamily="66" charset="0"/>
              </a:rPr>
              <a:t>   (</a:t>
            </a:r>
            <a:r>
              <a:rPr lang="en-GB" sz="1494" dirty="0">
                <a:latin typeface="Comic Sans MS" panose="030F0702030302020204" pitchFamily="66" charset="0"/>
              </a:rPr>
              <a:t>m)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C = 2</a:t>
            </a:r>
            <a:r>
              <a:rPr lang="el-GR" sz="1494" dirty="0">
                <a:latin typeface="Comic Sans MS" panose="030F0702030302020204" pitchFamily="66" charset="0"/>
              </a:rPr>
              <a:t>π</a:t>
            </a:r>
            <a:r>
              <a:rPr lang="en-GB" sz="1494" dirty="0">
                <a:latin typeface="Comic Sans MS" panose="030F0702030302020204" pitchFamily="66" charset="0"/>
              </a:rPr>
              <a:t>r 	</a:t>
            </a:r>
            <a:r>
              <a:rPr lang="en-GB" sz="1494" dirty="0" smtClean="0">
                <a:latin typeface="Comic Sans MS" panose="030F0702030302020204" pitchFamily="66" charset="0"/>
              </a:rPr>
              <a:t>   (</a:t>
            </a:r>
            <a:r>
              <a:rPr lang="en-GB" sz="1494" dirty="0">
                <a:latin typeface="Comic Sans MS" panose="030F0702030302020204" pitchFamily="66" charset="0"/>
              </a:rPr>
              <a:t>r)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P = 2t + </a:t>
            </a:r>
            <a:r>
              <a:rPr lang="en-GB" sz="1494" dirty="0" smtClean="0">
                <a:latin typeface="Comic Sans MS" panose="030F0702030302020204" pitchFamily="66" charset="0"/>
              </a:rPr>
              <a:t>2w  (t</a:t>
            </a:r>
            <a:r>
              <a:rPr lang="en-GB" sz="1494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6615978" y="2414602"/>
            <a:ext cx="1988319" cy="2161746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494" dirty="0">
                <a:latin typeface="Comic Sans MS" panose="030F0702030302020204" pitchFamily="66" charset="0"/>
              </a:rPr>
              <a:t>v = u + at	(a)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k = 2p²	</a:t>
            </a:r>
            <a:r>
              <a:rPr lang="en-GB" sz="1494" dirty="0" smtClean="0">
                <a:latin typeface="Comic Sans MS" panose="030F0702030302020204" pitchFamily="66" charset="0"/>
              </a:rPr>
              <a:t>(</a:t>
            </a:r>
            <a:r>
              <a:rPr lang="en-GB" sz="1494" dirty="0">
                <a:latin typeface="Comic Sans MS" panose="030F0702030302020204" pitchFamily="66" charset="0"/>
              </a:rPr>
              <a:t>p)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g = </a:t>
            </a:r>
            <a:r>
              <a:rPr lang="en-GB" sz="1494" u="sng" dirty="0">
                <a:latin typeface="Comic Sans MS" panose="030F0702030302020204" pitchFamily="66" charset="0"/>
              </a:rPr>
              <a:t>e + 3f</a:t>
            </a:r>
            <a:r>
              <a:rPr lang="en-GB" sz="1494" dirty="0">
                <a:latin typeface="Comic Sans MS" panose="030F0702030302020204" pitchFamily="66" charset="0"/>
              </a:rPr>
              <a:t>	</a:t>
            </a:r>
            <a:r>
              <a:rPr lang="en-GB" sz="1494" dirty="0" smtClean="0">
                <a:latin typeface="Comic Sans MS" panose="030F0702030302020204" pitchFamily="66" charset="0"/>
              </a:rPr>
              <a:t> (</a:t>
            </a:r>
            <a:r>
              <a:rPr lang="en-GB" sz="1494" dirty="0">
                <a:latin typeface="Comic Sans MS" panose="030F0702030302020204" pitchFamily="66" charset="0"/>
              </a:rPr>
              <a:t>f)</a:t>
            </a: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        2</a:t>
            </a:r>
          </a:p>
          <a:p>
            <a:pPr lvl="0"/>
            <a:endParaRPr lang="en-GB" sz="1494" dirty="0">
              <a:latin typeface="Comic Sans MS" panose="030F0702030302020204" pitchFamily="66" charset="0"/>
            </a:endParaRP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y = </a:t>
            </a:r>
            <a:r>
              <a:rPr lang="en-GB" sz="1494" u="sng" dirty="0">
                <a:latin typeface="Comic Sans MS" panose="030F0702030302020204" pitchFamily="66" charset="0"/>
              </a:rPr>
              <a:t>x</a:t>
            </a:r>
            <a:r>
              <a:rPr lang="en-GB" sz="1494" dirty="0">
                <a:latin typeface="Comic Sans MS" panose="030F0702030302020204" pitchFamily="66" charset="0"/>
              </a:rPr>
              <a:t> + b	 </a:t>
            </a:r>
            <a:r>
              <a:rPr lang="en-GB" sz="1494" dirty="0" smtClean="0">
                <a:latin typeface="Comic Sans MS" panose="030F0702030302020204" pitchFamily="66" charset="0"/>
              </a:rPr>
              <a:t>(x</a:t>
            </a:r>
            <a:r>
              <a:rPr lang="en-GB" sz="1494" dirty="0">
                <a:latin typeface="Comic Sans MS" panose="030F0702030302020204" pitchFamily="66" charset="0"/>
              </a:rPr>
              <a:t>)</a:t>
            </a:r>
          </a:p>
          <a:p>
            <a:pPr lvl="0"/>
            <a:r>
              <a:rPr lang="en-GB" sz="1494" dirty="0">
                <a:latin typeface="Comic Sans MS" panose="030F0702030302020204" pitchFamily="66" charset="0"/>
              </a:rPr>
              <a:t>      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9752" y="1628800"/>
            <a:ext cx="6024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Rearrange the formulae to make the variable in brackets the subject</a:t>
            </a:r>
          </a:p>
        </p:txBody>
      </p:sp>
    </p:spTree>
    <p:extLst>
      <p:ext uri="{BB962C8B-B14F-4D97-AF65-F5344CB8AC3E}">
        <p14:creationId xmlns:p14="http://schemas.microsoft.com/office/powerpoint/2010/main" val="1366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39752" y="1700808"/>
                <a:ext cx="5804008" cy="3412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Find the inverse of the function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  <m:r>
                          <a:rPr lang="en-GB" sz="2000" i="0">
                            <a:latin typeface="Cambria Math"/>
                          </a:rPr>
                          <m:t> −1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i="0">
                        <a:latin typeface="Cambria Math"/>
                      </a:rPr>
                      <m:t>y</m:t>
                    </m:r>
                    <m:r>
                      <a:rPr lang="en-GB" sz="20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  <m:r>
                          <a:rPr lang="en-GB" sz="2000" i="0">
                            <a:latin typeface="Cambria Math"/>
                          </a:rPr>
                          <m:t> −1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y(x – 1) = 3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</a:t>
                </a:r>
                <a:r>
                  <a:rPr lang="en-GB" sz="2000" dirty="0" err="1">
                    <a:latin typeface="Comic Sans MS" panose="030F0702030302020204" pitchFamily="66" charset="0"/>
                  </a:rPr>
                  <a:t>xy</a:t>
                </a:r>
                <a:r>
                  <a:rPr lang="en-GB" sz="2000" dirty="0">
                    <a:latin typeface="Comic Sans MS" panose="030F0702030302020204" pitchFamily="66" charset="0"/>
                  </a:rPr>
                  <a:t>  - y = 3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       </a:t>
                </a:r>
                <a:r>
                  <a:rPr lang="en-GB" sz="2000" dirty="0" err="1">
                    <a:latin typeface="Comic Sans MS" panose="030F0702030302020204" pitchFamily="66" charset="0"/>
                  </a:rPr>
                  <a:t>xy</a:t>
                </a:r>
                <a:r>
                  <a:rPr lang="en-GB" sz="2000" dirty="0">
                    <a:latin typeface="Comic Sans MS" panose="030F0702030302020204" pitchFamily="66" charset="0"/>
                  </a:rPr>
                  <a:t> = 3 +  y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            x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0">
                            <a:latin typeface="Cambria Math"/>
                          </a:rPr>
                          <m:t>3+</m:t>
                        </m:r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y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Therefore f</a:t>
                </a:r>
                <a:r>
                  <a:rPr lang="en-GB" sz="20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2000" dirty="0">
                    <a:latin typeface="Comic Sans MS" panose="030F0702030302020204" pitchFamily="66" charset="0"/>
                  </a:rPr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0">
                            <a:latin typeface="Cambria Math"/>
                          </a:rPr>
                          <m:t>3+</m:t>
                        </m:r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i="0">
                            <a:latin typeface="Cambria Math"/>
                          </a:rPr>
                          <m:t>x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00808"/>
                <a:ext cx="5804008" cy="3412986"/>
              </a:xfrm>
              <a:prstGeom prst="rect">
                <a:avLst/>
              </a:prstGeom>
              <a:blipFill rotWithShape="0">
                <a:blip r:embed="rId2"/>
                <a:stretch>
                  <a:fillRect l="-1155" b="-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xplosion 2 2"/>
          <p:cNvSpPr/>
          <p:nvPr/>
        </p:nvSpPr>
        <p:spPr bwMode="auto">
          <a:xfrm>
            <a:off x="5038675" y="2348880"/>
            <a:ext cx="4105325" cy="2423974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Let f(x) = y and rearrange to make x the subject</a:t>
            </a:r>
          </a:p>
        </p:txBody>
      </p:sp>
    </p:spTree>
    <p:extLst>
      <p:ext uri="{BB962C8B-B14F-4D97-AF65-F5344CB8AC3E}">
        <p14:creationId xmlns:p14="http://schemas.microsoft.com/office/powerpoint/2010/main" val="322229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6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3611" y="1600178"/>
            <a:ext cx="6104714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92" b="1" u="sng" dirty="0">
                <a:latin typeface="Comic Sans MS" pitchFamily="66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5723" y="2245645"/>
                <a:ext cx="2977476" cy="2509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92" dirty="0">
                    <a:latin typeface="Comic Sans MS" pitchFamily="66" charset="0"/>
                  </a:rPr>
                  <a:t>1.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92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92" i="1">
                            <a:latin typeface="Cambria Math"/>
                          </a:rPr>
                          <m:t>𝑥</m:t>
                        </m:r>
                        <m:r>
                          <a:rPr lang="en-GB" sz="2092" i="1">
                            <a:latin typeface="Cambria Math"/>
                          </a:rPr>
                          <m:t> −3</m:t>
                        </m:r>
                      </m:num>
                      <m:den>
                        <m:r>
                          <a:rPr lang="en-GB" sz="2092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2092" dirty="0">
                  <a:latin typeface="Comic Sans MS" pitchFamily="66" charset="0"/>
                </a:endParaRPr>
              </a:p>
              <a:p>
                <a:endParaRPr lang="en-GB" sz="2092" dirty="0">
                  <a:latin typeface="Comic Sans MS" pitchFamily="66" charset="0"/>
                </a:endParaRPr>
              </a:p>
              <a:p>
                <a:r>
                  <a:rPr lang="en-GB" sz="2092" dirty="0">
                    <a:latin typeface="Comic Sans MS" pitchFamily="66" charset="0"/>
                  </a:rPr>
                  <a:t>2.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2x</a:t>
                </a:r>
              </a:p>
              <a:p>
                <a:endParaRPr lang="en-GB" sz="2092" dirty="0">
                  <a:latin typeface="Comic Sans MS" pitchFamily="66" charset="0"/>
                </a:endParaRPr>
              </a:p>
              <a:p>
                <a:r>
                  <a:rPr lang="en-GB" sz="2092" dirty="0">
                    <a:latin typeface="Comic Sans MS" pitchFamily="66" charset="0"/>
                  </a:rPr>
                  <a:t>3.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4 – x</a:t>
                </a:r>
              </a:p>
              <a:p>
                <a:endParaRPr lang="en-GB" sz="2092" dirty="0">
                  <a:latin typeface="Comic Sans MS" pitchFamily="66" charset="0"/>
                </a:endParaRPr>
              </a:p>
              <a:p>
                <a:r>
                  <a:rPr lang="en-GB" sz="2092" dirty="0">
                    <a:latin typeface="Comic Sans MS" pitchFamily="66" charset="0"/>
                  </a:rPr>
                  <a:t>4.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92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92" i="1">
                            <a:latin typeface="Cambria Math"/>
                          </a:rPr>
                          <m:t>𝑥</m:t>
                        </m:r>
                        <m:r>
                          <a:rPr lang="en-GB" sz="2092" i="1">
                            <a:latin typeface="Cambria Math"/>
                          </a:rPr>
                          <m:t> −2</m:t>
                        </m:r>
                      </m:e>
                    </m:rad>
                  </m:oMath>
                </a14:m>
                <a:endParaRPr lang="en-GB" sz="2092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86" y="1844824"/>
                <a:ext cx="3985993" cy="3327514"/>
              </a:xfrm>
              <a:prstGeom prst="rect">
                <a:avLst/>
              </a:prstGeom>
              <a:blipFill rotWithShape="1">
                <a:blip r:embed="rId3"/>
                <a:stretch>
                  <a:fillRect l="-3058" b="-4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02312" y="2245645"/>
                <a:ext cx="2977476" cy="251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92" dirty="0">
                    <a:latin typeface="Comic Sans MS" pitchFamily="66" charset="0"/>
                  </a:rPr>
                  <a:t>5.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92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92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sz="2092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sz="2092" dirty="0">
                  <a:latin typeface="Comic Sans MS" pitchFamily="66" charset="0"/>
                </a:endParaRPr>
              </a:p>
              <a:p>
                <a:endParaRPr lang="en-GB" sz="2092" dirty="0">
                  <a:latin typeface="Comic Sans MS" pitchFamily="66" charset="0"/>
                </a:endParaRPr>
              </a:p>
              <a:p>
                <a:r>
                  <a:rPr lang="en-GB" sz="2092" dirty="0">
                    <a:latin typeface="Comic Sans MS" pitchFamily="66" charset="0"/>
                  </a:rPr>
                  <a:t>6.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92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92" i="1" dirty="0">
                            <a:latin typeface="Cambria Math"/>
                          </a:rPr>
                          <m:t>𝑥</m:t>
                        </m:r>
                        <m:r>
                          <a:rPr lang="en-GB" sz="2092" i="1" dirty="0">
                            <a:latin typeface="Cambria Math"/>
                          </a:rPr>
                          <m:t>+6</m:t>
                        </m:r>
                      </m:e>
                    </m:rad>
                  </m:oMath>
                </a14:m>
                <a:endParaRPr lang="en-GB" sz="2092" dirty="0">
                  <a:latin typeface="Comic Sans MS" pitchFamily="66" charset="0"/>
                </a:endParaRPr>
              </a:p>
              <a:p>
                <a:endParaRPr lang="en-GB" sz="2092" dirty="0">
                  <a:latin typeface="Comic Sans MS" pitchFamily="66" charset="0"/>
                </a:endParaRPr>
              </a:p>
              <a:p>
                <a:r>
                  <a:rPr lang="en-GB" sz="2092" dirty="0">
                    <a:latin typeface="Comic Sans MS" pitchFamily="66" charset="0"/>
                  </a:rPr>
                  <a:t>7.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x² + 3</a:t>
                </a:r>
              </a:p>
              <a:p>
                <a:endParaRPr lang="en-GB" sz="2092" dirty="0">
                  <a:latin typeface="Comic Sans MS" pitchFamily="66" charset="0"/>
                </a:endParaRPr>
              </a:p>
              <a:p>
                <a:r>
                  <a:rPr lang="en-GB" sz="2092" dirty="0">
                    <a:latin typeface="Comic Sans MS" pitchFamily="66" charset="0"/>
                  </a:rPr>
                  <a:t>8.	 f</a:t>
                </a:r>
                <a:r>
                  <a:rPr lang="en-GB" sz="2092" baseline="30000" dirty="0">
                    <a:latin typeface="Comic Sans MS" pitchFamily="66" charset="0"/>
                  </a:rPr>
                  <a:t>-1</a:t>
                </a:r>
                <a:r>
                  <a:rPr lang="en-GB" sz="2092" dirty="0">
                    <a:latin typeface="Comic Sans MS" pitchFamily="66" charset="0"/>
                  </a:rPr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92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92" i="1">
                            <a:latin typeface="Cambria Math"/>
                          </a:rPr>
                          <m:t>3</m:t>
                        </m:r>
                        <m:r>
                          <a:rPr lang="en-GB" sz="2092" i="1">
                            <a:latin typeface="Cambria Math"/>
                          </a:rPr>
                          <m:t>𝑥</m:t>
                        </m:r>
                        <m:r>
                          <a:rPr lang="en-GB" sz="2092" i="1">
                            <a:latin typeface="Cambria Math"/>
                          </a:rPr>
                          <m:t> −5</m:t>
                        </m:r>
                      </m:num>
                      <m:den>
                        <m:r>
                          <a:rPr lang="en-GB" sz="2092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GB" sz="2092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670" y="1844824"/>
                <a:ext cx="3985993" cy="3366819"/>
              </a:xfrm>
              <a:prstGeom prst="rect">
                <a:avLst/>
              </a:prstGeom>
              <a:blipFill rotWithShape="1">
                <a:blip r:embed="rId4"/>
                <a:stretch>
                  <a:fillRect l="-3216" t="-1630" b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0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58125"/>
              </p:ext>
            </p:extLst>
          </p:nvPr>
        </p:nvGraphicFramePr>
        <p:xfrm>
          <a:off x="4572000" y="1700808"/>
          <a:ext cx="3888432" cy="3413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88432"/>
              </a:tblGrid>
              <a:tr h="318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Guidance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 the use of codes within this mark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scheme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1228" marR="51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12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M1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 method mark for appropriate method in the context of the question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A1 – accuracy mark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B1 – Working mark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C1 – communication mark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QWC – quality of written communication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or equivalent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correct answer only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follow through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special case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dependent (on a previous mark or conclusion)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indep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independent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isw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– ignore subsequent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working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1228" marR="51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84045" y="1309971"/>
            <a:ext cx="3926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Plenary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739" y="2060848"/>
            <a:ext cx="4007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Work with a partner to create an exam style question on inverse functions.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Try to use the codes that would be used in a GCSE </a:t>
            </a:r>
            <a:r>
              <a:rPr lang="en-GB" dirty="0" err="1">
                <a:latin typeface="Comic Sans MS" panose="030F0702030302020204" pitchFamily="66" charset="0"/>
              </a:rPr>
              <a:t>markscheme</a:t>
            </a:r>
            <a:r>
              <a:rPr lang="en-GB" dirty="0">
                <a:latin typeface="Comic Sans MS" panose="030F0702030302020204" pitchFamily="66" charset="0"/>
              </a:rPr>
              <a:t> when you include your answers.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Once finished, fold in half so the </a:t>
            </a:r>
            <a:r>
              <a:rPr lang="en-GB" dirty="0" err="1">
                <a:latin typeface="Comic Sans MS" panose="030F0702030302020204" pitchFamily="66" charset="0"/>
              </a:rPr>
              <a:t>markscheme</a:t>
            </a:r>
            <a:r>
              <a:rPr lang="en-GB" dirty="0">
                <a:latin typeface="Comic Sans MS" panose="030F0702030302020204" pitchFamily="66" charset="0"/>
              </a:rPr>
              <a:t> is hidden, and swap with another pair.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Answer the new question with your partner then unfold the page to mark it using the </a:t>
            </a:r>
            <a:r>
              <a:rPr lang="en-GB" dirty="0" err="1">
                <a:latin typeface="Comic Sans MS" panose="030F0702030302020204" pitchFamily="66" charset="0"/>
              </a:rPr>
              <a:t>markscheme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12867" y="1600178"/>
            <a:ext cx="6185722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Answers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5289" y="2198714"/>
            <a:ext cx="1988319" cy="2308324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Comic Sans MS" panose="030F0702030302020204" pitchFamily="66" charset="0"/>
              </a:rPr>
              <a:t>k = </a:t>
            </a:r>
            <a:r>
              <a:rPr lang="en-GB" sz="1600" u="sng" dirty="0">
                <a:latin typeface="Comic Sans MS" panose="030F0702030302020204" pitchFamily="66" charset="0"/>
              </a:rPr>
              <a:t>T</a:t>
            </a: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     3</a:t>
            </a:r>
          </a:p>
          <a:p>
            <a:pPr lvl="0"/>
            <a:endParaRPr lang="en-GB" sz="1600" dirty="0">
              <a:latin typeface="Comic Sans MS" panose="030F0702030302020204" pitchFamily="66" charset="0"/>
            </a:endParaRP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y = x + 1</a:t>
            </a:r>
          </a:p>
          <a:p>
            <a:pPr lvl="0"/>
            <a:endParaRPr lang="en-GB" sz="1600" dirty="0">
              <a:latin typeface="Comic Sans MS" panose="030F0702030302020204" pitchFamily="66" charset="0"/>
            </a:endParaRP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p = 3Q</a:t>
            </a:r>
          </a:p>
          <a:p>
            <a:pPr lvl="0"/>
            <a:endParaRPr lang="en-GB" sz="1600" dirty="0">
              <a:latin typeface="Comic Sans MS" panose="030F0702030302020204" pitchFamily="66" charset="0"/>
            </a:endParaRP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r = </a:t>
            </a:r>
            <a:r>
              <a:rPr lang="en-GB" sz="1600" u="sng" dirty="0">
                <a:latin typeface="Comic Sans MS" panose="030F0702030302020204" pitchFamily="66" charset="0"/>
              </a:rPr>
              <a:t>A – 9</a:t>
            </a: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        4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0634" y="2198185"/>
            <a:ext cx="1988319" cy="2308324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Comic Sans MS" panose="030F0702030302020204" pitchFamily="66" charset="0"/>
              </a:rPr>
              <a:t>m = </a:t>
            </a:r>
            <a:r>
              <a:rPr lang="en-GB" sz="1600" dirty="0" err="1">
                <a:latin typeface="Comic Sans MS" panose="030F0702030302020204" pitchFamily="66" charset="0"/>
              </a:rPr>
              <a:t>gv</a:t>
            </a:r>
            <a:endParaRPr lang="en-GB" sz="1600" dirty="0">
              <a:latin typeface="Comic Sans MS" panose="030F0702030302020204" pitchFamily="66" charset="0"/>
            </a:endParaRPr>
          </a:p>
          <a:p>
            <a:pPr lvl="0"/>
            <a:endParaRPr lang="en-GB" sz="1600" dirty="0">
              <a:latin typeface="Comic Sans MS" panose="030F0702030302020204" pitchFamily="66" charset="0"/>
            </a:endParaRP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m = √t</a:t>
            </a:r>
          </a:p>
          <a:p>
            <a:pPr lvl="0"/>
            <a:endParaRPr lang="en-GB" sz="1600" dirty="0">
              <a:latin typeface="Comic Sans MS" panose="030F0702030302020204" pitchFamily="66" charset="0"/>
            </a:endParaRP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r = _</a:t>
            </a:r>
            <a:r>
              <a:rPr lang="en-GB" sz="1600" u="sng" dirty="0">
                <a:latin typeface="Comic Sans MS" panose="030F0702030302020204" pitchFamily="66" charset="0"/>
              </a:rPr>
              <a:t>C_</a:t>
            </a: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      2</a:t>
            </a:r>
            <a:r>
              <a:rPr lang="el-GR" sz="1600" dirty="0">
                <a:latin typeface="Comic Sans MS" panose="030F0702030302020204" pitchFamily="66" charset="0"/>
              </a:rPr>
              <a:t>π</a:t>
            </a:r>
            <a:endParaRPr lang="en-GB" sz="1600" dirty="0">
              <a:latin typeface="Comic Sans MS" panose="030F0702030302020204" pitchFamily="66" charset="0"/>
            </a:endParaRPr>
          </a:p>
          <a:p>
            <a:pPr lvl="0"/>
            <a:endParaRPr lang="en-GB" sz="1600" dirty="0">
              <a:latin typeface="Comic Sans MS" panose="030F0702030302020204" pitchFamily="66" charset="0"/>
            </a:endParaRP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t = </a:t>
            </a:r>
            <a:r>
              <a:rPr lang="en-GB" sz="1600" u="sng" dirty="0">
                <a:latin typeface="Comic Sans MS" panose="030F0702030302020204" pitchFamily="66" charset="0"/>
              </a:rPr>
              <a:t>P – 2w</a:t>
            </a:r>
          </a:p>
          <a:p>
            <a:pPr lvl="0"/>
            <a:r>
              <a:rPr lang="en-GB" sz="1600" dirty="0">
                <a:latin typeface="Comic Sans MS" panose="030F0702030302020204" pitchFamily="66" charset="0"/>
              </a:rPr>
              <a:t>       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15978" y="2198713"/>
                <a:ext cx="1988319" cy="2563202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1600" dirty="0">
                    <a:latin typeface="Comic Sans MS" panose="030F0702030302020204" pitchFamily="66" charset="0"/>
                  </a:rPr>
                  <a:t>a = </a:t>
                </a:r>
                <a:r>
                  <a:rPr lang="en-GB" sz="1600" u="sng" dirty="0">
                    <a:latin typeface="Comic Sans MS" panose="030F0702030302020204" pitchFamily="66" charset="0"/>
                  </a:rPr>
                  <a:t>v – u</a:t>
                </a:r>
              </a:p>
              <a:p>
                <a:pPr lvl="0"/>
                <a:r>
                  <a:rPr lang="en-GB" sz="1600" dirty="0">
                    <a:latin typeface="Comic Sans MS" panose="030F0702030302020204" pitchFamily="66" charset="0"/>
                  </a:rPr>
                  <a:t>        t</a:t>
                </a:r>
              </a:p>
              <a:p>
                <a:pPr lvl="0"/>
                <a:endParaRPr lang="en-GB" sz="1600" dirty="0">
                  <a:latin typeface="Comic Sans MS" panose="030F0702030302020204" pitchFamily="66" charset="0"/>
                </a:endParaRPr>
              </a:p>
              <a:p>
                <a:pPr lvl="0"/>
                <a:r>
                  <a:rPr lang="en-GB" sz="1600" dirty="0">
                    <a:latin typeface="Comic Sans MS" panose="030F0702030302020204" pitchFamily="66" charset="0"/>
                  </a:rPr>
                  <a:t>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GB" sz="16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lvl="0"/>
                <a:endParaRPr lang="en-GB" sz="1600" dirty="0">
                  <a:latin typeface="Comic Sans MS" panose="030F0702030302020204" pitchFamily="66" charset="0"/>
                </a:endParaRPr>
              </a:p>
              <a:p>
                <a:pPr lvl="0"/>
                <a:r>
                  <a:rPr lang="en-GB" sz="1600" dirty="0">
                    <a:latin typeface="Comic Sans MS" panose="030F0702030302020204" pitchFamily="66" charset="0"/>
                  </a:rPr>
                  <a:t>f = </a:t>
                </a:r>
                <a:r>
                  <a:rPr lang="en-GB" sz="1600" u="sng" dirty="0">
                    <a:latin typeface="Comic Sans MS" panose="030F0702030302020204" pitchFamily="66" charset="0"/>
                  </a:rPr>
                  <a:t>2g – e</a:t>
                </a:r>
              </a:p>
              <a:p>
                <a:pPr lvl="0"/>
                <a:r>
                  <a:rPr lang="en-GB" sz="1600" dirty="0">
                    <a:latin typeface="Comic Sans MS" panose="030F0702030302020204" pitchFamily="66" charset="0"/>
                  </a:rPr>
                  <a:t>         3</a:t>
                </a:r>
              </a:p>
              <a:p>
                <a:pPr lvl="0"/>
                <a:endParaRPr lang="en-GB" sz="1600" dirty="0">
                  <a:latin typeface="Comic Sans MS" panose="030F0702030302020204" pitchFamily="66" charset="0"/>
                </a:endParaRPr>
              </a:p>
              <a:p>
                <a:pPr lvl="0"/>
                <a:r>
                  <a:rPr lang="en-GB" sz="1600" dirty="0">
                    <a:latin typeface="Comic Sans MS" panose="030F0702030302020204" pitchFamily="66" charset="0"/>
                  </a:rPr>
                  <a:t>x = a(y – b)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978" y="2198713"/>
                <a:ext cx="1988319" cy="2563202"/>
              </a:xfrm>
              <a:prstGeom prst="rect">
                <a:avLst/>
              </a:prstGeom>
              <a:blipFill rotWithShape="0">
                <a:blip r:embed="rId2"/>
                <a:stretch>
                  <a:fillRect b="-693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2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45769" y="1289505"/>
            <a:ext cx="643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graph of the inverse is the reflection of the graph in the line y = x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980322" y="3429000"/>
            <a:ext cx="279702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378833" y="2030489"/>
            <a:ext cx="0" cy="279702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980322" y="2030489"/>
            <a:ext cx="2797022" cy="27970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Freeform 18"/>
          <p:cNvSpPr/>
          <p:nvPr/>
        </p:nvSpPr>
        <p:spPr bwMode="auto">
          <a:xfrm>
            <a:off x="3980323" y="2311028"/>
            <a:ext cx="2627088" cy="1040327"/>
          </a:xfrm>
          <a:custGeom>
            <a:avLst/>
            <a:gdLst>
              <a:gd name="connsiteX0" fmla="*/ 0 w 3516923"/>
              <a:gd name="connsiteY0" fmla="*/ 1392701 h 1392701"/>
              <a:gd name="connsiteX1" fmla="*/ 1828800 w 3516923"/>
              <a:gd name="connsiteY1" fmla="*/ 1280160 h 1392701"/>
              <a:gd name="connsiteX2" fmla="*/ 2574387 w 3516923"/>
              <a:gd name="connsiteY2" fmla="*/ 1097280 h 1392701"/>
              <a:gd name="connsiteX3" fmla="*/ 3235569 w 3516923"/>
              <a:gd name="connsiteY3" fmla="*/ 590843 h 1392701"/>
              <a:gd name="connsiteX4" fmla="*/ 3516923 w 3516923"/>
              <a:gd name="connsiteY4" fmla="*/ 0 h 1392701"/>
              <a:gd name="connsiteX5" fmla="*/ 3516923 w 3516923"/>
              <a:gd name="connsiteY5" fmla="*/ 0 h 139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6923" h="1392701">
                <a:moveTo>
                  <a:pt x="0" y="1392701"/>
                </a:moveTo>
                <a:cubicBezTo>
                  <a:pt x="699868" y="1361049"/>
                  <a:pt x="1399736" y="1329397"/>
                  <a:pt x="1828800" y="1280160"/>
                </a:cubicBezTo>
                <a:cubicBezTo>
                  <a:pt x="2257864" y="1230923"/>
                  <a:pt x="2339926" y="1212166"/>
                  <a:pt x="2574387" y="1097280"/>
                </a:cubicBezTo>
                <a:cubicBezTo>
                  <a:pt x="2808848" y="982394"/>
                  <a:pt x="3078480" y="773723"/>
                  <a:pt x="3235569" y="590843"/>
                </a:cubicBezTo>
                <a:cubicBezTo>
                  <a:pt x="3392658" y="407963"/>
                  <a:pt x="3516923" y="0"/>
                  <a:pt x="3516923" y="0"/>
                </a:cubicBezTo>
                <a:lnTo>
                  <a:pt x="3516923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0" name="Freeform 19"/>
          <p:cNvSpPr/>
          <p:nvPr/>
        </p:nvSpPr>
        <p:spPr bwMode="auto">
          <a:xfrm rot="16200000" flipV="1">
            <a:off x="4677322" y="2993804"/>
            <a:ext cx="2627088" cy="1040327"/>
          </a:xfrm>
          <a:custGeom>
            <a:avLst/>
            <a:gdLst>
              <a:gd name="connsiteX0" fmla="*/ 0 w 3516923"/>
              <a:gd name="connsiteY0" fmla="*/ 1392701 h 1392701"/>
              <a:gd name="connsiteX1" fmla="*/ 1828800 w 3516923"/>
              <a:gd name="connsiteY1" fmla="*/ 1280160 h 1392701"/>
              <a:gd name="connsiteX2" fmla="*/ 2574387 w 3516923"/>
              <a:gd name="connsiteY2" fmla="*/ 1097280 h 1392701"/>
              <a:gd name="connsiteX3" fmla="*/ 3235569 w 3516923"/>
              <a:gd name="connsiteY3" fmla="*/ 590843 h 1392701"/>
              <a:gd name="connsiteX4" fmla="*/ 3516923 w 3516923"/>
              <a:gd name="connsiteY4" fmla="*/ 0 h 1392701"/>
              <a:gd name="connsiteX5" fmla="*/ 3516923 w 3516923"/>
              <a:gd name="connsiteY5" fmla="*/ 0 h 139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6923" h="1392701">
                <a:moveTo>
                  <a:pt x="0" y="1392701"/>
                </a:moveTo>
                <a:cubicBezTo>
                  <a:pt x="699868" y="1361049"/>
                  <a:pt x="1399736" y="1329397"/>
                  <a:pt x="1828800" y="1280160"/>
                </a:cubicBezTo>
                <a:cubicBezTo>
                  <a:pt x="2257864" y="1230923"/>
                  <a:pt x="2339926" y="1212166"/>
                  <a:pt x="2574387" y="1097280"/>
                </a:cubicBezTo>
                <a:cubicBezTo>
                  <a:pt x="2808848" y="982394"/>
                  <a:pt x="3078480" y="773723"/>
                  <a:pt x="3235569" y="590843"/>
                </a:cubicBezTo>
                <a:cubicBezTo>
                  <a:pt x="3392658" y="407963"/>
                  <a:pt x="3516923" y="0"/>
                  <a:pt x="3516923" y="0"/>
                </a:cubicBezTo>
                <a:lnTo>
                  <a:pt x="3516923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244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544712" y="3566260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59078" y="1653967"/>
            <a:ext cx="1667455" cy="1667455"/>
            <a:chOff x="5328518" y="1556792"/>
            <a:chExt cx="3744416" cy="3744416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TextBox 4"/>
          <p:cNvSpPr txBox="1"/>
          <p:nvPr/>
        </p:nvSpPr>
        <p:spPr>
          <a:xfrm>
            <a:off x="4776017" y="1993400"/>
            <a:ext cx="1828822" cy="1012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94" dirty="0">
                <a:latin typeface="Comic Sans MS" panose="030F0702030302020204" pitchFamily="66" charset="0"/>
              </a:rPr>
              <a:t>Match the graph of the function to the graph of its inverse.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/>
                <a:gridCol w="2043750"/>
                <a:gridCol w="2043750"/>
                <a:gridCol w="2043750"/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689389" y="3751733"/>
            <a:ext cx="1667455" cy="1667455"/>
            <a:chOff x="5328518" y="1556792"/>
            <a:chExt cx="3744416" cy="3744416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4697669" y="3751733"/>
            <a:ext cx="1667455" cy="1667455"/>
            <a:chOff x="5328518" y="1556792"/>
            <a:chExt cx="3744416" cy="3744416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6705949" y="3751733"/>
            <a:ext cx="1667455" cy="1667455"/>
            <a:chOff x="5328518" y="1556792"/>
            <a:chExt cx="3744416" cy="3744416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oup 15"/>
          <p:cNvGrpSpPr/>
          <p:nvPr/>
        </p:nvGrpSpPr>
        <p:grpSpPr>
          <a:xfrm>
            <a:off x="681109" y="3751733"/>
            <a:ext cx="1667455" cy="1667455"/>
            <a:chOff x="5328518" y="1556792"/>
            <a:chExt cx="3744416" cy="3744416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2399407" y="1703778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809424" y="3817801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7" name="Freeform 26"/>
          <p:cNvSpPr/>
          <p:nvPr/>
        </p:nvSpPr>
        <p:spPr bwMode="auto">
          <a:xfrm flipH="1">
            <a:off x="801144" y="3817801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8" name="Freeform 27"/>
          <p:cNvSpPr/>
          <p:nvPr/>
        </p:nvSpPr>
        <p:spPr bwMode="auto">
          <a:xfrm rot="5400000" flipH="1">
            <a:off x="4817704" y="3788337"/>
            <a:ext cx="1427385" cy="1567832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29" name="Freeform 28"/>
          <p:cNvSpPr/>
          <p:nvPr/>
        </p:nvSpPr>
        <p:spPr bwMode="auto">
          <a:xfrm rot="5400000" flipH="1" flipV="1">
            <a:off x="6826539" y="3888023"/>
            <a:ext cx="1427385" cy="1427386"/>
          </a:xfrm>
          <a:custGeom>
            <a:avLst/>
            <a:gdLst>
              <a:gd name="connsiteX0" fmla="*/ 0 w 1910862"/>
              <a:gd name="connsiteY0" fmla="*/ 2098881 h 2098881"/>
              <a:gd name="connsiteX1" fmla="*/ 82062 w 1910862"/>
              <a:gd name="connsiteY1" fmla="*/ 1454112 h 2098881"/>
              <a:gd name="connsiteX2" fmla="*/ 480646 w 1910862"/>
              <a:gd name="connsiteY2" fmla="*/ 1149312 h 2098881"/>
              <a:gd name="connsiteX3" fmla="*/ 926123 w 1910862"/>
              <a:gd name="connsiteY3" fmla="*/ 1032081 h 2098881"/>
              <a:gd name="connsiteX4" fmla="*/ 1535723 w 1910862"/>
              <a:gd name="connsiteY4" fmla="*/ 891405 h 2098881"/>
              <a:gd name="connsiteX5" fmla="*/ 1852246 w 1910862"/>
              <a:gd name="connsiteY5" fmla="*/ 586605 h 2098881"/>
              <a:gd name="connsiteX6" fmla="*/ 1899139 w 1910862"/>
              <a:gd name="connsiteY6" fmla="*/ 59066 h 2098881"/>
              <a:gd name="connsiteX7" fmla="*/ 1910862 w 1910862"/>
              <a:gd name="connsiteY7" fmla="*/ 35620 h 20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0862" h="2098881">
                <a:moveTo>
                  <a:pt x="0" y="2098881"/>
                </a:moveTo>
                <a:cubicBezTo>
                  <a:pt x="977" y="1855627"/>
                  <a:pt x="1954" y="1612373"/>
                  <a:pt x="82062" y="1454112"/>
                </a:cubicBezTo>
                <a:cubicBezTo>
                  <a:pt x="162170" y="1295851"/>
                  <a:pt x="339969" y="1219650"/>
                  <a:pt x="480646" y="1149312"/>
                </a:cubicBezTo>
                <a:cubicBezTo>
                  <a:pt x="621323" y="1078973"/>
                  <a:pt x="750277" y="1075065"/>
                  <a:pt x="926123" y="1032081"/>
                </a:cubicBezTo>
                <a:cubicBezTo>
                  <a:pt x="1101969" y="989097"/>
                  <a:pt x="1381369" y="965651"/>
                  <a:pt x="1535723" y="891405"/>
                </a:cubicBezTo>
                <a:cubicBezTo>
                  <a:pt x="1690077" y="817159"/>
                  <a:pt x="1791677" y="725328"/>
                  <a:pt x="1852246" y="586605"/>
                </a:cubicBezTo>
                <a:cubicBezTo>
                  <a:pt x="1912815" y="447882"/>
                  <a:pt x="1889370" y="150897"/>
                  <a:pt x="1899139" y="59066"/>
                </a:cubicBezTo>
                <a:cubicBezTo>
                  <a:pt x="1908908" y="-32765"/>
                  <a:pt x="1909885" y="1427"/>
                  <a:pt x="1910862" y="3562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84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2481175" y="3542374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59078" y="1653967"/>
            <a:ext cx="1667455" cy="1667455"/>
            <a:chOff x="5328518" y="1556792"/>
            <a:chExt cx="3744416" cy="3744416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TextBox 4"/>
          <p:cNvSpPr txBox="1"/>
          <p:nvPr/>
        </p:nvSpPr>
        <p:spPr>
          <a:xfrm>
            <a:off x="4776017" y="1993400"/>
            <a:ext cx="1828822" cy="1012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94" dirty="0">
                <a:latin typeface="Comic Sans MS" panose="030F0702030302020204" pitchFamily="66" charset="0"/>
              </a:rPr>
              <a:t>Match the graph of the function to the graph of its inverse.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/>
                <a:gridCol w="2043750"/>
                <a:gridCol w="2043750"/>
                <a:gridCol w="2043750"/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689389" y="3751733"/>
            <a:ext cx="1667455" cy="1667455"/>
            <a:chOff x="5328518" y="1556792"/>
            <a:chExt cx="3744416" cy="3744416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4697669" y="3751733"/>
            <a:ext cx="1667455" cy="1667455"/>
            <a:chOff x="5328518" y="1556792"/>
            <a:chExt cx="3744416" cy="3744416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6705949" y="3751733"/>
            <a:ext cx="1667455" cy="1667455"/>
            <a:chOff x="5328518" y="1556792"/>
            <a:chExt cx="3744416" cy="3744416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oup 15"/>
          <p:cNvGrpSpPr/>
          <p:nvPr/>
        </p:nvGrpSpPr>
        <p:grpSpPr>
          <a:xfrm>
            <a:off x="681109" y="3751733"/>
            <a:ext cx="1667455" cy="1667455"/>
            <a:chOff x="5328518" y="1556792"/>
            <a:chExt cx="3744416" cy="3744416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5328518" y="3429000"/>
              <a:ext cx="374441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200726" y="1556792"/>
              <a:ext cx="0" cy="37444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2259078" y="1993400"/>
            <a:ext cx="1613667" cy="73634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6819994" y="4044928"/>
            <a:ext cx="1613667" cy="73634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4776017" y="4128255"/>
            <a:ext cx="1513737" cy="63871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3182570" y="3913100"/>
            <a:ext cx="959119" cy="145779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806778" y="3849116"/>
            <a:ext cx="1021989" cy="152177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530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514492" y="3559562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510903" y="1823683"/>
            <a:ext cx="1328022" cy="1328022"/>
            <a:chOff x="3026402" y="1052736"/>
            <a:chExt cx="2232248" cy="2232248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TextBox 4"/>
          <p:cNvSpPr txBox="1"/>
          <p:nvPr/>
        </p:nvSpPr>
        <p:spPr>
          <a:xfrm>
            <a:off x="4776017" y="1993400"/>
            <a:ext cx="1828822" cy="1012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94" dirty="0">
                <a:latin typeface="Comic Sans MS" panose="030F0702030302020204" pitchFamily="66" charset="0"/>
              </a:rPr>
              <a:t>Match the graph of the function to the graph of its inverse.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/>
                <a:gridCol w="2043750"/>
                <a:gridCol w="2043750"/>
                <a:gridCol w="2043750"/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52990" y="4030872"/>
            <a:ext cx="1328022" cy="1328022"/>
            <a:chOff x="3026402" y="1052736"/>
            <a:chExt cx="2232248" cy="2232248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8" name="Group 27"/>
          <p:cNvGrpSpPr/>
          <p:nvPr/>
        </p:nvGrpSpPr>
        <p:grpSpPr>
          <a:xfrm>
            <a:off x="2796967" y="4030872"/>
            <a:ext cx="1328022" cy="1328022"/>
            <a:chOff x="3026402" y="1052736"/>
            <a:chExt cx="2232248" cy="223224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oup 30"/>
          <p:cNvGrpSpPr/>
          <p:nvPr/>
        </p:nvGrpSpPr>
        <p:grpSpPr>
          <a:xfrm>
            <a:off x="4867386" y="4030872"/>
            <a:ext cx="1328022" cy="1328022"/>
            <a:chOff x="3026402" y="1052736"/>
            <a:chExt cx="2232248" cy="223224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33"/>
          <p:cNvGrpSpPr/>
          <p:nvPr/>
        </p:nvGrpSpPr>
        <p:grpSpPr>
          <a:xfrm>
            <a:off x="6938711" y="4030872"/>
            <a:ext cx="1328022" cy="1328022"/>
            <a:chOff x="3026402" y="1052736"/>
            <a:chExt cx="2232248" cy="2232248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3026402" y="3284984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3026402" y="1052736"/>
              <a:ext cx="0" cy="223224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Freeform 36"/>
          <p:cNvSpPr/>
          <p:nvPr/>
        </p:nvSpPr>
        <p:spPr bwMode="auto">
          <a:xfrm>
            <a:off x="2513248" y="2041022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2796967" y="4273031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0" name="Freeform 39"/>
          <p:cNvSpPr/>
          <p:nvPr/>
        </p:nvSpPr>
        <p:spPr bwMode="auto">
          <a:xfrm rot="10800000">
            <a:off x="4867386" y="4267388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1" name="Freeform 40"/>
          <p:cNvSpPr/>
          <p:nvPr/>
        </p:nvSpPr>
        <p:spPr bwMode="auto">
          <a:xfrm flipH="1">
            <a:off x="752989" y="4272389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42" name="Freeform 41"/>
          <p:cNvSpPr/>
          <p:nvPr/>
        </p:nvSpPr>
        <p:spPr bwMode="auto">
          <a:xfrm flipV="1">
            <a:off x="6938711" y="4283703"/>
            <a:ext cx="1252245" cy="1085863"/>
          </a:xfrm>
          <a:custGeom>
            <a:avLst/>
            <a:gdLst>
              <a:gd name="connsiteX0" fmla="*/ 0 w 1676400"/>
              <a:gd name="connsiteY0" fmla="*/ 1453662 h 1453662"/>
              <a:gd name="connsiteX1" fmla="*/ 152400 w 1676400"/>
              <a:gd name="connsiteY1" fmla="*/ 844062 h 1453662"/>
              <a:gd name="connsiteX2" fmla="*/ 515815 w 1676400"/>
              <a:gd name="connsiteY2" fmla="*/ 328246 h 1453662"/>
              <a:gd name="connsiteX3" fmla="*/ 1113692 w 1676400"/>
              <a:gd name="connsiteY3" fmla="*/ 58616 h 1453662"/>
              <a:gd name="connsiteX4" fmla="*/ 1676400 w 1676400"/>
              <a:gd name="connsiteY4" fmla="*/ 0 h 145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1453662">
                <a:moveTo>
                  <a:pt x="0" y="1453662"/>
                </a:moveTo>
                <a:cubicBezTo>
                  <a:pt x="33215" y="1242646"/>
                  <a:pt x="66431" y="1031631"/>
                  <a:pt x="152400" y="844062"/>
                </a:cubicBezTo>
                <a:cubicBezTo>
                  <a:pt x="238369" y="656493"/>
                  <a:pt x="355600" y="459154"/>
                  <a:pt x="515815" y="328246"/>
                </a:cubicBezTo>
                <a:cubicBezTo>
                  <a:pt x="676030" y="197338"/>
                  <a:pt x="920261" y="113324"/>
                  <a:pt x="1113692" y="58616"/>
                </a:cubicBezTo>
                <a:cubicBezTo>
                  <a:pt x="1307123" y="3908"/>
                  <a:pt x="1491761" y="1954"/>
                  <a:pt x="167640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01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77093" y="3568569"/>
            <a:ext cx="2033810" cy="2011986"/>
          </a:xfrm>
          <a:prstGeom prst="rect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59078" y="1653967"/>
            <a:ext cx="1667455" cy="1613667"/>
            <a:chOff x="3024262" y="1052736"/>
            <a:chExt cx="2232248" cy="2160240"/>
          </a:xfrm>
        </p:grpSpPr>
        <p:cxnSp>
          <p:nvCxnSpPr>
            <p:cNvPr id="2" name="Straight Arrow Connector 1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" name="Straight Arrow Connector 2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TextBox 4"/>
          <p:cNvSpPr txBox="1"/>
          <p:nvPr/>
        </p:nvSpPr>
        <p:spPr>
          <a:xfrm>
            <a:off x="4776017" y="1993400"/>
            <a:ext cx="1828822" cy="1012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94" dirty="0">
                <a:latin typeface="Comic Sans MS" panose="030F0702030302020204" pitchFamily="66" charset="0"/>
              </a:rPr>
              <a:t>Match the graph of the function to the graph of its inverse.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0256" y="3536578"/>
          <a:ext cx="8175000" cy="204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50"/>
                <a:gridCol w="2043750"/>
                <a:gridCol w="2043750"/>
                <a:gridCol w="2043750"/>
              </a:tblGrid>
              <a:tr h="2043750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68304" marR="68304"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Oval 18"/>
          <p:cNvSpPr/>
          <p:nvPr/>
        </p:nvSpPr>
        <p:spPr bwMode="auto">
          <a:xfrm>
            <a:off x="477093" y="3568569"/>
            <a:ext cx="430311" cy="43031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A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510903" y="3568569"/>
            <a:ext cx="430311" cy="43031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B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60861" y="3600561"/>
            <a:ext cx="430311" cy="43031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604839" y="3568569"/>
            <a:ext cx="430311" cy="43031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793" dirty="0">
                <a:latin typeface="Comic Sans MS" panose="030F0702030302020204" pitchFamily="66" charset="0"/>
                <a:ea typeface="Microsoft YaHei" charset="-122"/>
              </a:rPr>
              <a:t>D</a:t>
            </a:r>
          </a:p>
        </p:txBody>
      </p:sp>
      <p:sp>
        <p:nvSpPr>
          <p:cNvPr id="39" name="Freeform 38"/>
          <p:cNvSpPr/>
          <p:nvPr/>
        </p:nvSpPr>
        <p:spPr bwMode="auto">
          <a:xfrm>
            <a:off x="2373137" y="2040993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726059" y="3851435"/>
            <a:ext cx="1667455" cy="1613667"/>
            <a:chOff x="3024262" y="1052736"/>
            <a:chExt cx="2232248" cy="2160240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oup 50"/>
          <p:cNvGrpSpPr/>
          <p:nvPr/>
        </p:nvGrpSpPr>
        <p:grpSpPr>
          <a:xfrm>
            <a:off x="6802480" y="3878329"/>
            <a:ext cx="1667455" cy="1613667"/>
            <a:chOff x="3024262" y="1052735"/>
            <a:chExt cx="2232248" cy="216024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5006836" y="1052735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4" name="Freeform 53"/>
          <p:cNvSpPr/>
          <p:nvPr/>
        </p:nvSpPr>
        <p:spPr bwMode="auto">
          <a:xfrm rot="5400000">
            <a:off x="4824636" y="4279617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55" name="Freeform 54"/>
          <p:cNvSpPr/>
          <p:nvPr/>
        </p:nvSpPr>
        <p:spPr bwMode="auto">
          <a:xfrm flipV="1">
            <a:off x="2833636" y="4190869"/>
            <a:ext cx="1269759" cy="988589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grpSp>
        <p:nvGrpSpPr>
          <p:cNvPr id="56" name="Group 55"/>
          <p:cNvGrpSpPr/>
          <p:nvPr/>
        </p:nvGrpSpPr>
        <p:grpSpPr>
          <a:xfrm rot="16200000" flipV="1">
            <a:off x="696055" y="3821516"/>
            <a:ext cx="1667455" cy="1613667"/>
            <a:chOff x="3024262" y="1052736"/>
            <a:chExt cx="2232248" cy="216024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 rot="16200000" flipV="1">
            <a:off x="4652684" y="3810619"/>
            <a:ext cx="1667455" cy="1613667"/>
            <a:chOff x="3024262" y="1052736"/>
            <a:chExt cx="2232248" cy="2160240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>
              <a:off x="3024262" y="2168860"/>
              <a:ext cx="2232248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3168278" y="1052736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Freeform 61"/>
          <p:cNvSpPr/>
          <p:nvPr/>
        </p:nvSpPr>
        <p:spPr bwMode="auto">
          <a:xfrm rot="10800000">
            <a:off x="7001328" y="4317681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63" name="Freeform 62"/>
          <p:cNvSpPr/>
          <p:nvPr/>
        </p:nvSpPr>
        <p:spPr bwMode="auto">
          <a:xfrm rot="5400000" flipV="1">
            <a:off x="859119" y="4279617"/>
            <a:ext cx="1269759" cy="858212"/>
          </a:xfrm>
          <a:custGeom>
            <a:avLst/>
            <a:gdLst>
              <a:gd name="connsiteX0" fmla="*/ 0 w 1699846"/>
              <a:gd name="connsiteY0" fmla="*/ 574470 h 1148901"/>
              <a:gd name="connsiteX1" fmla="*/ 410308 w 1699846"/>
              <a:gd name="connsiteY1" fmla="*/ 39 h 1148901"/>
              <a:gd name="connsiteX2" fmla="*/ 832338 w 1699846"/>
              <a:gd name="connsiteY2" fmla="*/ 597916 h 1148901"/>
              <a:gd name="connsiteX3" fmla="*/ 1230923 w 1699846"/>
              <a:gd name="connsiteY3" fmla="*/ 1148901 h 1148901"/>
              <a:gd name="connsiteX4" fmla="*/ 1699846 w 1699846"/>
              <a:gd name="connsiteY4" fmla="*/ 597916 h 114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9846" h="1148901">
                <a:moveTo>
                  <a:pt x="0" y="574470"/>
                </a:moveTo>
                <a:cubicBezTo>
                  <a:pt x="135792" y="285300"/>
                  <a:pt x="271585" y="-3869"/>
                  <a:pt x="410308" y="39"/>
                </a:cubicBezTo>
                <a:cubicBezTo>
                  <a:pt x="549031" y="3947"/>
                  <a:pt x="695569" y="406439"/>
                  <a:pt x="832338" y="597916"/>
                </a:cubicBezTo>
                <a:cubicBezTo>
                  <a:pt x="969107" y="789393"/>
                  <a:pt x="1086338" y="1148901"/>
                  <a:pt x="1230923" y="1148901"/>
                </a:cubicBezTo>
                <a:cubicBezTo>
                  <a:pt x="1375508" y="1148901"/>
                  <a:pt x="1537677" y="873408"/>
                  <a:pt x="1699846" y="59791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871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3528" y="1556792"/>
                <a:ext cx="8424936" cy="3447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We find the inverse function by putting the original function equal to y and rearranging to make x the subject.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We use the notation f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dirty="0">
                    <a:latin typeface="Comic Sans MS" panose="030F0702030302020204" pitchFamily="66" charset="0"/>
                  </a:rPr>
                  <a:t>(x) for the inverse function.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b="1" dirty="0">
                    <a:latin typeface="Comic Sans MS" panose="030F0702030302020204" pitchFamily="66" charset="0"/>
                  </a:rPr>
                  <a:t>Function			Inverse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sz="1600" dirty="0">
                    <a:latin typeface="Comic Sans MS" panose="030F0702030302020204" pitchFamily="66" charset="0"/>
                  </a:rPr>
                  <a:t>f(x) = x + 4	“add 4”		“subtract 4”		f</a:t>
                </a:r>
                <a:r>
                  <a:rPr lang="en-GB" sz="16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1600" dirty="0">
                    <a:latin typeface="Comic Sans MS" panose="030F0702030302020204" pitchFamily="66" charset="0"/>
                  </a:rPr>
                  <a:t>(x) = x – 4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</a:rPr>
                  <a:t>		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</a:rPr>
                  <a:t>g(x) = 5x	</a:t>
                </a:r>
                <a:r>
                  <a:rPr lang="en-GB" sz="1600" dirty="0" smtClean="0">
                    <a:latin typeface="Comic Sans MS" panose="030F0702030302020204" pitchFamily="66" charset="0"/>
                  </a:rPr>
                  <a:t>	“</a:t>
                </a:r>
                <a:r>
                  <a:rPr lang="en-GB" sz="1600" dirty="0">
                    <a:latin typeface="Comic Sans MS" panose="030F0702030302020204" pitchFamily="66" charset="0"/>
                  </a:rPr>
                  <a:t>times 5”	</a:t>
                </a:r>
                <a:r>
                  <a:rPr lang="en-GB" sz="1600" dirty="0" smtClean="0">
                    <a:latin typeface="Comic Sans MS" panose="030F0702030302020204" pitchFamily="66" charset="0"/>
                  </a:rPr>
                  <a:t>	“</a:t>
                </a:r>
                <a:r>
                  <a:rPr lang="en-GB" sz="1600" dirty="0">
                    <a:latin typeface="Comic Sans MS" panose="030F0702030302020204" pitchFamily="66" charset="0"/>
                  </a:rPr>
                  <a:t>divide by 5”		g</a:t>
                </a:r>
                <a:r>
                  <a:rPr lang="en-GB" sz="16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1600" dirty="0">
                    <a:latin typeface="Comic Sans MS" panose="030F0702030302020204" pitchFamily="66" charset="0"/>
                  </a:rPr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sz="1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</a:p>
              <a:p>
                <a:r>
                  <a:rPr lang="en-GB" sz="1600" dirty="0">
                    <a:latin typeface="Comic Sans MS" panose="030F0702030302020204" pitchFamily="66" charset="0"/>
                  </a:rPr>
                  <a:t>h(x) = 4x + 2	“times 4, add 2”	“subtract 2, divide by 4”	h</a:t>
                </a:r>
                <a:r>
                  <a:rPr lang="en-GB" sz="16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1600" dirty="0">
                    <a:latin typeface="Comic Sans MS" panose="030F0702030302020204" pitchFamily="66" charset="0"/>
                  </a:rPr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/>
                          </a:rPr>
                          <m:t>𝑥</m:t>
                        </m:r>
                        <m:r>
                          <a:rPr lang="en-GB" sz="1600" i="1">
                            <a:latin typeface="Cambria Math"/>
                          </a:rPr>
                          <m:t> −2</m:t>
                        </m:r>
                      </m:num>
                      <m:den>
                        <m:r>
                          <a:rPr lang="en-GB" sz="1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56792"/>
                <a:ext cx="8424936" cy="3447867"/>
              </a:xfrm>
              <a:prstGeom prst="rect">
                <a:avLst/>
              </a:prstGeom>
              <a:blipFill rotWithShape="0">
                <a:blip r:embed="rId2"/>
                <a:stretch>
                  <a:fillRect l="-579" t="-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69260" y="1557661"/>
                <a:ext cx="6163179" cy="2994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Find the inverse of the function f(x) = 2x² - 7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𝑦</m:t>
                    </m:r>
                    <m:r>
                      <a:rPr lang="en-GB" i="1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 −7</m:t>
                    </m:r>
                  </m:oMath>
                </a14:m>
                <a:endParaRPr lang="en-GB" i="1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𝑦</m:t>
                    </m:r>
                    <m:r>
                      <a:rPr lang="en-GB" i="1">
                        <a:latin typeface="Cambria Math"/>
                      </a:rPr>
                      <m:t>+7=2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𝑦</m:t>
                        </m:r>
                        <m:r>
                          <a:rPr lang="en-GB" i="1">
                            <a:latin typeface="Cambria Math"/>
                          </a:rPr>
                          <m:t>+7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𝑦</m:t>
                            </m:r>
                            <m:r>
                              <a:rPr lang="en-GB" i="1">
                                <a:latin typeface="Cambria Math"/>
                              </a:rPr>
                              <m:t>+ 7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Therefore f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dirty="0">
                    <a:latin typeface="Comic Sans MS" panose="030F0702030302020204" pitchFamily="66" charset="0"/>
                  </a:rPr>
                  <a:t>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  <m:r>
                              <a:rPr lang="en-GB" i="1">
                                <a:latin typeface="Cambria Math"/>
                              </a:rPr>
                              <m:t>+ 7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260" y="1557661"/>
                <a:ext cx="6163179" cy="2994794"/>
              </a:xfrm>
              <a:prstGeom prst="rect">
                <a:avLst/>
              </a:prstGeom>
              <a:blipFill rotWithShape="0">
                <a:blip r:embed="rId2"/>
                <a:stretch>
                  <a:fillRect l="-890" t="-1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xplosion 2 2"/>
          <p:cNvSpPr/>
          <p:nvPr/>
        </p:nvSpPr>
        <p:spPr bwMode="auto">
          <a:xfrm>
            <a:off x="5220072" y="2104183"/>
            <a:ext cx="4320480" cy="2448272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Let f(x) = y and rearrange to make x the subject</a:t>
            </a:r>
          </a:p>
        </p:txBody>
      </p:sp>
    </p:spTree>
    <p:extLst>
      <p:ext uri="{BB962C8B-B14F-4D97-AF65-F5344CB8AC3E}">
        <p14:creationId xmlns:p14="http://schemas.microsoft.com/office/powerpoint/2010/main" val="20230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395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16</cp:revision>
  <dcterms:created xsi:type="dcterms:W3CDTF">2015-07-01T12:05:39Z</dcterms:created>
  <dcterms:modified xsi:type="dcterms:W3CDTF">2018-02-07T14:53:49Z</dcterms:modified>
</cp:coreProperties>
</file>