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444" autoAdjust="0"/>
  </p:normalViewPr>
  <p:slideViewPr>
    <p:cSldViewPr snapToGrid="0">
      <p:cViewPr>
        <p:scale>
          <a:sx n="110" d="100"/>
          <a:sy n="110" d="100"/>
        </p:scale>
        <p:origin x="-150" y="-17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14/11/2017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96300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14/11/2017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14710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14/11/2017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406199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81038" y="1825625"/>
            <a:ext cx="8543925"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14/11/2017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150282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14/11/2017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11594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14/11/2017</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42467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14/11/2017</a:t>
            </a:fld>
            <a:endParaRPr lang="en-GB"/>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96730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14/11/2017</a:t>
            </a:fld>
            <a:endParaRPr lang="en-GB"/>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52322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14/11/2017</a:t>
            </a:fld>
            <a:endParaRPr lang="en-GB"/>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9283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14/11/2017</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37181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14/11/2017</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1619702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20150" t="13519" r="8266" b="7574"/>
          <a:stretch/>
        </p:blipFill>
        <p:spPr>
          <a:xfrm>
            <a:off x="1097662" y="0"/>
            <a:ext cx="7828771" cy="6858000"/>
          </a:xfrm>
          <a:prstGeom prst="rect">
            <a:avLst/>
          </a:prstGeom>
        </p:spPr>
      </p:pic>
    </p:spTree>
    <p:extLst>
      <p:ext uri="{BB962C8B-B14F-4D97-AF65-F5344CB8AC3E}">
        <p14:creationId xmlns:p14="http://schemas.microsoft.com/office/powerpoint/2010/main" val="1570703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6014" y="0"/>
            <a:ext cx="887661" cy="945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0"/>
            <a:ext cx="2388973" cy="646331"/>
          </a:xfrm>
          <a:prstGeom prst="rect">
            <a:avLst/>
          </a:prstGeom>
          <a:noFill/>
          <a:ln w="28575">
            <a:solidFill>
              <a:schemeClr val="tx1"/>
            </a:solidFill>
          </a:ln>
        </p:spPr>
        <p:txBody>
          <a:bodyPr wrap="square" rtlCol="0">
            <a:spAutoFit/>
          </a:bodyPr>
          <a:lstStyle/>
          <a:p>
            <a:r>
              <a:rPr lang="en-GB" dirty="0" smtClean="0">
                <a:latin typeface="Arial" panose="020B0604020202020204" pitchFamily="34" charset="0"/>
                <a:cs typeface="Arial" panose="020B0604020202020204" pitchFamily="34" charset="0"/>
              </a:rPr>
              <a:t>Ratio and Proportion Revision Mat</a:t>
            </a:r>
            <a:endParaRPr lang="en-GB" dirty="0">
              <a:latin typeface="Arial" panose="020B0604020202020204" pitchFamily="34" charset="0"/>
              <a:cs typeface="Arial" panose="020B0604020202020204" pitchFamily="34" charset="0"/>
            </a:endParaRPr>
          </a:p>
        </p:txBody>
      </p:sp>
      <p:sp>
        <p:nvSpPr>
          <p:cNvPr id="17" name="Rectangle 16"/>
          <p:cNvSpPr/>
          <p:nvPr/>
        </p:nvSpPr>
        <p:spPr>
          <a:xfrm>
            <a:off x="2477751" y="-1"/>
            <a:ext cx="2388972" cy="323452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Direct and Inverse Proportion</a:t>
            </a: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y is directly proportional to R2. When R = 4, y = 24. Work out the value of R when y = 1350</a:t>
            </a: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y is inversely proportional to x2 where x &gt; 0. When x = 2, y = 20. Work out the value of x when y = 5</a:t>
            </a: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w is directly proportional to y. When y = 4, w = 14. Work out the value of w when y = 9</a:t>
            </a: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w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is inversely proportional to x2. When x = 2, w = 5. Work out the value of w when x = 10</a:t>
            </a: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Rectangle 18"/>
          <p:cNvSpPr/>
          <p:nvPr/>
        </p:nvSpPr>
        <p:spPr>
          <a:xfrm>
            <a:off x="7444703" y="3695700"/>
            <a:ext cx="2388972" cy="31623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Exponential Growth and Decay</a:t>
            </a:r>
          </a:p>
          <a:p>
            <a:pPr marL="228600" indent="-228600">
              <a:buFont typeface="+mj-lt"/>
              <a:buAutoNum type="arabicParenR"/>
            </a:pP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The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population of </a:t>
            </a:r>
            <a:r>
              <a:rPr lang="en-GB" sz="1000" dirty="0" err="1">
                <a:solidFill>
                  <a:schemeClr val="tx1"/>
                </a:solidFill>
                <a:latin typeface="Arial" panose="020B0604020202020204" pitchFamily="34" charset="0"/>
                <a:ea typeface="Calibri" panose="020F0502020204030204" pitchFamily="34" charset="0"/>
                <a:cs typeface="Arial" panose="020B0604020202020204" pitchFamily="34" charset="0"/>
              </a:rPr>
              <a:t>Knapsford</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in 2010 was 3800 and is believed to be grow at a rate of 1.5% a year. </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Calculate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the population of </a:t>
            </a:r>
            <a:r>
              <a:rPr lang="en-GB" sz="1000" dirty="0" err="1">
                <a:solidFill>
                  <a:schemeClr val="tx1"/>
                </a:solidFill>
                <a:latin typeface="Arial" panose="020B0604020202020204" pitchFamily="34" charset="0"/>
                <a:ea typeface="Calibri" panose="020F0502020204030204" pitchFamily="34" charset="0"/>
                <a:cs typeface="Arial" panose="020B0604020202020204" pitchFamily="34" charset="0"/>
              </a:rPr>
              <a:t>Knapsford</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in 2011 and 2012</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The population of a form of algae is believed to grow exponentially. </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On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day 1 the population of algae was </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2240. By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day 4 it increased to 35000</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 Calculate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the population of the algae by day 10.</a:t>
            </a: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20" name="Rectangle 19"/>
          <p:cNvSpPr/>
          <p:nvPr/>
        </p:nvSpPr>
        <p:spPr>
          <a:xfrm>
            <a:off x="7444703" y="0"/>
            <a:ext cx="2388972" cy="35687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cs typeface="Arial" panose="020B0604020202020204" pitchFamily="34" charset="0"/>
              </a:rPr>
              <a:t>Reverse </a:t>
            </a:r>
            <a:r>
              <a:rPr lang="en-GB" sz="1000" b="1" dirty="0" smtClean="0">
                <a:solidFill>
                  <a:schemeClr val="tx1"/>
                </a:solidFill>
                <a:latin typeface="Arial" panose="020B0604020202020204" pitchFamily="34" charset="0"/>
                <a:cs typeface="Arial" panose="020B0604020202020204" pitchFamily="34" charset="0"/>
              </a:rPr>
              <a:t>Percentages</a:t>
            </a:r>
          </a:p>
          <a:p>
            <a:pPr marL="228600" indent="-228600">
              <a:buFont typeface="+mj-lt"/>
              <a:buAutoNum type="arabicParenR"/>
            </a:pPr>
            <a:r>
              <a:rPr lang="en-GB" sz="950" dirty="0">
                <a:solidFill>
                  <a:schemeClr val="tx1"/>
                </a:solidFill>
                <a:latin typeface="Arial" panose="020B0604020202020204" pitchFamily="34" charset="0"/>
                <a:cs typeface="Arial" panose="020B0604020202020204" pitchFamily="34" charset="0"/>
              </a:rPr>
              <a:t>Work out the price </a:t>
            </a:r>
            <a:endParaRPr lang="en-GB" sz="950" dirty="0" smtClean="0">
              <a:solidFill>
                <a:schemeClr val="tx1"/>
              </a:solidFill>
              <a:latin typeface="Arial" panose="020B0604020202020204" pitchFamily="34" charset="0"/>
              <a:cs typeface="Arial" panose="020B0604020202020204" pitchFamily="34" charset="0"/>
            </a:endParaRPr>
          </a:p>
          <a:p>
            <a:r>
              <a:rPr lang="en-GB" sz="950" dirty="0" smtClean="0">
                <a:solidFill>
                  <a:schemeClr val="tx1"/>
                </a:solidFill>
                <a:latin typeface="Arial" panose="020B0604020202020204" pitchFamily="34" charset="0"/>
                <a:cs typeface="Arial" panose="020B0604020202020204" pitchFamily="34" charset="0"/>
              </a:rPr>
              <a:t>       of </a:t>
            </a:r>
            <a:r>
              <a:rPr lang="en-GB" sz="950" dirty="0">
                <a:solidFill>
                  <a:schemeClr val="tx1"/>
                </a:solidFill>
                <a:latin typeface="Arial" panose="020B0604020202020204" pitchFamily="34" charset="0"/>
                <a:cs typeface="Arial" panose="020B0604020202020204" pitchFamily="34" charset="0"/>
              </a:rPr>
              <a:t>the car before it </a:t>
            </a:r>
            <a:endParaRPr lang="en-GB" sz="950" dirty="0" smtClean="0">
              <a:solidFill>
                <a:schemeClr val="tx1"/>
              </a:solidFill>
              <a:latin typeface="Arial" panose="020B0604020202020204" pitchFamily="34" charset="0"/>
              <a:cs typeface="Arial" panose="020B0604020202020204" pitchFamily="34" charset="0"/>
            </a:endParaRPr>
          </a:p>
          <a:p>
            <a:r>
              <a:rPr lang="en-GB" sz="950" dirty="0" smtClean="0">
                <a:solidFill>
                  <a:schemeClr val="tx1"/>
                </a:solidFill>
                <a:latin typeface="Arial" panose="020B0604020202020204" pitchFamily="34" charset="0"/>
                <a:cs typeface="Arial" panose="020B0604020202020204" pitchFamily="34" charset="0"/>
              </a:rPr>
              <a:t>       was </a:t>
            </a:r>
            <a:r>
              <a:rPr lang="en-GB" sz="950" dirty="0">
                <a:solidFill>
                  <a:schemeClr val="tx1"/>
                </a:solidFill>
                <a:latin typeface="Arial" panose="020B0604020202020204" pitchFamily="34" charset="0"/>
                <a:cs typeface="Arial" panose="020B0604020202020204" pitchFamily="34" charset="0"/>
              </a:rPr>
              <a:t>reduced.</a:t>
            </a:r>
          </a:p>
          <a:p>
            <a:pPr marL="228600" indent="-228600">
              <a:buFont typeface="+mj-lt"/>
              <a:buAutoNum type="arabicParenR"/>
            </a:pPr>
            <a:endParaRPr lang="en-GB" sz="950" dirty="0">
              <a:solidFill>
                <a:schemeClr val="tx1"/>
              </a:solidFill>
              <a:latin typeface="Arial" panose="020B0604020202020204" pitchFamily="34" charset="0"/>
              <a:cs typeface="Arial" panose="020B0604020202020204" pitchFamily="34" charset="0"/>
            </a:endParaRPr>
          </a:p>
          <a:p>
            <a:pPr marL="228600" indent="-228600">
              <a:buAutoNum type="arabicParenR" startAt="2"/>
            </a:pPr>
            <a:r>
              <a:rPr lang="en-GB" sz="950" dirty="0" smtClean="0">
                <a:solidFill>
                  <a:schemeClr val="tx1"/>
                </a:solidFill>
                <a:latin typeface="Arial" panose="020B0604020202020204" pitchFamily="34" charset="0"/>
                <a:cs typeface="Arial" panose="020B0604020202020204" pitchFamily="34" charset="0"/>
              </a:rPr>
              <a:t>I </a:t>
            </a:r>
            <a:r>
              <a:rPr lang="en-GB" sz="950" dirty="0">
                <a:solidFill>
                  <a:schemeClr val="tx1"/>
                </a:solidFill>
                <a:latin typeface="Arial" panose="020B0604020202020204" pitchFamily="34" charset="0"/>
                <a:cs typeface="Arial" panose="020B0604020202020204" pitchFamily="34" charset="0"/>
              </a:rPr>
              <a:t>increase a </a:t>
            </a:r>
            <a:r>
              <a:rPr lang="en-GB" sz="950" dirty="0" smtClean="0">
                <a:solidFill>
                  <a:schemeClr val="tx1"/>
                </a:solidFill>
                <a:latin typeface="Arial" panose="020B0604020202020204" pitchFamily="34" charset="0"/>
                <a:cs typeface="Arial" panose="020B0604020202020204" pitchFamily="34" charset="0"/>
              </a:rPr>
              <a:t>number</a:t>
            </a:r>
          </a:p>
          <a:p>
            <a:r>
              <a:rPr lang="en-GB" sz="950" dirty="0">
                <a:solidFill>
                  <a:schemeClr val="tx1"/>
                </a:solidFill>
                <a:latin typeface="Arial" panose="020B0604020202020204" pitchFamily="34" charset="0"/>
                <a:cs typeface="Arial" panose="020B0604020202020204" pitchFamily="34" charset="0"/>
              </a:rPr>
              <a:t> </a:t>
            </a:r>
            <a:r>
              <a:rPr lang="en-GB" sz="950" dirty="0" smtClean="0">
                <a:solidFill>
                  <a:schemeClr val="tx1"/>
                </a:solidFill>
                <a:latin typeface="Arial" panose="020B0604020202020204" pitchFamily="34" charset="0"/>
                <a:cs typeface="Arial" panose="020B0604020202020204" pitchFamily="34" charset="0"/>
              </a:rPr>
              <a:t>      </a:t>
            </a:r>
            <a:r>
              <a:rPr lang="en-GB" sz="950" dirty="0">
                <a:solidFill>
                  <a:schemeClr val="tx1"/>
                </a:solidFill>
                <a:latin typeface="Arial" panose="020B0604020202020204" pitchFamily="34" charset="0"/>
                <a:cs typeface="Arial" panose="020B0604020202020204" pitchFamily="34" charset="0"/>
              </a:rPr>
              <a:t>by 24%. The </a:t>
            </a:r>
            <a:r>
              <a:rPr lang="en-GB" sz="950" dirty="0" smtClean="0">
                <a:solidFill>
                  <a:schemeClr val="tx1"/>
                </a:solidFill>
                <a:latin typeface="Arial" panose="020B0604020202020204" pitchFamily="34" charset="0"/>
                <a:cs typeface="Arial" panose="020B0604020202020204" pitchFamily="34" charset="0"/>
              </a:rPr>
              <a:t>answer</a:t>
            </a:r>
          </a:p>
          <a:p>
            <a:r>
              <a:rPr lang="en-GB" sz="950" dirty="0" smtClean="0">
                <a:solidFill>
                  <a:schemeClr val="tx1"/>
                </a:solidFill>
                <a:latin typeface="Arial" panose="020B0604020202020204" pitchFamily="34" charset="0"/>
                <a:cs typeface="Arial" panose="020B0604020202020204" pitchFamily="34" charset="0"/>
              </a:rPr>
              <a:t>       is </a:t>
            </a:r>
            <a:r>
              <a:rPr lang="en-GB" sz="950" dirty="0">
                <a:solidFill>
                  <a:schemeClr val="tx1"/>
                </a:solidFill>
                <a:latin typeface="Arial" panose="020B0604020202020204" pitchFamily="34" charset="0"/>
                <a:cs typeface="Arial" panose="020B0604020202020204" pitchFamily="34" charset="0"/>
              </a:rPr>
              <a:t>6014. What number did I start </a:t>
            </a:r>
            <a:r>
              <a:rPr lang="en-GB" sz="950" dirty="0" smtClean="0">
                <a:solidFill>
                  <a:schemeClr val="tx1"/>
                </a:solidFill>
                <a:latin typeface="Arial" panose="020B0604020202020204" pitchFamily="34" charset="0"/>
                <a:cs typeface="Arial" panose="020B0604020202020204" pitchFamily="34" charset="0"/>
              </a:rPr>
              <a:t>     </a:t>
            </a:r>
          </a:p>
          <a:p>
            <a:r>
              <a:rPr lang="en-GB" sz="950" dirty="0">
                <a:solidFill>
                  <a:schemeClr val="tx1"/>
                </a:solidFill>
                <a:latin typeface="Arial" panose="020B0604020202020204" pitchFamily="34" charset="0"/>
                <a:cs typeface="Arial" panose="020B0604020202020204" pitchFamily="34" charset="0"/>
              </a:rPr>
              <a:t> </a:t>
            </a:r>
            <a:r>
              <a:rPr lang="en-GB" sz="950" dirty="0" smtClean="0">
                <a:solidFill>
                  <a:schemeClr val="tx1"/>
                </a:solidFill>
                <a:latin typeface="Arial" panose="020B0604020202020204" pitchFamily="34" charset="0"/>
                <a:cs typeface="Arial" panose="020B0604020202020204" pitchFamily="34" charset="0"/>
              </a:rPr>
              <a:t>      with</a:t>
            </a:r>
            <a:r>
              <a:rPr lang="en-GB" sz="950" dirty="0">
                <a:solidFill>
                  <a:schemeClr val="tx1"/>
                </a:solidFill>
                <a:latin typeface="Arial" panose="020B0604020202020204" pitchFamily="34" charset="0"/>
                <a:cs typeface="Arial" panose="020B0604020202020204" pitchFamily="34" charset="0"/>
              </a:rPr>
              <a:t>?</a:t>
            </a:r>
          </a:p>
          <a:p>
            <a:pPr marL="228600" indent="-228600">
              <a:buFont typeface="+mj-lt"/>
              <a:buAutoNum type="arabicParenR"/>
            </a:pPr>
            <a:endParaRPr lang="en-GB" sz="95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3"/>
            </a:pPr>
            <a:r>
              <a:rPr lang="en-GB" sz="950" dirty="0">
                <a:solidFill>
                  <a:schemeClr val="tx1"/>
                </a:solidFill>
                <a:latin typeface="Arial" panose="020B0604020202020204" pitchFamily="34" charset="0"/>
                <a:cs typeface="Arial" panose="020B0604020202020204" pitchFamily="34" charset="0"/>
              </a:rPr>
              <a:t>In a sale the normal price of a dress is reduced by 25%. The sale price is then reduced by £10. The dress is now priced at £80. The manager says, “The price is now one-third less than the normal price.” Show that he is correct.</a:t>
            </a:r>
          </a:p>
          <a:p>
            <a:pPr marL="228600" indent="-228600">
              <a:buFont typeface="+mj-lt"/>
              <a:buAutoNum type="arabicParenR" startAt="3"/>
            </a:pPr>
            <a:endParaRPr lang="en-GB" sz="95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3"/>
            </a:pPr>
            <a:r>
              <a:rPr lang="en-GB" sz="950" dirty="0">
                <a:solidFill>
                  <a:schemeClr val="tx1"/>
                </a:solidFill>
                <a:latin typeface="Arial" panose="020B0604020202020204" pitchFamily="34" charset="0"/>
                <a:cs typeface="Arial" panose="020B0604020202020204" pitchFamily="34" charset="0"/>
              </a:rPr>
              <a:t>Jane and Laura each have a meal. Jane pays £41.80 which includes a £4 tip. Laura also pays £41.80 which includes a 10% tip. Who pays the greater tip? </a:t>
            </a:r>
            <a:endParaRPr lang="en-GB" sz="950" dirty="0" smtClean="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3"/>
            </a:pPr>
            <a:endParaRPr lang="en-GB" sz="1000"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21" name="Rectangle 20"/>
              <p:cNvSpPr/>
              <p:nvPr/>
            </p:nvSpPr>
            <p:spPr>
              <a:xfrm>
                <a:off x="4955501" y="-2"/>
                <a:ext cx="2388972" cy="323452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Recurring Decimals</a:t>
                </a:r>
              </a:p>
              <a:p>
                <a:pPr marL="228600" lvl="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Which of these when converted to decimals are recurring decimals? Circle your </a:t>
                </a:r>
                <a:r>
                  <a:rPr lang="en-GB" sz="1000" dirty="0" smtClean="0">
                    <a:solidFill>
                      <a:schemeClr val="tx1"/>
                    </a:solidFill>
                    <a:latin typeface="Arial" panose="020B0604020202020204" pitchFamily="34" charset="0"/>
                    <a:cs typeface="Arial" panose="020B0604020202020204" pitchFamily="34" charset="0"/>
                  </a:rPr>
                  <a:t>answers.</a:t>
                </a:r>
              </a:p>
              <a:p>
                <a:pPr marL="228600" lvl="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f>
                        <m:fPr>
                          <m:ctrlPr>
                            <a:rPr lang="en-GB" sz="1000" i="1">
                              <a:solidFill>
                                <a:schemeClr val="tx1"/>
                              </a:solidFill>
                              <a:latin typeface="Cambria Math" panose="02040503050406030204" pitchFamily="18" charset="0"/>
                            </a:rPr>
                          </m:ctrlPr>
                        </m:fPr>
                        <m:num>
                          <m:r>
                            <a:rPr lang="en-GB" sz="1000" i="1">
                              <a:solidFill>
                                <a:schemeClr val="tx1"/>
                              </a:solidFill>
                              <a:latin typeface="Cambria Math" panose="02040503050406030204" pitchFamily="18" charset="0"/>
                            </a:rPr>
                            <m:t>1</m:t>
                          </m:r>
                        </m:num>
                        <m:den>
                          <m:r>
                            <a:rPr lang="en-GB" sz="1000" i="1">
                              <a:solidFill>
                                <a:schemeClr val="tx1"/>
                              </a:solidFill>
                              <a:latin typeface="Cambria Math" panose="02040503050406030204" pitchFamily="18" charset="0"/>
                            </a:rPr>
                            <m:t>3</m:t>
                          </m:r>
                        </m:den>
                      </m:f>
                      <m:r>
                        <a:rPr lang="en-GB" sz="1000" b="0" i="0" smtClean="0">
                          <a:solidFill>
                            <a:schemeClr val="tx1"/>
                          </a:solidFill>
                          <a:latin typeface="Cambria Math" panose="02040503050406030204" pitchFamily="18" charset="0"/>
                        </a:rPr>
                        <m:t>      </m:t>
                      </m:r>
                      <m:r>
                        <a:rPr lang="en-GB" sz="1000" i="1">
                          <a:solidFill>
                            <a:schemeClr val="tx1"/>
                          </a:solidFill>
                          <a:latin typeface="Cambria Math" panose="02040503050406030204" pitchFamily="18" charset="0"/>
                        </a:rPr>
                        <m:t>𝜋</m:t>
                      </m:r>
                      <m:r>
                        <a:rPr lang="en-GB" sz="1000" b="0" i="1" smtClean="0">
                          <a:solidFill>
                            <a:schemeClr val="tx1"/>
                          </a:solidFill>
                          <a:latin typeface="Cambria Math" panose="02040503050406030204" pitchFamily="18" charset="0"/>
                        </a:rPr>
                        <m:t>      </m:t>
                      </m:r>
                      <m:rad>
                        <m:radPr>
                          <m:degHide m:val="on"/>
                          <m:ctrlPr>
                            <a:rPr lang="en-GB" sz="1000" i="1">
                              <a:solidFill>
                                <a:schemeClr val="tx1"/>
                              </a:solidFill>
                              <a:latin typeface="Cambria Math" panose="02040503050406030204" pitchFamily="18" charset="0"/>
                            </a:rPr>
                          </m:ctrlPr>
                        </m:radPr>
                        <m:deg/>
                        <m:e>
                          <m:r>
                            <a:rPr lang="en-GB" sz="1000" i="1">
                              <a:solidFill>
                                <a:schemeClr val="tx1"/>
                              </a:solidFill>
                              <a:latin typeface="Cambria Math" panose="02040503050406030204" pitchFamily="18" charset="0"/>
                            </a:rPr>
                            <m:t>3</m:t>
                          </m:r>
                        </m:e>
                      </m:rad>
                      <m:r>
                        <a:rPr lang="en-GB" sz="1000" b="0" i="1" smtClean="0">
                          <a:solidFill>
                            <a:schemeClr val="tx1"/>
                          </a:solidFill>
                          <a:latin typeface="Cambria Math" panose="02040503050406030204" pitchFamily="18" charset="0"/>
                        </a:rPr>
                        <m:t>      </m:t>
                      </m:r>
                      <m:f>
                        <m:fPr>
                          <m:ctrlPr>
                            <a:rPr lang="en-GB" sz="1000" i="1">
                              <a:solidFill>
                                <a:schemeClr val="tx1"/>
                              </a:solidFill>
                              <a:latin typeface="Cambria Math" panose="02040503050406030204" pitchFamily="18" charset="0"/>
                            </a:rPr>
                          </m:ctrlPr>
                        </m:fPr>
                        <m:num>
                          <m:r>
                            <a:rPr lang="en-GB" sz="1000" i="1">
                              <a:solidFill>
                                <a:schemeClr val="tx1"/>
                              </a:solidFill>
                              <a:latin typeface="Cambria Math" panose="02040503050406030204" pitchFamily="18" charset="0"/>
                            </a:rPr>
                            <m:t>3</m:t>
                          </m:r>
                        </m:num>
                        <m:den>
                          <m:r>
                            <a:rPr lang="en-GB" sz="1000" i="1">
                              <a:solidFill>
                                <a:schemeClr val="tx1"/>
                              </a:solidFill>
                              <a:latin typeface="Cambria Math" panose="02040503050406030204" pitchFamily="18" charset="0"/>
                            </a:rPr>
                            <m:t>16</m:t>
                          </m:r>
                        </m:den>
                      </m:f>
                      <m:r>
                        <a:rPr lang="en-GB" sz="1000" b="0" i="1" smtClean="0">
                          <a:solidFill>
                            <a:schemeClr val="tx1"/>
                          </a:solidFill>
                          <a:latin typeface="Cambria Math" panose="02040503050406030204" pitchFamily="18" charset="0"/>
                        </a:rPr>
                        <m:t>      </m:t>
                      </m:r>
                      <m:f>
                        <m:fPr>
                          <m:ctrlPr>
                            <a:rPr lang="en-GB" sz="1000" i="1">
                              <a:solidFill>
                                <a:schemeClr val="tx1"/>
                              </a:solidFill>
                              <a:latin typeface="Cambria Math" panose="02040503050406030204" pitchFamily="18" charset="0"/>
                            </a:rPr>
                          </m:ctrlPr>
                        </m:fPr>
                        <m:num>
                          <m:r>
                            <a:rPr lang="en-GB" sz="1000" i="1">
                              <a:solidFill>
                                <a:schemeClr val="tx1"/>
                              </a:solidFill>
                              <a:latin typeface="Cambria Math" panose="02040503050406030204" pitchFamily="18" charset="0"/>
                            </a:rPr>
                            <m:t>5</m:t>
                          </m:r>
                        </m:num>
                        <m:den>
                          <m:r>
                            <a:rPr lang="en-GB" sz="1000" i="1">
                              <a:solidFill>
                                <a:schemeClr val="tx1"/>
                              </a:solidFill>
                              <a:latin typeface="Cambria Math" panose="02040503050406030204" pitchFamily="18" charset="0"/>
                            </a:rPr>
                            <m:t>7</m:t>
                          </m:r>
                        </m:den>
                      </m:f>
                    </m:oMath>
                  </m:oMathPara>
                </a14:m>
                <a:endParaRPr lang="en-GB" sz="1000" dirty="0">
                  <a:solidFill>
                    <a:schemeClr val="tx1"/>
                  </a:solidFill>
                  <a:latin typeface="Arial" panose="020B0604020202020204" pitchFamily="34" charset="0"/>
                  <a:cs typeface="Arial" panose="020B0604020202020204" pitchFamily="34" charset="0"/>
                </a:endParaRPr>
              </a:p>
              <a:p>
                <a:pPr lvl="0"/>
                <a:r>
                  <a:rPr lang="en-GB" sz="1000" dirty="0" smtClean="0">
                    <a:solidFill>
                      <a:schemeClr val="tx1"/>
                    </a:solidFill>
                    <a:latin typeface="Arial" panose="020B0604020202020204" pitchFamily="34" charset="0"/>
                    <a:cs typeface="Arial" panose="020B0604020202020204" pitchFamily="34" charset="0"/>
                  </a:rPr>
                  <a:t> </a:t>
                </a:r>
                <a:endParaRPr lang="en-GB" sz="1000" dirty="0">
                  <a:solidFill>
                    <a:schemeClr val="tx1"/>
                  </a:solidFill>
                  <a:latin typeface="Arial" panose="020B0604020202020204" pitchFamily="34" charset="0"/>
                  <a:cs typeface="Arial" panose="020B0604020202020204" pitchFamily="34" charset="0"/>
                </a:endParaRPr>
              </a:p>
              <a:p>
                <a:pPr lvl="0"/>
                <a:r>
                  <a:rPr lang="en-GB" sz="1000" dirty="0" smtClean="0">
                    <a:solidFill>
                      <a:schemeClr val="tx1"/>
                    </a:solidFill>
                    <a:latin typeface="Arial" panose="020B0604020202020204" pitchFamily="34" charset="0"/>
                    <a:cs typeface="Arial" panose="020B0604020202020204" pitchFamily="34" charset="0"/>
                  </a:rPr>
                  <a:t>2a)   Show </a:t>
                </a:r>
                <a:r>
                  <a:rPr lang="en-GB" sz="1000" dirty="0">
                    <a:solidFill>
                      <a:schemeClr val="tx1"/>
                    </a:solidFill>
                    <a:latin typeface="Arial" panose="020B0604020202020204" pitchFamily="34" charset="0"/>
                    <a:cs typeface="Arial" panose="020B0604020202020204" pitchFamily="34" charset="0"/>
                  </a:rPr>
                  <a:t>that </a:t>
                </a:r>
                <a14:m>
                  <m:oMath xmlns:m="http://schemas.openxmlformats.org/officeDocument/2006/math">
                    <m:f>
                      <m:fPr>
                        <m:ctrlPr>
                          <a:rPr lang="en-GB" sz="1000" i="1">
                            <a:solidFill>
                              <a:schemeClr val="tx1"/>
                            </a:solidFill>
                            <a:latin typeface="Cambria Math" panose="02040503050406030204" pitchFamily="18" charset="0"/>
                          </a:rPr>
                        </m:ctrlPr>
                      </m:fPr>
                      <m:num>
                        <m:r>
                          <a:rPr lang="en-GB" sz="1000" i="1">
                            <a:solidFill>
                              <a:schemeClr val="tx1"/>
                            </a:solidFill>
                            <a:latin typeface="Cambria Math" panose="02040503050406030204" pitchFamily="18" charset="0"/>
                          </a:rPr>
                          <m:t>4</m:t>
                        </m:r>
                      </m:num>
                      <m:den>
                        <m:r>
                          <a:rPr lang="en-GB" sz="1000" i="1">
                            <a:solidFill>
                              <a:schemeClr val="tx1"/>
                            </a:solidFill>
                            <a:latin typeface="Cambria Math" panose="02040503050406030204" pitchFamily="18" charset="0"/>
                          </a:rPr>
                          <m:t>9</m:t>
                        </m:r>
                      </m:den>
                    </m:f>
                  </m:oMath>
                </a14:m>
                <a:r>
                  <a:rPr lang="en-GB" sz="1000" dirty="0">
                    <a:solidFill>
                      <a:schemeClr val="tx1"/>
                    </a:solidFill>
                    <a:latin typeface="Arial" panose="020B0604020202020204" pitchFamily="34" charset="0"/>
                    <a:cs typeface="Arial" panose="020B0604020202020204" pitchFamily="34" charset="0"/>
                  </a:rPr>
                  <a:t> is equivalent to </a:t>
                </a:r>
                <a14:m>
                  <m:oMath xmlns:m="http://schemas.openxmlformats.org/officeDocument/2006/math">
                    <m:r>
                      <a:rPr lang="en-GB" sz="1000" i="1">
                        <a:solidFill>
                          <a:schemeClr val="tx1"/>
                        </a:solidFill>
                        <a:latin typeface="Cambria Math" panose="02040503050406030204" pitchFamily="18" charset="0"/>
                      </a:rPr>
                      <m:t>0.</m:t>
                    </m:r>
                    <m:acc>
                      <m:accPr>
                        <m:chr m:val="̇"/>
                        <m:ctrlPr>
                          <a:rPr lang="en-GB" sz="1000" i="1">
                            <a:solidFill>
                              <a:schemeClr val="tx1"/>
                            </a:solidFill>
                            <a:latin typeface="Cambria Math" panose="02040503050406030204" pitchFamily="18" charset="0"/>
                          </a:rPr>
                        </m:ctrlPr>
                      </m:accPr>
                      <m:e>
                        <m:r>
                          <a:rPr lang="en-GB" sz="1000" i="1">
                            <a:solidFill>
                              <a:schemeClr val="tx1"/>
                            </a:solidFill>
                            <a:latin typeface="Cambria Math" panose="02040503050406030204" pitchFamily="18" charset="0"/>
                          </a:rPr>
                          <m:t>4</m:t>
                        </m:r>
                      </m:e>
                    </m:acc>
                  </m:oMath>
                </a14:m>
                <a:endParaRPr lang="en-GB" sz="1000" dirty="0" smtClean="0">
                  <a:solidFill>
                    <a:schemeClr val="tx1"/>
                  </a:solidFill>
                  <a:latin typeface="Arial" panose="020B0604020202020204" pitchFamily="34" charset="0"/>
                </a:endParaRPr>
              </a:p>
              <a:p>
                <a:pPr lvl="0"/>
                <a:endParaRPr lang="en-GB" sz="1000" dirty="0">
                  <a:solidFill>
                    <a:schemeClr val="tx1"/>
                  </a:solidFill>
                  <a:latin typeface="Arial" panose="020B0604020202020204" pitchFamily="34" charset="0"/>
                </a:endParaRPr>
              </a:p>
              <a:p>
                <a:pPr lvl="0"/>
                <a:endParaRPr lang="en-GB" sz="1000" dirty="0" smtClean="0">
                  <a:solidFill>
                    <a:schemeClr val="tx1"/>
                  </a:solidFill>
                  <a:latin typeface="Arial" panose="020B0604020202020204" pitchFamily="34" charset="0"/>
                </a:endParaRPr>
              </a:p>
              <a:p>
                <a:pPr lvl="0"/>
                <a:r>
                  <a:rPr lang="en-GB" sz="1000" dirty="0" smtClean="0">
                    <a:solidFill>
                      <a:schemeClr val="tx1"/>
                    </a:solidFill>
                    <a:latin typeface="Arial" panose="020B0604020202020204" pitchFamily="34" charset="0"/>
                    <a:cs typeface="Arial" panose="020B0604020202020204" pitchFamily="34" charset="0"/>
                  </a:rPr>
                  <a:t>  b)   Using </a:t>
                </a:r>
                <a:r>
                  <a:rPr lang="en-GB" sz="1000" dirty="0">
                    <a:solidFill>
                      <a:schemeClr val="tx1"/>
                    </a:solidFill>
                    <a:latin typeface="Arial" panose="020B0604020202020204" pitchFamily="34" charset="0"/>
                    <a:cs typeface="Arial" panose="020B0604020202020204" pitchFamily="34" charset="0"/>
                  </a:rPr>
                  <a:t>part (a), or otherwise, write </a:t>
                </a:r>
                <a:endParaRPr lang="en-GB" sz="1000" dirty="0" smtClean="0">
                  <a:solidFill>
                    <a:schemeClr val="tx1"/>
                  </a:solidFill>
                  <a:latin typeface="Arial" panose="020B0604020202020204" pitchFamily="34" charset="0"/>
                  <a:cs typeface="Arial" panose="020B0604020202020204" pitchFamily="34" charset="0"/>
                </a:endParaRPr>
              </a:p>
              <a:p>
                <a:pPr lvl="0"/>
                <a:r>
                  <a:rPr lang="en-GB" sz="1000" dirty="0">
                    <a:solidFill>
                      <a:schemeClr val="tx1"/>
                    </a:solidFill>
                    <a:latin typeface="Arial" panose="020B0604020202020204" pitchFamily="34" charset="0"/>
                    <a:cs typeface="Arial" panose="020B0604020202020204" pitchFamily="34" charset="0"/>
                  </a:rPr>
                  <a:t> </a:t>
                </a:r>
                <a:r>
                  <a:rPr lang="en-GB" sz="1000" dirty="0" smtClean="0">
                    <a:solidFill>
                      <a:schemeClr val="tx1"/>
                    </a:solidFill>
                    <a:latin typeface="Arial" panose="020B0604020202020204" pitchFamily="34" charset="0"/>
                    <a:cs typeface="Arial" panose="020B0604020202020204" pitchFamily="34" charset="0"/>
                  </a:rPr>
                  <a:t>        </a:t>
                </a:r>
                <a14:m>
                  <m:oMath xmlns:m="http://schemas.openxmlformats.org/officeDocument/2006/math">
                    <m:r>
                      <a:rPr lang="en-GB" sz="1000" i="1">
                        <a:solidFill>
                          <a:schemeClr val="tx1"/>
                        </a:solidFill>
                        <a:latin typeface="Cambria Math" panose="02040503050406030204" pitchFamily="18" charset="0"/>
                      </a:rPr>
                      <m:t>0.9</m:t>
                    </m:r>
                    <m:acc>
                      <m:accPr>
                        <m:chr m:val="̇"/>
                        <m:ctrlPr>
                          <a:rPr lang="en-GB" sz="1000" i="1">
                            <a:solidFill>
                              <a:schemeClr val="tx1"/>
                            </a:solidFill>
                            <a:latin typeface="Cambria Math" panose="02040503050406030204" pitchFamily="18" charset="0"/>
                          </a:rPr>
                        </m:ctrlPr>
                      </m:accPr>
                      <m:e>
                        <m:r>
                          <a:rPr lang="en-GB" sz="1000" i="1">
                            <a:solidFill>
                              <a:schemeClr val="tx1"/>
                            </a:solidFill>
                            <a:latin typeface="Cambria Math" panose="02040503050406030204" pitchFamily="18" charset="0"/>
                          </a:rPr>
                          <m:t>4</m:t>
                        </m:r>
                      </m:e>
                    </m:acc>
                  </m:oMath>
                </a14:m>
                <a:r>
                  <a:rPr lang="en-GB" sz="1000" dirty="0">
                    <a:solidFill>
                      <a:schemeClr val="tx1"/>
                    </a:solidFill>
                    <a:latin typeface="Arial" panose="020B0604020202020204" pitchFamily="34" charset="0"/>
                    <a:cs typeface="Arial" panose="020B0604020202020204" pitchFamily="34" charset="0"/>
                  </a:rPr>
                  <a:t> as a fraction.</a:t>
                </a: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pPr lvl="0"/>
                <a:r>
                  <a:rPr lang="en-GB" sz="1000" dirty="0" smtClean="0">
                    <a:solidFill>
                      <a:schemeClr val="tx1"/>
                    </a:solidFill>
                    <a:latin typeface="Arial" panose="020B0604020202020204" pitchFamily="34" charset="0"/>
                    <a:cs typeface="Arial" panose="020B0604020202020204" pitchFamily="34" charset="0"/>
                  </a:rPr>
                  <a:t>3)    Convert </a:t>
                </a:r>
                <a14:m>
                  <m:oMath xmlns:m="http://schemas.openxmlformats.org/officeDocument/2006/math">
                    <m:r>
                      <a:rPr lang="en-GB" sz="1000" i="1">
                        <a:solidFill>
                          <a:schemeClr val="tx1"/>
                        </a:solidFill>
                        <a:latin typeface="Cambria Math" panose="02040503050406030204" pitchFamily="18" charset="0"/>
                      </a:rPr>
                      <m:t>0.1</m:t>
                    </m:r>
                    <m:acc>
                      <m:accPr>
                        <m:chr m:val="̇"/>
                        <m:ctrlPr>
                          <a:rPr lang="en-GB" sz="1000" i="1">
                            <a:solidFill>
                              <a:schemeClr val="tx1"/>
                            </a:solidFill>
                            <a:latin typeface="Cambria Math" panose="02040503050406030204" pitchFamily="18" charset="0"/>
                          </a:rPr>
                        </m:ctrlPr>
                      </m:accPr>
                      <m:e>
                        <m:r>
                          <a:rPr lang="en-GB" sz="1000" i="1">
                            <a:solidFill>
                              <a:schemeClr val="tx1"/>
                            </a:solidFill>
                            <a:latin typeface="Cambria Math" panose="02040503050406030204" pitchFamily="18" charset="0"/>
                          </a:rPr>
                          <m:t>7</m:t>
                        </m:r>
                      </m:e>
                    </m:acc>
                    <m:acc>
                      <m:accPr>
                        <m:chr m:val="̇"/>
                        <m:ctrlPr>
                          <a:rPr lang="en-GB" sz="1000" i="1">
                            <a:solidFill>
                              <a:schemeClr val="tx1"/>
                            </a:solidFill>
                            <a:latin typeface="Cambria Math" panose="02040503050406030204" pitchFamily="18" charset="0"/>
                          </a:rPr>
                        </m:ctrlPr>
                      </m:accPr>
                      <m:e>
                        <m:r>
                          <a:rPr lang="en-GB" sz="1000" i="1">
                            <a:solidFill>
                              <a:schemeClr val="tx1"/>
                            </a:solidFill>
                            <a:latin typeface="Cambria Math" panose="02040503050406030204" pitchFamily="18" charset="0"/>
                          </a:rPr>
                          <m:t>2</m:t>
                        </m:r>
                      </m:e>
                    </m:acc>
                  </m:oMath>
                </a14:m>
                <a:r>
                  <a:rPr lang="en-GB" sz="1000" dirty="0">
                    <a:solidFill>
                      <a:schemeClr val="tx1"/>
                    </a:solidFill>
                    <a:latin typeface="Arial" panose="020B0604020202020204" pitchFamily="34" charset="0"/>
                    <a:cs typeface="Arial" panose="020B0604020202020204" pitchFamily="34" charset="0"/>
                  </a:rPr>
                  <a:t> to a fraction in its </a:t>
                </a:r>
                <a:r>
                  <a:rPr lang="en-GB" sz="1000" dirty="0" smtClean="0">
                    <a:solidFill>
                      <a:schemeClr val="tx1"/>
                    </a:solidFill>
                    <a:latin typeface="Arial" panose="020B0604020202020204" pitchFamily="34" charset="0"/>
                    <a:cs typeface="Arial" panose="020B0604020202020204" pitchFamily="34" charset="0"/>
                  </a:rPr>
                  <a:t>           </a:t>
                </a:r>
              </a:p>
              <a:p>
                <a:pPr lvl="0"/>
                <a:r>
                  <a:rPr lang="en-GB" sz="1000" dirty="0">
                    <a:solidFill>
                      <a:schemeClr val="tx1"/>
                    </a:solidFill>
                    <a:latin typeface="Arial" panose="020B0604020202020204" pitchFamily="34" charset="0"/>
                    <a:cs typeface="Arial" panose="020B0604020202020204" pitchFamily="34" charset="0"/>
                  </a:rPr>
                  <a:t> </a:t>
                </a:r>
                <a:r>
                  <a:rPr lang="en-GB" sz="1000" dirty="0" smtClean="0">
                    <a:solidFill>
                      <a:schemeClr val="tx1"/>
                    </a:solidFill>
                    <a:latin typeface="Arial" panose="020B0604020202020204" pitchFamily="34" charset="0"/>
                    <a:cs typeface="Arial" panose="020B0604020202020204" pitchFamily="34" charset="0"/>
                  </a:rPr>
                  <a:t>       lowest </a:t>
                </a:r>
                <a:r>
                  <a:rPr lang="en-GB" sz="1000" dirty="0">
                    <a:solidFill>
                      <a:schemeClr val="tx1"/>
                    </a:solidFill>
                    <a:latin typeface="Arial" panose="020B0604020202020204" pitchFamily="34" charset="0"/>
                    <a:cs typeface="Arial" panose="020B0604020202020204" pitchFamily="34" charset="0"/>
                  </a:rPr>
                  <a:t>terms.</a:t>
                </a: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p:sp>
            <p:nvSpPr>
              <p:cNvPr id="21" name="Rectangle 20"/>
              <p:cNvSpPr>
                <a:spLocks noRot="1" noChangeAspect="1" noMove="1" noResize="1" noEditPoints="1" noAdjustHandles="1" noChangeArrowheads="1" noChangeShapeType="1" noTextEdit="1"/>
              </p:cNvSpPr>
              <p:nvPr/>
            </p:nvSpPr>
            <p:spPr>
              <a:xfrm>
                <a:off x="4955501" y="-2"/>
                <a:ext cx="2388972" cy="3234521"/>
              </a:xfrm>
              <a:prstGeom prst="rect">
                <a:avLst/>
              </a:prstGeom>
              <a:blipFill rotWithShape="0">
                <a:blip r:embed="rId3"/>
                <a:stretch>
                  <a:fillRect/>
                </a:stretch>
              </a:blipFill>
              <a:ln w="28575">
                <a:solidFill>
                  <a:schemeClr val="tx1"/>
                </a:solidFill>
              </a:ln>
            </p:spPr>
            <p:txBody>
              <a:bodyPr/>
              <a:lstStyle/>
              <a:p>
                <a:r>
                  <a:rPr lang="en-GB">
                    <a:noFill/>
                  </a:rPr>
                  <a:t> </a:t>
                </a:r>
              </a:p>
            </p:txBody>
          </p:sp>
        </mc:Fallback>
      </mc:AlternateContent>
      <p:sp>
        <p:nvSpPr>
          <p:cNvPr id="23" name="Rectangle 22"/>
          <p:cNvSpPr/>
          <p:nvPr/>
        </p:nvSpPr>
        <p:spPr>
          <a:xfrm>
            <a:off x="2477749" y="3330055"/>
            <a:ext cx="4866723" cy="352794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Compound Interest</a:t>
            </a: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Loren puts £600 in a bank account. The account pays 3% compound interest each year. After one year she withdraws £200. How much will she have in the account after two years?</a:t>
            </a:r>
          </a:p>
          <a:p>
            <a:pPr marL="228600" indent="-228600">
              <a:buFont typeface="+mj-lt"/>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cs typeface="Arial" panose="020B0604020202020204" pitchFamily="34" charset="0"/>
              </a:rPr>
              <a:t>An amount of money was invested for 8 years. </a:t>
            </a:r>
            <a:r>
              <a:rPr lang="en-GB" sz="1000" dirty="0" smtClean="0">
                <a:solidFill>
                  <a:schemeClr val="tx1"/>
                </a:solidFill>
                <a:latin typeface="Arial" panose="020B0604020202020204" pitchFamily="34" charset="0"/>
                <a:cs typeface="Arial" panose="020B0604020202020204" pitchFamily="34" charset="0"/>
              </a:rPr>
              <a:t>It </a:t>
            </a:r>
            <a:r>
              <a:rPr lang="en-GB" sz="1000" dirty="0">
                <a:solidFill>
                  <a:schemeClr val="tx1"/>
                </a:solidFill>
                <a:latin typeface="Arial" panose="020B0604020202020204" pitchFamily="34" charset="0"/>
                <a:cs typeface="Arial" panose="020B0604020202020204" pitchFamily="34" charset="0"/>
              </a:rPr>
              <a:t>earned </a:t>
            </a:r>
            <a:endParaRPr lang="en-GB" sz="1000" dirty="0" smtClean="0">
              <a:solidFill>
                <a:schemeClr val="tx1"/>
              </a:solidFill>
              <a:latin typeface="Arial" panose="020B060402020202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      compound </a:t>
            </a:r>
            <a:r>
              <a:rPr lang="en-GB" sz="1000" dirty="0">
                <a:solidFill>
                  <a:schemeClr val="tx1"/>
                </a:solidFill>
                <a:latin typeface="Arial" panose="020B0604020202020204" pitchFamily="34" charset="0"/>
                <a:cs typeface="Arial" panose="020B0604020202020204" pitchFamily="34" charset="0"/>
              </a:rPr>
              <a:t>interest at 2.5% per year. </a:t>
            </a:r>
            <a:r>
              <a:rPr lang="en-GB" sz="1000" dirty="0" smtClean="0">
                <a:solidFill>
                  <a:schemeClr val="tx1"/>
                </a:solidFill>
                <a:latin typeface="Arial" panose="020B0604020202020204" pitchFamily="34" charset="0"/>
                <a:cs typeface="Arial" panose="020B0604020202020204" pitchFamily="34" charset="0"/>
              </a:rPr>
              <a:t>After </a:t>
            </a:r>
            <a:r>
              <a:rPr lang="en-GB" sz="1000" dirty="0">
                <a:solidFill>
                  <a:schemeClr val="tx1"/>
                </a:solidFill>
                <a:latin typeface="Arial" panose="020B0604020202020204" pitchFamily="34" charset="0"/>
                <a:cs typeface="Arial" panose="020B0604020202020204" pitchFamily="34" charset="0"/>
              </a:rPr>
              <a:t>8 years the total </a:t>
            </a:r>
            <a:endParaRPr lang="en-GB" sz="1000" dirty="0" smtClean="0">
              <a:solidFill>
                <a:schemeClr val="tx1"/>
              </a:solidFill>
              <a:latin typeface="Arial" panose="020B060402020202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      value </a:t>
            </a:r>
            <a:r>
              <a:rPr lang="en-GB" sz="1000" dirty="0">
                <a:solidFill>
                  <a:schemeClr val="tx1"/>
                </a:solidFill>
                <a:latin typeface="Arial" panose="020B0604020202020204" pitchFamily="34" charset="0"/>
                <a:cs typeface="Arial" panose="020B0604020202020204" pitchFamily="34" charset="0"/>
              </a:rPr>
              <a:t>of the investment </a:t>
            </a:r>
            <a:r>
              <a:rPr lang="en-GB" sz="1000" dirty="0" smtClean="0">
                <a:solidFill>
                  <a:schemeClr val="tx1"/>
                </a:solidFill>
                <a:latin typeface="Arial" panose="020B0604020202020204" pitchFamily="34" charset="0"/>
                <a:cs typeface="Arial" panose="020B0604020202020204" pitchFamily="34" charset="0"/>
              </a:rPr>
              <a:t>was </a:t>
            </a:r>
            <a:r>
              <a:rPr lang="en-GB" sz="1000" dirty="0">
                <a:solidFill>
                  <a:schemeClr val="tx1"/>
                </a:solidFill>
                <a:latin typeface="Arial" panose="020B0604020202020204" pitchFamily="34" charset="0"/>
                <a:cs typeface="Arial" panose="020B0604020202020204" pitchFamily="34" charset="0"/>
              </a:rPr>
              <a:t>£11 696.67. Tom is trying to </a:t>
            </a:r>
            <a:endParaRPr lang="en-GB" sz="1000" dirty="0" smtClean="0">
              <a:solidFill>
                <a:schemeClr val="tx1"/>
              </a:solidFill>
              <a:latin typeface="Arial" panose="020B060402020202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      work </a:t>
            </a:r>
            <a:r>
              <a:rPr lang="en-GB" sz="1000" dirty="0">
                <a:solidFill>
                  <a:schemeClr val="tx1"/>
                </a:solidFill>
                <a:latin typeface="Arial" panose="020B0604020202020204" pitchFamily="34" charset="0"/>
                <a:cs typeface="Arial" panose="020B0604020202020204" pitchFamily="34" charset="0"/>
              </a:rPr>
              <a:t>out the </a:t>
            </a:r>
            <a:r>
              <a:rPr lang="en-GB" sz="1000" dirty="0" smtClean="0">
                <a:solidFill>
                  <a:schemeClr val="tx1"/>
                </a:solidFill>
                <a:latin typeface="Arial" panose="020B0604020202020204" pitchFamily="34" charset="0"/>
                <a:cs typeface="Arial" panose="020B0604020202020204" pitchFamily="34" charset="0"/>
              </a:rPr>
              <a:t>total </a:t>
            </a:r>
            <a:r>
              <a:rPr lang="en-GB" sz="1000" dirty="0">
                <a:solidFill>
                  <a:schemeClr val="tx1"/>
                </a:solidFill>
                <a:latin typeface="Arial" panose="020B0604020202020204" pitchFamily="34" charset="0"/>
                <a:cs typeface="Arial" panose="020B0604020202020204" pitchFamily="34" charset="0"/>
              </a:rPr>
              <a:t>interest earned. State what is wrong with </a:t>
            </a:r>
          </a:p>
          <a:p>
            <a:r>
              <a:rPr lang="en-GB" sz="1000" dirty="0" smtClean="0">
                <a:solidFill>
                  <a:schemeClr val="tx1"/>
                </a:solidFill>
                <a:latin typeface="Arial" panose="020B0604020202020204" pitchFamily="34" charset="0"/>
                <a:cs typeface="Arial" panose="020B0604020202020204" pitchFamily="34" charset="0"/>
              </a:rPr>
              <a:t>      Tom’s </a:t>
            </a:r>
            <a:r>
              <a:rPr lang="en-GB" sz="1000" dirty="0">
                <a:solidFill>
                  <a:schemeClr val="tx1"/>
                </a:solidFill>
                <a:latin typeface="Arial" panose="020B0604020202020204" pitchFamily="34" charset="0"/>
                <a:cs typeface="Arial" panose="020B0604020202020204" pitchFamily="34" charset="0"/>
              </a:rPr>
              <a:t>method.</a:t>
            </a:r>
          </a:p>
          <a:p>
            <a:pPr marL="228600" indent="-228600">
              <a:buFont typeface="+mj-lt"/>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3"/>
            </a:pPr>
            <a:r>
              <a:rPr lang="en-GB" sz="1000" dirty="0">
                <a:solidFill>
                  <a:schemeClr val="tx1"/>
                </a:solidFill>
                <a:latin typeface="Arial" panose="020B0604020202020204" pitchFamily="34" charset="0"/>
                <a:cs typeface="Arial" panose="020B0604020202020204" pitchFamily="34" charset="0"/>
              </a:rPr>
              <a:t>John bought a 2-year-old car for £ 12 000. Three years later he decides to sell the car; “I think that the value of the car is inversely proportional to its age”. John estimates the value of the car using this idea. The actual value of the car depreciates by 20% each year. Work out the difference between John’s estimate and the actual value.</a:t>
            </a:r>
          </a:p>
          <a:p>
            <a:endParaRPr lang="en-GB" sz="1000" dirty="0">
              <a:solidFill>
                <a:schemeClr val="tx1"/>
              </a:solidFill>
              <a:latin typeface="Arial" panose="020B060402020202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 </a:t>
            </a:r>
            <a:endParaRPr lang="en-GB" sz="1000" dirty="0">
              <a:solidFill>
                <a:schemeClr val="tx1"/>
              </a:solidFill>
            </a:endParaRPr>
          </a:p>
        </p:txBody>
      </p:sp>
      <p:sp>
        <p:nvSpPr>
          <p:cNvPr id="2" name="Rectangle 1"/>
          <p:cNvSpPr/>
          <p:nvPr/>
        </p:nvSpPr>
        <p:spPr>
          <a:xfrm>
            <a:off x="0" y="772455"/>
            <a:ext cx="2388972" cy="60855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Applied Ratio</a:t>
            </a: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A drink is mixed in the </a:t>
            </a:r>
            <a:r>
              <a:rPr lang="en-GB" sz="1000" dirty="0" smtClean="0">
                <a:solidFill>
                  <a:schemeClr val="tx1"/>
                </a:solidFill>
                <a:latin typeface="Arial" panose="020B0604020202020204" pitchFamily="34" charset="0"/>
                <a:cs typeface="Arial" panose="020B0604020202020204" pitchFamily="34" charset="0"/>
              </a:rPr>
              <a:t>ratio lemonade </a:t>
            </a:r>
            <a:r>
              <a:rPr lang="en-GB" sz="1000" dirty="0">
                <a:solidFill>
                  <a:schemeClr val="tx1"/>
                </a:solidFill>
                <a:latin typeface="Arial" panose="020B0604020202020204" pitchFamily="34" charset="0"/>
                <a:cs typeface="Arial" panose="020B0604020202020204" pitchFamily="34" charset="0"/>
              </a:rPr>
              <a:t>: orange : cranberry </a:t>
            </a:r>
            <a:r>
              <a:rPr lang="en-GB" sz="1000" dirty="0" smtClean="0">
                <a:solidFill>
                  <a:schemeClr val="tx1"/>
                </a:solidFill>
                <a:latin typeface="Arial" panose="020B0604020202020204" pitchFamily="34" charset="0"/>
                <a:cs typeface="Arial" panose="020B0604020202020204" pitchFamily="34" charset="0"/>
              </a:rPr>
              <a:t>      = </a:t>
            </a:r>
            <a:r>
              <a:rPr lang="en-GB" sz="1000" dirty="0">
                <a:solidFill>
                  <a:schemeClr val="tx1"/>
                </a:solidFill>
                <a:latin typeface="Arial" panose="020B0604020202020204" pitchFamily="34" charset="0"/>
                <a:cs typeface="Arial" panose="020B0604020202020204" pitchFamily="34" charset="0"/>
              </a:rPr>
              <a:t>6 : 3 : </a:t>
            </a:r>
            <a:r>
              <a:rPr lang="en-GB" sz="1000" dirty="0" smtClean="0">
                <a:solidFill>
                  <a:schemeClr val="tx1"/>
                </a:solidFill>
                <a:latin typeface="Arial" panose="020B0604020202020204" pitchFamily="34" charset="0"/>
                <a:cs typeface="Arial" panose="020B0604020202020204" pitchFamily="34" charset="0"/>
              </a:rPr>
              <a:t>2. What </a:t>
            </a:r>
            <a:r>
              <a:rPr lang="en-GB" sz="1000" dirty="0">
                <a:solidFill>
                  <a:schemeClr val="tx1"/>
                </a:solidFill>
                <a:latin typeface="Arial" panose="020B0604020202020204" pitchFamily="34" charset="0"/>
                <a:cs typeface="Arial" panose="020B0604020202020204" pitchFamily="34" charset="0"/>
              </a:rPr>
              <a:t>fraction is orange?</a:t>
            </a: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Washing powder is sold in two sizes, 600 grams and 1500 </a:t>
            </a:r>
            <a:r>
              <a:rPr lang="en-GB" sz="1000" dirty="0" smtClean="0">
                <a:solidFill>
                  <a:schemeClr val="tx1"/>
                </a:solidFill>
                <a:latin typeface="Arial" panose="020B0604020202020204" pitchFamily="34" charset="0"/>
                <a:cs typeface="Arial" panose="020B0604020202020204" pitchFamily="34" charset="0"/>
              </a:rPr>
              <a:t>grams. Which </a:t>
            </a:r>
            <a:r>
              <a:rPr lang="en-GB" sz="1000" dirty="0">
                <a:solidFill>
                  <a:schemeClr val="tx1"/>
                </a:solidFill>
                <a:latin typeface="Arial" panose="020B0604020202020204" pitchFamily="34" charset="0"/>
                <a:cs typeface="Arial" panose="020B0604020202020204" pitchFamily="34" charset="0"/>
              </a:rPr>
              <a:t>size is better value for money</a:t>
            </a:r>
            <a:r>
              <a:rPr lang="en-GB" sz="1000" dirty="0" smtClean="0">
                <a:solidFill>
                  <a:schemeClr val="tx1"/>
                </a:solidFill>
                <a:latin typeface="Arial" panose="020B0604020202020204" pitchFamily="34" charset="0"/>
                <a:cs typeface="Arial" panose="020B0604020202020204" pitchFamily="34" charset="0"/>
              </a:rPr>
              <a:t>?</a:t>
            </a: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arenR"/>
            </a:pPr>
            <a:r>
              <a:rPr lang="en-GB" sz="1000" dirty="0">
                <a:solidFill>
                  <a:schemeClr val="tx1"/>
                </a:solidFill>
                <a:latin typeface="Arial" panose="020B0604020202020204" pitchFamily="34" charset="0"/>
                <a:cs typeface="Arial" panose="020B0604020202020204" pitchFamily="34" charset="0"/>
              </a:rPr>
              <a:t>Laura buys a saddle in the UK for £</a:t>
            </a:r>
            <a:r>
              <a:rPr lang="en-GB" sz="1000" dirty="0" smtClean="0">
                <a:solidFill>
                  <a:schemeClr val="tx1"/>
                </a:solidFill>
                <a:latin typeface="Arial" panose="020B0604020202020204" pitchFamily="34" charset="0"/>
                <a:cs typeface="Arial" panose="020B0604020202020204" pitchFamily="34" charset="0"/>
              </a:rPr>
              <a:t>850. Delivery </a:t>
            </a:r>
            <a:r>
              <a:rPr lang="en-GB" sz="1000" dirty="0">
                <a:solidFill>
                  <a:schemeClr val="tx1"/>
                </a:solidFill>
                <a:latin typeface="Arial" panose="020B0604020202020204" pitchFamily="34" charset="0"/>
                <a:cs typeface="Arial" panose="020B0604020202020204" pitchFamily="34" charset="0"/>
              </a:rPr>
              <a:t>is free</a:t>
            </a:r>
            <a:r>
              <a:rPr lang="en-GB" sz="1000" dirty="0" smtClean="0">
                <a:solidFill>
                  <a:schemeClr val="tx1"/>
                </a:solidFill>
                <a:latin typeface="Arial" panose="020B0604020202020204" pitchFamily="34" charset="0"/>
                <a:cs typeface="Arial" panose="020B0604020202020204" pitchFamily="34" charset="0"/>
              </a:rPr>
              <a:t>. Steve </a:t>
            </a:r>
            <a:r>
              <a:rPr lang="en-GB" sz="1000" dirty="0">
                <a:solidFill>
                  <a:schemeClr val="tx1"/>
                </a:solidFill>
                <a:latin typeface="Arial" panose="020B0604020202020204" pitchFamily="34" charset="0"/>
                <a:cs typeface="Arial" panose="020B0604020202020204" pitchFamily="34" charset="0"/>
              </a:rPr>
              <a:t>buys the same saddle from Holland for 990 Euros</a:t>
            </a:r>
            <a:r>
              <a:rPr lang="en-GB" sz="1000" dirty="0" smtClean="0">
                <a:solidFill>
                  <a:schemeClr val="tx1"/>
                </a:solidFill>
                <a:latin typeface="Arial" panose="020B0604020202020204" pitchFamily="34" charset="0"/>
                <a:cs typeface="Arial" panose="020B0604020202020204" pitchFamily="34" charset="0"/>
              </a:rPr>
              <a:t>. He </a:t>
            </a:r>
            <a:r>
              <a:rPr lang="en-GB" sz="1000" dirty="0">
                <a:solidFill>
                  <a:schemeClr val="tx1"/>
                </a:solidFill>
                <a:latin typeface="Arial" panose="020B0604020202020204" pitchFamily="34" charset="0"/>
                <a:cs typeface="Arial" panose="020B0604020202020204" pitchFamily="34" charset="0"/>
              </a:rPr>
              <a:t>pays 15 Euros for delivery</a:t>
            </a:r>
            <a:r>
              <a:rPr lang="en-GB" sz="1000" dirty="0" smtClean="0">
                <a:solidFill>
                  <a:schemeClr val="tx1"/>
                </a:solidFill>
                <a:latin typeface="Arial" panose="020B0604020202020204" pitchFamily="34" charset="0"/>
                <a:cs typeface="Arial" panose="020B0604020202020204" pitchFamily="34" charset="0"/>
              </a:rPr>
              <a:t>. £</a:t>
            </a:r>
            <a:r>
              <a:rPr lang="en-GB" sz="1000" dirty="0">
                <a:solidFill>
                  <a:schemeClr val="tx1"/>
                </a:solidFill>
                <a:latin typeface="Arial" panose="020B0604020202020204" pitchFamily="34" charset="0"/>
                <a:cs typeface="Arial" panose="020B0604020202020204" pitchFamily="34" charset="0"/>
              </a:rPr>
              <a:t>1 = 1.18 </a:t>
            </a:r>
            <a:r>
              <a:rPr lang="en-GB" sz="1000" dirty="0" smtClean="0">
                <a:solidFill>
                  <a:schemeClr val="tx1"/>
                </a:solidFill>
                <a:latin typeface="Arial" panose="020B0604020202020204" pitchFamily="34" charset="0"/>
                <a:cs typeface="Arial" panose="020B0604020202020204" pitchFamily="34" charset="0"/>
              </a:rPr>
              <a:t>Euros. Including </a:t>
            </a:r>
            <a:r>
              <a:rPr lang="en-GB" sz="1000" dirty="0">
                <a:solidFill>
                  <a:schemeClr val="tx1"/>
                </a:solidFill>
                <a:latin typeface="Arial" panose="020B0604020202020204" pitchFamily="34" charset="0"/>
                <a:cs typeface="Arial" panose="020B0604020202020204" pitchFamily="34" charset="0"/>
              </a:rPr>
              <a:t>the delivery charge, whose saddle is cheaper?</a:t>
            </a:r>
          </a:p>
          <a:p>
            <a:pPr marL="228600" indent="-228600">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Tx/>
              <a:buAutoNum type="arabicParenR"/>
            </a:pPr>
            <a:r>
              <a:rPr lang="en-GB" sz="1000" dirty="0">
                <a:solidFill>
                  <a:schemeClr val="tx1"/>
                </a:solidFill>
                <a:latin typeface="Arial" panose="020B0604020202020204" pitchFamily="34" charset="0"/>
                <a:cs typeface="Arial" panose="020B0604020202020204" pitchFamily="34" charset="0"/>
              </a:rPr>
              <a:t>Here are the ingredients to make 8 </a:t>
            </a:r>
            <a:r>
              <a:rPr lang="en-GB" sz="1000" dirty="0" smtClean="0">
                <a:solidFill>
                  <a:schemeClr val="tx1"/>
                </a:solidFill>
                <a:latin typeface="Arial" panose="020B0604020202020204" pitchFamily="34" charset="0"/>
                <a:cs typeface="Arial" panose="020B0604020202020204" pitchFamily="34" charset="0"/>
              </a:rPr>
              <a:t>biscuits. </a:t>
            </a:r>
            <a:r>
              <a:rPr lang="en-GB" sz="1000" dirty="0">
                <a:solidFill>
                  <a:schemeClr val="tx1"/>
                </a:solidFill>
                <a:latin typeface="Arial" panose="020B0604020202020204" pitchFamily="34" charset="0"/>
                <a:cs typeface="Arial" panose="020B0604020202020204" pitchFamily="34" charset="0"/>
              </a:rPr>
              <a:t>Work out the ingredients to make 20 biscuits</a:t>
            </a:r>
            <a:r>
              <a:rPr lang="en-GB" sz="1000" dirty="0" smtClean="0">
                <a:solidFill>
                  <a:schemeClr val="tx1"/>
                </a:solidFill>
                <a:latin typeface="Arial" panose="020B0604020202020204" pitchFamily="34" charset="0"/>
                <a:cs typeface="Arial" panose="020B0604020202020204" pitchFamily="34" charset="0"/>
              </a:rPr>
              <a:t>.</a:t>
            </a:r>
          </a:p>
          <a:p>
            <a:endParaRPr lang="en-GB" sz="1000" dirty="0" smtClean="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35205" y="5803204"/>
            <a:ext cx="853554" cy="707886"/>
          </a:xfrm>
          <a:prstGeom prst="rect">
            <a:avLst/>
          </a:prstGeom>
          <a:ln>
            <a:solidFill>
              <a:schemeClr val="tx1"/>
            </a:solidFill>
          </a:ln>
        </p:spPr>
        <p:txBody>
          <a:bodyPr wrap="square">
            <a:spAutoFit/>
          </a:bodyPr>
          <a:lstStyle/>
          <a:p>
            <a:r>
              <a:rPr lang="en-GB" sz="1000" dirty="0">
                <a:latin typeface="Arial" panose="020B0604020202020204" pitchFamily="34" charset="0"/>
                <a:cs typeface="Arial" panose="020B0604020202020204" pitchFamily="34" charset="0"/>
              </a:rPr>
              <a:t>75 g flour</a:t>
            </a:r>
          </a:p>
          <a:p>
            <a:r>
              <a:rPr lang="en-GB" sz="1000" dirty="0" smtClean="0">
                <a:latin typeface="Arial" panose="020B0604020202020204" pitchFamily="34" charset="0"/>
                <a:cs typeface="Arial" panose="020B0604020202020204" pitchFamily="34" charset="0"/>
              </a:rPr>
              <a:t>50 </a:t>
            </a:r>
            <a:r>
              <a:rPr lang="en-GB" sz="1000" dirty="0">
                <a:latin typeface="Arial" panose="020B0604020202020204" pitchFamily="34" charset="0"/>
                <a:cs typeface="Arial" panose="020B0604020202020204" pitchFamily="34" charset="0"/>
              </a:rPr>
              <a:t>g </a:t>
            </a:r>
            <a:r>
              <a:rPr lang="en-GB" sz="1000" dirty="0" smtClean="0">
                <a:latin typeface="Arial" panose="020B0604020202020204" pitchFamily="34" charset="0"/>
                <a:cs typeface="Arial" panose="020B0604020202020204" pitchFamily="34" charset="0"/>
              </a:rPr>
              <a:t>sugar</a:t>
            </a:r>
          </a:p>
          <a:p>
            <a:r>
              <a:rPr lang="en-GB" sz="1000" dirty="0" smtClean="0">
                <a:latin typeface="Arial" panose="020B0604020202020204" pitchFamily="34" charset="0"/>
                <a:cs typeface="Arial" panose="020B0604020202020204" pitchFamily="34" charset="0"/>
              </a:rPr>
              <a:t>40 </a:t>
            </a:r>
            <a:r>
              <a:rPr lang="en-GB" sz="1000" dirty="0">
                <a:latin typeface="Arial" panose="020B0604020202020204" pitchFamily="34" charset="0"/>
                <a:cs typeface="Arial" panose="020B0604020202020204" pitchFamily="34" charset="0"/>
              </a:rPr>
              <a:t>g butter</a:t>
            </a:r>
          </a:p>
          <a:p>
            <a:r>
              <a:rPr lang="en-GB" sz="1000" dirty="0" smtClean="0">
                <a:latin typeface="Arial" panose="020B0604020202020204" pitchFamily="34" charset="0"/>
                <a:cs typeface="Arial" panose="020B0604020202020204" pitchFamily="34" charset="0"/>
              </a:rPr>
              <a:t>2 </a:t>
            </a:r>
            <a:r>
              <a:rPr lang="en-GB" sz="1000" dirty="0">
                <a:latin typeface="Arial" panose="020B0604020202020204" pitchFamily="34" charset="0"/>
                <a:cs typeface="Arial" panose="020B0604020202020204" pitchFamily="34" charset="0"/>
              </a:rPr>
              <a:t>egg yolks</a:t>
            </a:r>
          </a:p>
        </p:txBody>
      </p:sp>
      <p:grpSp>
        <p:nvGrpSpPr>
          <p:cNvPr id="6" name="Group 5"/>
          <p:cNvGrpSpPr/>
          <p:nvPr/>
        </p:nvGrpSpPr>
        <p:grpSpPr>
          <a:xfrm>
            <a:off x="6020183" y="4033932"/>
            <a:ext cx="1278188" cy="1132709"/>
            <a:chOff x="2867325" y="4005882"/>
            <a:chExt cx="1537090" cy="1357102"/>
          </a:xfrm>
        </p:grpSpPr>
        <p:pic>
          <p:nvPicPr>
            <p:cNvPr id="1030" name="Picture 6" descr="Image result for post it"/>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9905" t="9772" r="19070" b="18395"/>
            <a:stretch/>
          </p:blipFill>
          <p:spPr bwMode="auto">
            <a:xfrm>
              <a:off x="2984246" y="4005882"/>
              <a:ext cx="1303249" cy="13571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21413579">
              <a:off x="2867325" y="4348639"/>
              <a:ext cx="1537090" cy="700621"/>
            </a:xfrm>
            <a:prstGeom prst="rect">
              <a:avLst/>
            </a:prstGeom>
            <a:noFill/>
          </p:spPr>
          <p:txBody>
            <a:bodyPr wrap="square" rtlCol="0">
              <a:spAutoFit/>
            </a:bodyPr>
            <a:lstStyle/>
            <a:p>
              <a:pPr algn="ctr"/>
              <a:r>
                <a:rPr lang="en-GB" sz="800" dirty="0" smtClean="0">
                  <a:latin typeface="Lucida Handwriting" panose="03010101010101010101" pitchFamily="66" charset="0"/>
                  <a:cs typeface="Arial" panose="020B0604020202020204" pitchFamily="34" charset="0"/>
                </a:rPr>
                <a:t>Interest for </a:t>
              </a:r>
            </a:p>
            <a:p>
              <a:pPr algn="ctr"/>
              <a:r>
                <a:rPr lang="en-GB" sz="800" dirty="0" smtClean="0">
                  <a:latin typeface="Lucida Handwriting" panose="03010101010101010101" pitchFamily="66" charset="0"/>
                  <a:cs typeface="Arial" panose="020B0604020202020204" pitchFamily="34" charset="0"/>
                </a:rPr>
                <a:t>8 years =</a:t>
              </a:r>
            </a:p>
            <a:p>
              <a:pPr algn="ctr"/>
              <a:r>
                <a:rPr lang="en-GB" sz="800" dirty="0" smtClean="0">
                  <a:latin typeface="Lucida Handwriting" panose="03010101010101010101" pitchFamily="66" charset="0"/>
                  <a:cs typeface="Arial" panose="020B0604020202020204" pitchFamily="34" charset="0"/>
                </a:rPr>
                <a:t>£11 696.67 x </a:t>
              </a:r>
            </a:p>
            <a:p>
              <a:pPr algn="ctr"/>
              <a:r>
                <a:rPr lang="en-GB" sz="800" dirty="0" smtClean="0">
                  <a:latin typeface="Lucida Handwriting" panose="03010101010101010101" pitchFamily="66" charset="0"/>
                  <a:cs typeface="Arial" panose="020B0604020202020204" pitchFamily="34" charset="0"/>
                </a:rPr>
                <a:t>0.025 x 8</a:t>
              </a:r>
              <a:endParaRPr lang="en-GB" sz="800" dirty="0">
                <a:latin typeface="Lucida Handwriting" panose="03010101010101010101" pitchFamily="66" charset="0"/>
                <a:cs typeface="Arial" panose="020B0604020202020204" pitchFamily="34" charset="0"/>
              </a:endParaRPr>
            </a:p>
          </p:txBody>
        </p:sp>
      </p:grpSp>
      <p:sp>
        <p:nvSpPr>
          <p:cNvPr id="7" name="Cube 6"/>
          <p:cNvSpPr/>
          <p:nvPr/>
        </p:nvSpPr>
        <p:spPr>
          <a:xfrm>
            <a:off x="414774" y="2454576"/>
            <a:ext cx="644568" cy="701615"/>
          </a:xfrm>
          <a:prstGeom prst="cub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600" dirty="0" smtClean="0">
                <a:solidFill>
                  <a:schemeClr val="tx1"/>
                </a:solidFill>
                <a:latin typeface="Arial" panose="020B0604020202020204" pitchFamily="34" charset="0"/>
                <a:cs typeface="Arial" panose="020B0604020202020204" pitchFamily="34" charset="0"/>
              </a:rPr>
              <a:t>Washing powder</a:t>
            </a:r>
          </a:p>
          <a:p>
            <a:pPr algn="ctr"/>
            <a:endParaRPr lang="en-GB" sz="600" dirty="0" smtClean="0">
              <a:solidFill>
                <a:schemeClr val="tx1"/>
              </a:solidFill>
              <a:latin typeface="Arial" panose="020B0604020202020204" pitchFamily="34" charset="0"/>
              <a:cs typeface="Arial" panose="020B0604020202020204" pitchFamily="34" charset="0"/>
            </a:endParaRPr>
          </a:p>
          <a:p>
            <a:pPr algn="ctr"/>
            <a:r>
              <a:rPr lang="en-GB" sz="600" dirty="0" smtClean="0">
                <a:solidFill>
                  <a:schemeClr val="tx1"/>
                </a:solidFill>
                <a:latin typeface="Arial" panose="020B0604020202020204" pitchFamily="34" charset="0"/>
                <a:cs typeface="Arial" panose="020B0604020202020204" pitchFamily="34" charset="0"/>
              </a:rPr>
              <a:t>600 g</a:t>
            </a:r>
            <a:endParaRPr lang="en-GB" sz="600" dirty="0">
              <a:solidFill>
                <a:schemeClr val="tx1"/>
              </a:solidFill>
              <a:latin typeface="Arial" panose="020B0604020202020204" pitchFamily="34" charset="0"/>
              <a:cs typeface="Arial" panose="020B0604020202020204" pitchFamily="34" charset="0"/>
            </a:endParaRPr>
          </a:p>
        </p:txBody>
      </p:sp>
      <p:sp>
        <p:nvSpPr>
          <p:cNvPr id="18" name="Cube 17"/>
          <p:cNvSpPr/>
          <p:nvPr/>
        </p:nvSpPr>
        <p:spPr>
          <a:xfrm>
            <a:off x="1253518" y="2247614"/>
            <a:ext cx="719056" cy="908578"/>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600" dirty="0" smtClean="0">
                <a:solidFill>
                  <a:schemeClr val="tx1"/>
                </a:solidFill>
                <a:latin typeface="Arial" panose="020B0604020202020204" pitchFamily="34" charset="0"/>
                <a:cs typeface="Arial" panose="020B0604020202020204" pitchFamily="34" charset="0"/>
              </a:rPr>
              <a:t>Washing powder</a:t>
            </a:r>
          </a:p>
          <a:p>
            <a:pPr algn="ctr"/>
            <a:endParaRPr lang="en-GB" sz="600" dirty="0" smtClean="0">
              <a:solidFill>
                <a:schemeClr val="tx1"/>
              </a:solidFill>
              <a:latin typeface="Arial" panose="020B0604020202020204" pitchFamily="34" charset="0"/>
              <a:cs typeface="Arial" panose="020B0604020202020204" pitchFamily="34" charset="0"/>
            </a:endParaRPr>
          </a:p>
          <a:p>
            <a:pPr algn="ctr"/>
            <a:r>
              <a:rPr lang="en-GB" sz="600" dirty="0" smtClean="0">
                <a:solidFill>
                  <a:schemeClr val="tx1"/>
                </a:solidFill>
                <a:latin typeface="Arial" panose="020B0604020202020204" pitchFamily="34" charset="0"/>
                <a:cs typeface="Arial" panose="020B0604020202020204" pitchFamily="34" charset="0"/>
              </a:rPr>
              <a:t>1500 g</a:t>
            </a:r>
            <a:endParaRPr lang="en-GB" sz="600" dirty="0">
              <a:solidFill>
                <a:schemeClr val="tx1"/>
              </a:solidFill>
              <a:latin typeface="Arial" panose="020B0604020202020204" pitchFamily="34" charset="0"/>
              <a:cs typeface="Arial" panose="020B0604020202020204" pitchFamily="34" charset="0"/>
            </a:endParaRPr>
          </a:p>
        </p:txBody>
      </p:sp>
      <p:sp>
        <p:nvSpPr>
          <p:cNvPr id="9" name="TextBox 8"/>
          <p:cNvSpPr txBox="1"/>
          <p:nvPr/>
        </p:nvSpPr>
        <p:spPr>
          <a:xfrm>
            <a:off x="427980" y="3156191"/>
            <a:ext cx="444352" cy="215444"/>
          </a:xfrm>
          <a:prstGeom prst="rect">
            <a:avLst/>
          </a:prstGeom>
          <a:noFill/>
        </p:spPr>
        <p:txBody>
          <a:bodyPr wrap="none" rtlCol="0">
            <a:spAutoFit/>
          </a:bodyPr>
          <a:lstStyle/>
          <a:p>
            <a:pPr algn="ctr"/>
            <a:r>
              <a:rPr lang="en-GB" sz="800" dirty="0" smtClean="0">
                <a:latin typeface="Arial" panose="020B0604020202020204" pitchFamily="34" charset="0"/>
                <a:cs typeface="Arial" panose="020B0604020202020204" pitchFamily="34" charset="0"/>
              </a:rPr>
              <a:t>£3.30</a:t>
            </a:r>
            <a:endParaRPr lang="en-GB" sz="800" dirty="0">
              <a:latin typeface="Arial" panose="020B0604020202020204" pitchFamily="34" charset="0"/>
              <a:cs typeface="Arial" panose="020B0604020202020204" pitchFamily="34" charset="0"/>
            </a:endParaRPr>
          </a:p>
        </p:txBody>
      </p:sp>
      <p:sp>
        <p:nvSpPr>
          <p:cNvPr id="22" name="TextBox 21"/>
          <p:cNvSpPr txBox="1"/>
          <p:nvPr/>
        </p:nvSpPr>
        <p:spPr>
          <a:xfrm>
            <a:off x="1148119" y="3124067"/>
            <a:ext cx="769763" cy="338554"/>
          </a:xfrm>
          <a:prstGeom prst="rect">
            <a:avLst/>
          </a:prstGeom>
          <a:noFill/>
        </p:spPr>
        <p:txBody>
          <a:bodyPr wrap="none" rtlCol="0">
            <a:spAutoFit/>
          </a:bodyPr>
          <a:lstStyle/>
          <a:p>
            <a:pPr algn="ctr"/>
            <a:r>
              <a:rPr lang="en-GB" sz="800" dirty="0" smtClean="0">
                <a:latin typeface="Arial" panose="020B0604020202020204" pitchFamily="34" charset="0"/>
                <a:cs typeface="Arial" panose="020B0604020202020204" pitchFamily="34" charset="0"/>
              </a:rPr>
              <a:t>Was £9.60</a:t>
            </a:r>
          </a:p>
          <a:p>
            <a:pPr algn="ctr"/>
            <a:r>
              <a:rPr lang="en-GB" sz="800" dirty="0" smtClean="0">
                <a:latin typeface="Arial" panose="020B0604020202020204" pitchFamily="34" charset="0"/>
                <a:cs typeface="Arial" panose="020B0604020202020204" pitchFamily="34" charset="0"/>
              </a:rPr>
              <a:t>Now 15% off</a:t>
            </a:r>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88085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TotalTime>
  <Words>669</Words>
  <Application>Microsoft Office PowerPoint</Application>
  <PresentationFormat>A4 Paper (210x297 mm)</PresentationFormat>
  <Paragraphs>95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 Math</vt:lpstr>
      <vt:lpstr>Lucida Handwriting</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Moosajee</dc:creator>
  <cp:lastModifiedBy>Danielle Moosajee</cp:lastModifiedBy>
  <cp:revision>27</cp:revision>
  <dcterms:created xsi:type="dcterms:W3CDTF">2017-04-26T15:30:54Z</dcterms:created>
  <dcterms:modified xsi:type="dcterms:W3CDTF">2017-11-14T09:53:32Z</dcterms:modified>
</cp:coreProperties>
</file>