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85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4" r:id="rId4"/>
    <p:sldId id="271" r:id="rId5"/>
    <p:sldId id="272" r:id="rId6"/>
    <p:sldId id="273" r:id="rId7"/>
    <p:sldId id="276" r:id="rId8"/>
    <p:sldId id="277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47E46-5602-43BB-A26E-DAC08EDFD148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AFE0A-12C9-4EC9-85C2-BB17BE6928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75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74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94432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151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962715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481242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6A1B84-2D16-48B8-9200-386593F6FFBC}" type="datetimeFigureOut">
              <a:rPr lang="en-GB" smtClean="0"/>
              <a:pPr/>
              <a:t>27/01/2017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224291-0551-44E1-9CD1-D0E271BCF7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7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19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48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0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27 January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1310" y="2576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Quadratic, Cubic and Reciprocal Graphs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8655" y="5975160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 smtClean="0">
                <a:latin typeface="Comic Sans MS" pitchFamily="66" charset="0"/>
              </a:rPr>
              <a:t>Positive, negative, substitute,</a:t>
            </a:r>
            <a:r>
              <a:rPr lang="en-GB" sz="1600" u="none" baseline="0" dirty="0" smtClean="0">
                <a:latin typeface="Comic Sans MS" pitchFamily="66" charset="0"/>
              </a:rPr>
              <a:t> coordinates, straight line, gradient, curve, quadratic, cubic, reciprocal</a:t>
            </a:r>
            <a:endParaRPr lang="en-GB" sz="1600" u="none" dirty="0" smtClean="0">
              <a:latin typeface="Comic Sans MS" pitchFamily="66" charset="0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Developing students will be able to </a:t>
            </a:r>
            <a:r>
              <a:rPr lang="en-GB" sz="1400" baseline="0" dirty="0" smtClean="0">
                <a:solidFill>
                  <a:schemeClr val="tx1"/>
                </a:solidFill>
                <a:latin typeface="Comic Sans MS" pitchFamily="66" charset="0"/>
              </a:rPr>
              <a:t>draw graphs of quadratics, </a:t>
            </a:r>
            <a:r>
              <a:rPr lang="en-GB" sz="1400" baseline="0" dirty="0" err="1" smtClean="0">
                <a:solidFill>
                  <a:schemeClr val="tx1"/>
                </a:solidFill>
                <a:latin typeface="Comic Sans MS" pitchFamily="66" charset="0"/>
              </a:rPr>
              <a:t>cubics</a:t>
            </a:r>
            <a:r>
              <a:rPr lang="en-GB" sz="1400" baseline="0" dirty="0" smtClean="0">
                <a:solidFill>
                  <a:schemeClr val="tx1"/>
                </a:solidFill>
                <a:latin typeface="Comic Sans MS" pitchFamily="66" charset="0"/>
              </a:rPr>
              <a:t> and reciprocals.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Secure students will be able to </a:t>
            </a:r>
            <a:r>
              <a:rPr lang="en-GB" sz="1400" baseline="0" dirty="0" smtClean="0">
                <a:solidFill>
                  <a:sysClr val="windowText" lastClr="000000"/>
                </a:solidFill>
                <a:latin typeface="Comic Sans MS" pitchFamily="66" charset="0"/>
              </a:rPr>
              <a:t>identify graphs of </a:t>
            </a:r>
            <a:r>
              <a:rPr lang="en-GB" sz="1400" baseline="0" dirty="0" smtClean="0">
                <a:solidFill>
                  <a:schemeClr val="tx1"/>
                </a:solidFill>
                <a:latin typeface="Comic Sans MS" pitchFamily="66" charset="0"/>
              </a:rPr>
              <a:t>quadratics, </a:t>
            </a:r>
            <a:r>
              <a:rPr lang="en-GB" sz="1400" baseline="0" dirty="0" err="1" smtClean="0">
                <a:solidFill>
                  <a:schemeClr val="tx1"/>
                </a:solidFill>
                <a:latin typeface="Comic Sans MS" pitchFamily="66" charset="0"/>
              </a:rPr>
              <a:t>cubics</a:t>
            </a:r>
            <a:r>
              <a:rPr lang="en-GB" sz="1400" baseline="0" dirty="0" smtClean="0">
                <a:solidFill>
                  <a:schemeClr val="tx1"/>
                </a:solidFill>
                <a:latin typeface="Comic Sans MS" pitchFamily="66" charset="0"/>
              </a:rPr>
              <a:t> and reciprocals.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 smtClean="0">
                <a:latin typeface="Comic Sans MS" pitchFamily="66" charset="0"/>
              </a:rPr>
              <a:t>Excelling students will be able to  </a:t>
            </a:r>
            <a:r>
              <a:rPr lang="en-GB" sz="1400" dirty="0" smtClean="0">
                <a:solidFill>
                  <a:sysClr val="windowText" lastClr="000000"/>
                </a:solidFill>
                <a:latin typeface="Comic Sans MS" pitchFamily="66" charset="0"/>
              </a:rPr>
              <a:t>describe properties of </a:t>
            </a:r>
            <a:r>
              <a:rPr lang="en-GB" sz="1400" baseline="0" dirty="0" smtClean="0">
                <a:solidFill>
                  <a:sysClr val="windowText" lastClr="000000"/>
                </a:solidFill>
                <a:latin typeface="Comic Sans MS" pitchFamily="66" charset="0"/>
              </a:rPr>
              <a:t>graphs of </a:t>
            </a:r>
            <a:r>
              <a:rPr lang="en-GB" sz="1400" baseline="0" dirty="0" smtClean="0">
                <a:solidFill>
                  <a:schemeClr val="tx1"/>
                </a:solidFill>
                <a:latin typeface="Comic Sans MS" pitchFamily="66" charset="0"/>
              </a:rPr>
              <a:t>quadratics, </a:t>
            </a:r>
            <a:r>
              <a:rPr lang="en-GB" sz="1400" baseline="0" dirty="0" err="1" smtClean="0">
                <a:solidFill>
                  <a:schemeClr val="tx1"/>
                </a:solidFill>
                <a:latin typeface="Comic Sans MS" pitchFamily="66" charset="0"/>
              </a:rPr>
              <a:t>cubics</a:t>
            </a:r>
            <a:r>
              <a:rPr lang="en-GB" sz="1400" baseline="0" dirty="0" smtClean="0">
                <a:solidFill>
                  <a:schemeClr val="tx1"/>
                </a:solidFill>
                <a:latin typeface="Comic Sans MS" pitchFamily="66" charset="0"/>
              </a:rPr>
              <a:t> and reciprocals.</a:t>
            </a:r>
            <a:endParaRPr lang="en-GB" sz="1400" dirty="0" smtClean="0">
              <a:solidFill>
                <a:sysClr val="windowText" lastClr="000000"/>
              </a:solidFill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3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9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27 January 2017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61310" y="25766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Quadratic, Cubic and Reciprocal Graphs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0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1590" y="1259468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Starter</a:t>
            </a:r>
            <a:endParaRPr lang="en-GB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2555776" y="1988840"/>
            <a:ext cx="59046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  <a:sym typeface="Wingdings"/>
              </a:rPr>
              <a:t>Complete the worksheet on sketching linear graphs from a table of values.</a:t>
            </a:r>
          </a:p>
          <a:p>
            <a:pPr algn="ctr"/>
            <a:endParaRPr lang="en-GB" sz="20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000" dirty="0" smtClean="0">
                <a:latin typeface="Comic Sans MS" pitchFamily="66" charset="0"/>
                <a:sym typeface="Wingdings"/>
              </a:rPr>
              <a:t>Remember, the coordinates should form a </a:t>
            </a:r>
            <a:r>
              <a:rPr lang="en-GB" sz="2000" smtClean="0">
                <a:latin typeface="Comic Sans MS" pitchFamily="66" charset="0"/>
                <a:sym typeface="Wingdings"/>
              </a:rPr>
              <a:t>straight line.</a:t>
            </a:r>
            <a:endParaRPr lang="en-GB" sz="2000" dirty="0">
              <a:latin typeface="Comic Sans MS" pitchFamily="66" charset="0"/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3261" y="1140795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Types of Graphs</a:t>
            </a:r>
            <a:endParaRPr lang="en-GB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73" t="22874" r="7534" b="49485"/>
          <a:stretch/>
        </p:blipFill>
        <p:spPr bwMode="auto">
          <a:xfrm>
            <a:off x="2630985" y="3886391"/>
            <a:ext cx="1705971" cy="1678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66" t="57743" r="12230" b="10811"/>
          <a:stretch/>
        </p:blipFill>
        <p:spPr bwMode="auto">
          <a:xfrm>
            <a:off x="6660232" y="3789040"/>
            <a:ext cx="1780589" cy="187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08" t="58080" r="34800" b="10811"/>
          <a:stretch/>
        </p:blipFill>
        <p:spPr bwMode="auto">
          <a:xfrm>
            <a:off x="2593221" y="1750396"/>
            <a:ext cx="1781500" cy="188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91" t="21279" r="40195" b="49785"/>
          <a:stretch/>
        </p:blipFill>
        <p:spPr bwMode="auto">
          <a:xfrm>
            <a:off x="6592088" y="1840443"/>
            <a:ext cx="1848733" cy="175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2630985" y="1798159"/>
            <a:ext cx="360040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39653" y="3886391"/>
            <a:ext cx="360040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69685" y="1848863"/>
            <a:ext cx="360040" cy="2817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632099" y="3886391"/>
            <a:ext cx="360040" cy="3600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4465429" y="2226149"/>
            <a:ext cx="504056" cy="17163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374721" y="4258458"/>
            <a:ext cx="504056" cy="17163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5964001" y="2971002"/>
            <a:ext cx="422045" cy="27422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964001" y="4963420"/>
            <a:ext cx="422045" cy="27422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985080" y="2028453"/>
            <a:ext cx="150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Linear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56731" y="4731199"/>
            <a:ext cx="150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omic Sans MS" pitchFamily="66" charset="0"/>
              </a:rPr>
              <a:t>Reciprocal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56732" y="2757127"/>
            <a:ext cx="150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omic Sans MS" pitchFamily="66" charset="0"/>
              </a:rPr>
              <a:t>Quadratic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80480" y="4060762"/>
            <a:ext cx="1507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Cubic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2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6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:\Docs\RESOURCES\Stationery\4 quadrant numbered axes.gif"/>
          <p:cNvPicPr/>
          <p:nvPr/>
        </p:nvPicPr>
        <p:blipFill>
          <a:blip r:embed="rId2" cstate="print">
            <a:biLevel thresh="50000"/>
          </a:blip>
          <a:srcRect l="27087" t="1573" r="30664" b="40735"/>
          <a:stretch>
            <a:fillRect/>
          </a:stretch>
        </p:blipFill>
        <p:spPr bwMode="auto">
          <a:xfrm>
            <a:off x="5220072" y="1864908"/>
            <a:ext cx="3298304" cy="43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71600" y="1099281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Quadratic Graphs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552" y="2456400"/>
                <a:ext cx="4176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itchFamily="66" charset="0"/>
                  </a:rPr>
                  <a:t>Sketch the graph of y = x² + 4, </a:t>
                </a:r>
              </a:p>
              <a:p>
                <a:r>
                  <a:rPr lang="en-GB" dirty="0" smtClean="0">
                    <a:latin typeface="Comic Sans MS" pitchFamily="66" charset="0"/>
                  </a:rPr>
                  <a:t>for </a:t>
                </a:r>
                <a:r>
                  <a:rPr lang="en-GB" dirty="0">
                    <a:latin typeface="Comic Sans MS" pitchFamily="66" charset="0"/>
                  </a:rPr>
                  <a:t>-3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≤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 ≤</m:t>
                    </m:r>
                  </m:oMath>
                </a14:m>
                <a:r>
                  <a:rPr lang="en-GB" dirty="0">
                    <a:latin typeface="Comic Sans MS" pitchFamily="66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56400"/>
                <a:ext cx="4176464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314" t="-3774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586916"/>
              </p:ext>
            </p:extLst>
          </p:nvPr>
        </p:nvGraphicFramePr>
        <p:xfrm>
          <a:off x="573350" y="3244334"/>
          <a:ext cx="4320000" cy="79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-3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-1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42890" y="3663029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13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25216" y="367771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8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230752" y="366302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5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823324" y="367771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4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16284" y="367771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5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851920" y="367771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8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389752" y="3646686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13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43214" y="418043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Plot the coordinates.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524328" y="312056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197808" y="4014476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940152" y="162880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255324" y="312056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869699" y="436510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543356" y="4014476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812360" y="162880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3214" y="458546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Join with a smooth curve.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2" name="Freeform 43"/>
          <p:cNvSpPr>
            <a:spLocks/>
          </p:cNvSpPr>
          <p:nvPr/>
        </p:nvSpPr>
        <p:spPr bwMode="auto">
          <a:xfrm>
            <a:off x="5822891" y="665060"/>
            <a:ext cx="2183351" cy="3744912"/>
          </a:xfrm>
          <a:custGeom>
            <a:avLst/>
            <a:gdLst>
              <a:gd name="T0" fmla="*/ 0 w 1212"/>
              <a:gd name="T1" fmla="*/ 0 h 2359"/>
              <a:gd name="T2" fmla="*/ 146 w 1212"/>
              <a:gd name="T3" fmla="*/ 937 h 2359"/>
              <a:gd name="T4" fmla="*/ 301 w 1212"/>
              <a:gd name="T5" fmla="*/ 1737 h 2359"/>
              <a:gd name="T6" fmla="*/ 464 w 1212"/>
              <a:gd name="T7" fmla="*/ 2192 h 2359"/>
              <a:gd name="T8" fmla="*/ 615 w 1212"/>
              <a:gd name="T9" fmla="*/ 2359 h 2359"/>
              <a:gd name="T10" fmla="*/ 773 w 1212"/>
              <a:gd name="T11" fmla="*/ 2192 h 2359"/>
              <a:gd name="T12" fmla="*/ 928 w 1212"/>
              <a:gd name="T13" fmla="*/ 1728 h 2359"/>
              <a:gd name="T14" fmla="*/ 1083 w 1212"/>
              <a:gd name="T15" fmla="*/ 937 h 2359"/>
              <a:gd name="T16" fmla="*/ 1212 w 1212"/>
              <a:gd name="T17" fmla="*/ 0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12" h="2359">
                <a:moveTo>
                  <a:pt x="0" y="0"/>
                </a:moveTo>
                <a:cubicBezTo>
                  <a:pt x="48" y="324"/>
                  <a:pt x="96" y="648"/>
                  <a:pt x="146" y="937"/>
                </a:cubicBezTo>
                <a:cubicBezTo>
                  <a:pt x="196" y="1226"/>
                  <a:pt x="248" y="1528"/>
                  <a:pt x="301" y="1737"/>
                </a:cubicBezTo>
                <a:cubicBezTo>
                  <a:pt x="354" y="1946"/>
                  <a:pt x="412" y="2088"/>
                  <a:pt x="464" y="2192"/>
                </a:cubicBezTo>
                <a:cubicBezTo>
                  <a:pt x="516" y="2296"/>
                  <a:pt x="564" y="2359"/>
                  <a:pt x="615" y="2359"/>
                </a:cubicBezTo>
                <a:cubicBezTo>
                  <a:pt x="666" y="2359"/>
                  <a:pt x="721" y="2297"/>
                  <a:pt x="773" y="2192"/>
                </a:cubicBezTo>
                <a:cubicBezTo>
                  <a:pt x="825" y="2087"/>
                  <a:pt x="876" y="1937"/>
                  <a:pt x="928" y="1728"/>
                </a:cubicBezTo>
                <a:cubicBezTo>
                  <a:pt x="980" y="1519"/>
                  <a:pt x="1036" y="1225"/>
                  <a:pt x="1083" y="937"/>
                </a:cubicBezTo>
                <a:cubicBezTo>
                  <a:pt x="1130" y="649"/>
                  <a:pt x="1191" y="155"/>
                  <a:pt x="1212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22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30" t="31008" r="22835" b="20870"/>
          <a:stretch/>
        </p:blipFill>
        <p:spPr bwMode="auto">
          <a:xfrm>
            <a:off x="5208134" y="1772816"/>
            <a:ext cx="3459980" cy="40997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1600" y="1099281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Cubic Graphs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9552" y="2456400"/>
                <a:ext cx="4176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itchFamily="66" charset="0"/>
                  </a:rPr>
                  <a:t>Sketch the graph of y = x³ </a:t>
                </a:r>
                <a:r>
                  <a:rPr lang="en-GB" dirty="0">
                    <a:latin typeface="Comic Sans MS" pitchFamily="66" charset="0"/>
                  </a:rPr>
                  <a:t>-</a:t>
                </a:r>
                <a:r>
                  <a:rPr lang="en-GB" dirty="0" smtClean="0">
                    <a:latin typeface="Comic Sans MS" pitchFamily="66" charset="0"/>
                  </a:rPr>
                  <a:t> x + 1, </a:t>
                </a:r>
              </a:p>
              <a:p>
                <a:r>
                  <a:rPr lang="en-GB" dirty="0" smtClean="0">
                    <a:latin typeface="Comic Sans MS" pitchFamily="66" charset="0"/>
                  </a:rPr>
                  <a:t>for </a:t>
                </a:r>
                <a:r>
                  <a:rPr lang="en-GB" dirty="0">
                    <a:latin typeface="Comic Sans MS" pitchFamily="66" charset="0"/>
                  </a:rPr>
                  <a:t>-3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≤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 ≤</m:t>
                    </m:r>
                  </m:oMath>
                </a14:m>
                <a:r>
                  <a:rPr lang="en-GB" dirty="0">
                    <a:latin typeface="Comic Sans MS" pitchFamily="66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456400"/>
                <a:ext cx="4176464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314" t="-3774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321301"/>
              </p:ext>
            </p:extLst>
          </p:nvPr>
        </p:nvGraphicFramePr>
        <p:xfrm>
          <a:off x="573350" y="3244334"/>
          <a:ext cx="4320000" cy="79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-3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-2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-1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42890" y="3663029"/>
            <a:ext cx="56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-23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725216" y="3677716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-5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25747" y="3663029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823324" y="3677716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16284" y="3677716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851920" y="367771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7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389752" y="3646686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25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43214" y="418043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Plot the coordinates.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497844" y="3356992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158953" y="371984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68144" y="5301208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210456" y="413557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848388" y="371984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543356" y="3718998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843884" y="220486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3214" y="458546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Join with a smooth curve.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5911702" y="2254102"/>
            <a:ext cx="1967024" cy="3083442"/>
          </a:xfrm>
          <a:custGeom>
            <a:avLst/>
            <a:gdLst>
              <a:gd name="connsiteX0" fmla="*/ 0 w 1967024"/>
              <a:gd name="connsiteY0" fmla="*/ 3083442 h 3083442"/>
              <a:gd name="connsiteX1" fmla="*/ 350875 w 1967024"/>
              <a:gd name="connsiteY1" fmla="*/ 1913861 h 3083442"/>
              <a:gd name="connsiteX2" fmla="*/ 680484 w 1967024"/>
              <a:gd name="connsiteY2" fmla="*/ 1499191 h 3083442"/>
              <a:gd name="connsiteX3" fmla="*/ 999461 w 1967024"/>
              <a:gd name="connsiteY3" fmla="*/ 1509824 h 3083442"/>
              <a:gd name="connsiteX4" fmla="*/ 1307805 w 1967024"/>
              <a:gd name="connsiteY4" fmla="*/ 1509824 h 3083442"/>
              <a:gd name="connsiteX5" fmla="*/ 1626782 w 1967024"/>
              <a:gd name="connsiteY5" fmla="*/ 1148317 h 3083442"/>
              <a:gd name="connsiteX6" fmla="*/ 1967024 w 1967024"/>
              <a:gd name="connsiteY6" fmla="*/ 0 h 3083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7024" h="3083442">
                <a:moveTo>
                  <a:pt x="0" y="3083442"/>
                </a:moveTo>
                <a:cubicBezTo>
                  <a:pt x="118730" y="2630672"/>
                  <a:pt x="237461" y="2177903"/>
                  <a:pt x="350875" y="1913861"/>
                </a:cubicBezTo>
                <a:cubicBezTo>
                  <a:pt x="464289" y="1649819"/>
                  <a:pt x="572386" y="1566530"/>
                  <a:pt x="680484" y="1499191"/>
                </a:cubicBezTo>
                <a:cubicBezTo>
                  <a:pt x="788582" y="1431852"/>
                  <a:pt x="894908" y="1508052"/>
                  <a:pt x="999461" y="1509824"/>
                </a:cubicBezTo>
                <a:cubicBezTo>
                  <a:pt x="1104014" y="1511596"/>
                  <a:pt x="1203252" y="1570075"/>
                  <a:pt x="1307805" y="1509824"/>
                </a:cubicBezTo>
                <a:cubicBezTo>
                  <a:pt x="1412358" y="1449573"/>
                  <a:pt x="1516912" y="1399954"/>
                  <a:pt x="1626782" y="1148317"/>
                </a:cubicBezTo>
                <a:cubicBezTo>
                  <a:pt x="1736652" y="896680"/>
                  <a:pt x="1912089" y="241005"/>
                  <a:pt x="1967024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6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9" t="28941" r="49282" b="22703"/>
          <a:stretch/>
        </p:blipFill>
        <p:spPr bwMode="auto">
          <a:xfrm>
            <a:off x="4788023" y="2490073"/>
            <a:ext cx="4044811" cy="41102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971600" y="1099281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Reciprocal Graphs</a:t>
            </a:r>
            <a:endParaRPr lang="en-GB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2630" y="3350922"/>
                <a:ext cx="41764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itchFamily="66" charset="0"/>
                  </a:rPr>
                  <a:t>Sketch the graph of y = 1/x, </a:t>
                </a:r>
              </a:p>
              <a:p>
                <a:r>
                  <a:rPr lang="en-GB" dirty="0" smtClean="0">
                    <a:latin typeface="Comic Sans MS" pitchFamily="66" charset="0"/>
                  </a:rPr>
                  <a:t>for </a:t>
                </a:r>
                <a:r>
                  <a:rPr lang="en-GB" dirty="0">
                    <a:latin typeface="Comic Sans MS" pitchFamily="66" charset="0"/>
                  </a:rPr>
                  <a:t>-3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≤</m:t>
                    </m:r>
                    <m:r>
                      <a:rPr lang="en-GB" i="1">
                        <a:latin typeface="Cambria Math"/>
                      </a:rPr>
                      <m:t>𝑥</m:t>
                    </m:r>
                    <m:r>
                      <a:rPr lang="en-GB" i="1">
                        <a:latin typeface="Cambria Math"/>
                      </a:rPr>
                      <m:t> ≤</m:t>
                    </m:r>
                  </m:oMath>
                </a14:m>
                <a:r>
                  <a:rPr lang="en-GB" dirty="0">
                    <a:latin typeface="Comic Sans MS" pitchFamily="66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630" y="3350922"/>
                <a:ext cx="4176464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314" t="-3774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971600" y="198884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-0.3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17332" y="1982124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-0.4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22085" y="1976528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-0.5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842768" y="1967117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-0.7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46221" y="1967117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-1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128484" y="1957706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-2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292080" y="195770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2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32630" y="410419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Plot the coordinates.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630" y="454717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Join with a smooth curve.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439830" y="508518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124642" y="477151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860032" y="454717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148064" y="4592953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827903" y="4681774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465195" y="4636906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085823" y="3861048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167547"/>
              </p:ext>
            </p:extLst>
          </p:nvPr>
        </p:nvGraphicFramePr>
        <p:xfrm>
          <a:off x="311278" y="1560946"/>
          <a:ext cx="8568000" cy="786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  <a:gridCol w="612000"/>
              </a:tblGrid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x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-3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-2.5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-2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-1.5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-1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-0.5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0.5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1.5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2.5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∞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600" b="1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6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5925516" y="1957706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1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484698" y="1957706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0.7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7085823" y="1957706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0.5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7725886" y="1957706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0.4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8388424" y="1967117"/>
            <a:ext cx="524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0.3</a:t>
            </a:r>
            <a:endParaRPr lang="en-GB" dirty="0"/>
          </a:p>
        </p:txBody>
      </p:sp>
      <p:sp>
        <p:nvSpPr>
          <p:cNvPr id="30" name="Oval 29"/>
          <p:cNvSpPr/>
          <p:nvPr/>
        </p:nvSpPr>
        <p:spPr bwMode="auto">
          <a:xfrm>
            <a:off x="7452320" y="414908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732969" y="4244218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8055524" y="4291612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8408615" y="4333605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8702626" y="4336480"/>
            <a:ext cx="89736" cy="8973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6900530" y="2562447"/>
            <a:ext cx="1850065" cy="1828800"/>
          </a:xfrm>
          <a:custGeom>
            <a:avLst/>
            <a:gdLst>
              <a:gd name="connsiteX0" fmla="*/ 0 w 1850065"/>
              <a:gd name="connsiteY0" fmla="*/ 0 h 1828800"/>
              <a:gd name="connsiteX1" fmla="*/ 233917 w 1850065"/>
              <a:gd name="connsiteY1" fmla="*/ 1329069 h 1828800"/>
              <a:gd name="connsiteX2" fmla="*/ 563526 w 1850065"/>
              <a:gd name="connsiteY2" fmla="*/ 1616148 h 1828800"/>
              <a:gd name="connsiteX3" fmla="*/ 1850065 w 1850065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0065" h="1828800">
                <a:moveTo>
                  <a:pt x="0" y="0"/>
                </a:moveTo>
                <a:cubicBezTo>
                  <a:pt x="69998" y="529855"/>
                  <a:pt x="139996" y="1059711"/>
                  <a:pt x="233917" y="1329069"/>
                </a:cubicBezTo>
                <a:cubicBezTo>
                  <a:pt x="327838" y="1598427"/>
                  <a:pt x="294168" y="1532860"/>
                  <a:pt x="563526" y="1616148"/>
                </a:cubicBezTo>
                <a:cubicBezTo>
                  <a:pt x="832884" y="1699436"/>
                  <a:pt x="1628553" y="1798674"/>
                  <a:pt x="1850065" y="182880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37" name="Freeform 36"/>
          <p:cNvSpPr/>
          <p:nvPr/>
        </p:nvSpPr>
        <p:spPr bwMode="auto">
          <a:xfrm rot="10800000">
            <a:off x="4867563" y="4593969"/>
            <a:ext cx="1850065" cy="1828800"/>
          </a:xfrm>
          <a:custGeom>
            <a:avLst/>
            <a:gdLst>
              <a:gd name="connsiteX0" fmla="*/ 0 w 1850065"/>
              <a:gd name="connsiteY0" fmla="*/ 0 h 1828800"/>
              <a:gd name="connsiteX1" fmla="*/ 233917 w 1850065"/>
              <a:gd name="connsiteY1" fmla="*/ 1329069 h 1828800"/>
              <a:gd name="connsiteX2" fmla="*/ 563526 w 1850065"/>
              <a:gd name="connsiteY2" fmla="*/ 1616148 h 1828800"/>
              <a:gd name="connsiteX3" fmla="*/ 1850065 w 1850065"/>
              <a:gd name="connsiteY3" fmla="*/ 182880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0065" h="1828800">
                <a:moveTo>
                  <a:pt x="0" y="0"/>
                </a:moveTo>
                <a:cubicBezTo>
                  <a:pt x="69998" y="529855"/>
                  <a:pt x="139996" y="1059711"/>
                  <a:pt x="233917" y="1329069"/>
                </a:cubicBezTo>
                <a:cubicBezTo>
                  <a:pt x="327838" y="1598427"/>
                  <a:pt x="294168" y="1532860"/>
                  <a:pt x="563526" y="1616148"/>
                </a:cubicBezTo>
                <a:cubicBezTo>
                  <a:pt x="832884" y="1699436"/>
                  <a:pt x="1628553" y="1798674"/>
                  <a:pt x="1850065" y="182880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6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8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7824" y="1124744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Comic Sans MS" pitchFamily="66" charset="0"/>
              </a:rPr>
              <a:t>Answers</a:t>
            </a:r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71800" y="1700808"/>
            <a:ext cx="56886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7a) Linear		b) quadratic</a:t>
            </a:r>
          </a:p>
          <a:p>
            <a:r>
              <a:rPr lang="en-GB" dirty="0" smtClean="0">
                <a:latin typeface="Comic Sans MS" pitchFamily="66" charset="0"/>
              </a:rPr>
              <a:t>c) Cubic			d) reciprocal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8a) quadratic		b) cubic</a:t>
            </a:r>
          </a:p>
          <a:p>
            <a:r>
              <a:rPr lang="en-GB" dirty="0" smtClean="0">
                <a:latin typeface="Comic Sans MS" pitchFamily="66" charset="0"/>
              </a:rPr>
              <a:t>c) Reciprocal		d) linear</a:t>
            </a:r>
          </a:p>
          <a:p>
            <a:r>
              <a:rPr lang="en-GB" dirty="0" smtClean="0">
                <a:latin typeface="Comic Sans MS" pitchFamily="66" charset="0"/>
              </a:rPr>
              <a:t>e) Quadratic		e) cubic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9a) reciprocal		b) quadratic</a:t>
            </a:r>
          </a:p>
          <a:p>
            <a:r>
              <a:rPr lang="en-GB" dirty="0" smtClean="0">
                <a:latin typeface="Comic Sans MS" pitchFamily="66" charset="0"/>
              </a:rPr>
              <a:t>c) Linear		d) linear</a:t>
            </a:r>
          </a:p>
          <a:p>
            <a:r>
              <a:rPr lang="en-GB" dirty="0" smtClean="0">
                <a:latin typeface="Comic Sans MS" pitchFamily="66" charset="0"/>
              </a:rPr>
              <a:t>e) Cubic	</a:t>
            </a:r>
            <a:r>
              <a:rPr lang="en-GB" smtClean="0">
                <a:latin typeface="Comic Sans MS" pitchFamily="66" charset="0"/>
              </a:rPr>
              <a:t>		f</a:t>
            </a:r>
            <a:r>
              <a:rPr lang="en-GB" dirty="0" smtClean="0">
                <a:latin typeface="Comic Sans MS" pitchFamily="66" charset="0"/>
              </a:rPr>
              <a:t>) quadratic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10) D, E, C, A, B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30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2188</TotalTime>
  <Words>202</Words>
  <Application>Microsoft Office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66</cp:revision>
  <dcterms:created xsi:type="dcterms:W3CDTF">2012-11-22T10:32:27Z</dcterms:created>
  <dcterms:modified xsi:type="dcterms:W3CDTF">2017-01-27T18:04:28Z</dcterms:modified>
</cp:coreProperties>
</file>