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9"/>
  </p:notesMasterIdLst>
  <p:sldIdLst>
    <p:sldId id="257" r:id="rId3"/>
    <p:sldId id="270" r:id="rId4"/>
    <p:sldId id="267" r:id="rId5"/>
    <p:sldId id="268" r:id="rId6"/>
    <p:sldId id="269" r:id="rId7"/>
    <p:sldId id="260" r:id="rId8"/>
    <p:sldId id="261" r:id="rId9"/>
    <p:sldId id="258" r:id="rId10"/>
    <p:sldId id="259" r:id="rId11"/>
    <p:sldId id="262" r:id="rId12"/>
    <p:sldId id="263" r:id="rId13"/>
    <p:sldId id="264" r:id="rId14"/>
    <p:sldId id="265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71" r:id="rId26"/>
    <p:sldId id="256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21/05/2016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953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475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periods and symmetry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278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periods and symmetry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275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Discuss periods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19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637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39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719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18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20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Saturday, 21 May 2016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Sine, Cosine and Tangent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Saturday, 21 May 2016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Sine, Cosine and Tangent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65829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r>
              <a:rPr lang="en-GB" sz="1600" dirty="0" smtClean="0">
                <a:latin typeface="Comic Sans MS" pitchFamily="66" charset="0"/>
              </a:rPr>
              <a:t>Sine,</a:t>
            </a:r>
            <a:r>
              <a:rPr lang="en-GB" sz="1600" baseline="0" dirty="0" smtClean="0">
                <a:latin typeface="Comic Sans MS" pitchFamily="66" charset="0"/>
              </a:rPr>
              <a:t> cosine, tangent, trigonometry, graph, periodic, function, degrees, asymptote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kno</a:t>
            </a:r>
            <a:r>
              <a:rPr lang="en-GB" sz="1400" baseline="0" dirty="0" smtClean="0">
                <a:latin typeface="Comic Sans MS" pitchFamily="66" charset="0"/>
              </a:rPr>
              <a:t>w the exact values of sin, cos and tan at 0°, 90°, 180°, 270° and 360°.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kno</a:t>
            </a:r>
            <a:r>
              <a:rPr lang="en-GB" sz="1400" baseline="0" dirty="0" smtClean="0">
                <a:latin typeface="Comic Sans MS" pitchFamily="66" charset="0"/>
              </a:rPr>
              <a:t>w the exact values of sin, cos and tan at 30°, 45° and 60°.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sketch</a:t>
            </a:r>
            <a:r>
              <a:rPr lang="en-GB" sz="1400" baseline="0" dirty="0" smtClean="0">
                <a:latin typeface="Comic Sans MS" pitchFamily="66" charset="0"/>
              </a:rPr>
              <a:t> graphs of trigonometric functions.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XyCdqyPFP50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7791" y="1124744"/>
            <a:ext cx="1324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smtClean="0">
                <a:latin typeface="Comic Sans MS" panose="030F0702030302020204" pitchFamily="66" charset="0"/>
              </a:rPr>
              <a:t>Starter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Right Triangle 2"/>
          <p:cNvSpPr/>
          <p:nvPr/>
        </p:nvSpPr>
        <p:spPr>
          <a:xfrm>
            <a:off x="1158835" y="2736000"/>
            <a:ext cx="2232248" cy="144016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58835" y="38881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Isosceles Triangle 5"/>
          <p:cNvSpPr/>
          <p:nvPr/>
        </p:nvSpPr>
        <p:spPr>
          <a:xfrm>
            <a:off x="5724128" y="2294636"/>
            <a:ext cx="2016224" cy="1872208"/>
          </a:xfrm>
          <a:prstGeom prst="triangle">
            <a:avLst>
              <a:gd name="adj" fmla="val 10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Isosceles Triangle 6"/>
          <p:cNvSpPr/>
          <p:nvPr/>
        </p:nvSpPr>
        <p:spPr>
          <a:xfrm>
            <a:off x="2627784" y="4581128"/>
            <a:ext cx="3744416" cy="12961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452320" y="387881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06907" y="4215466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5 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6017" y="3127398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4</a:t>
            </a:r>
            <a:r>
              <a:rPr lang="en-GB" dirty="0" smtClean="0">
                <a:latin typeface="Comic Sans MS" panose="030F0702030302020204" pitchFamily="66" charset="0"/>
              </a:rPr>
              <a:t> cm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455876" y="5075868"/>
            <a:ext cx="22476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292080" y="5075868"/>
            <a:ext cx="216024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87342" y="3185052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___ 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72096" y="2802666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14 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45663" y="417616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8 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44350" y="3002870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_____ cm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Connector 20"/>
          <p:cNvCxnSpPr>
            <a:stCxn id="7" idx="0"/>
            <a:endCxn id="7" idx="3"/>
          </p:cNvCxnSpPr>
          <p:nvPr/>
        </p:nvCxnSpPr>
        <p:spPr>
          <a:xfrm>
            <a:off x="4499992" y="4581128"/>
            <a:ext cx="0" cy="129614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499992" y="559378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459047" y="516838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4 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0541" y="5958335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16 </a:t>
            </a:r>
            <a:r>
              <a:rPr lang="en-GB" dirty="0" smtClean="0">
                <a:latin typeface="Comic Sans MS" panose="030F0702030302020204" pitchFamily="66" charset="0"/>
              </a:rPr>
              <a:t>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79917" y="5112698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____ </a:t>
            </a:r>
            <a:r>
              <a:rPr lang="en-GB" dirty="0" smtClean="0">
                <a:latin typeface="Comic Sans MS" panose="030F0702030302020204" pitchFamily="66" charset="0"/>
              </a:rPr>
              <a:t>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53894" y="314779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40352" y="2951567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2√33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97063" y="5044534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√5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722996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Find the lengths of the missing sides. Give your answer in surd form where appropriate.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987824" y="2132856"/>
            <a:ext cx="2304256" cy="2304256"/>
            <a:chOff x="3779912" y="1988840"/>
            <a:chExt cx="2736304" cy="2736304"/>
          </a:xfrm>
        </p:grpSpPr>
        <p:sp>
          <p:nvSpPr>
            <p:cNvPr id="2" name="Right Triangle 1"/>
            <p:cNvSpPr/>
            <p:nvPr/>
          </p:nvSpPr>
          <p:spPr>
            <a:xfrm>
              <a:off x="3779912" y="1988840"/>
              <a:ext cx="2736304" cy="273630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779912" y="4437112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195736" y="3084929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329" y="4437112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2591780" y="1736551"/>
            <a:ext cx="792088" cy="792088"/>
          </a:xfrm>
          <a:prstGeom prst="arc">
            <a:avLst>
              <a:gd name="adj1" fmla="val 2622135"/>
              <a:gd name="adj2" fmla="val 539840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c 8"/>
          <p:cNvSpPr/>
          <p:nvPr/>
        </p:nvSpPr>
        <p:spPr>
          <a:xfrm>
            <a:off x="4896035" y="4080629"/>
            <a:ext cx="792088" cy="792088"/>
          </a:xfrm>
          <a:prstGeom prst="arc">
            <a:avLst>
              <a:gd name="adj1" fmla="val 11173899"/>
              <a:gd name="adj2" fmla="val 1381667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28852" y="25489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45°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3280" y="4037584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45°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75956" y="2923226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1769804"/>
            <a:ext cx="203773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sin 45° = _</a:t>
            </a:r>
            <a:r>
              <a:rPr lang="en-GB" sz="2400" u="sng" dirty="0" smtClean="0">
                <a:latin typeface="Comic Sans MS" panose="030F0702030302020204" pitchFamily="66" charset="0"/>
              </a:rPr>
              <a:t>1_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√2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26726" y="2387024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3707903" y="4339616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219219" y="2810086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81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987824" y="2132856"/>
            <a:ext cx="2304256" cy="2304256"/>
            <a:chOff x="3779912" y="1988840"/>
            <a:chExt cx="2736304" cy="2736304"/>
          </a:xfrm>
        </p:grpSpPr>
        <p:sp>
          <p:nvSpPr>
            <p:cNvPr id="2" name="Right Triangle 1"/>
            <p:cNvSpPr/>
            <p:nvPr/>
          </p:nvSpPr>
          <p:spPr>
            <a:xfrm>
              <a:off x="3779912" y="1988840"/>
              <a:ext cx="2736304" cy="273630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779912" y="4437112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195736" y="3084929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329" y="4437112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2591780" y="1736551"/>
            <a:ext cx="792088" cy="792088"/>
          </a:xfrm>
          <a:prstGeom prst="arc">
            <a:avLst>
              <a:gd name="adj1" fmla="val 2622135"/>
              <a:gd name="adj2" fmla="val 539840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c 8"/>
          <p:cNvSpPr/>
          <p:nvPr/>
        </p:nvSpPr>
        <p:spPr>
          <a:xfrm>
            <a:off x="4896035" y="4080629"/>
            <a:ext cx="792088" cy="792088"/>
          </a:xfrm>
          <a:prstGeom prst="arc">
            <a:avLst>
              <a:gd name="adj1" fmla="val 11173899"/>
              <a:gd name="adj2" fmla="val 1381667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28852" y="25489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45°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3280" y="4037584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45°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75956" y="2923226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1769804"/>
            <a:ext cx="203773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sin 45° = _</a:t>
            </a:r>
            <a:r>
              <a:rPr lang="en-GB" sz="2400" u="sng" dirty="0" smtClean="0">
                <a:latin typeface="Comic Sans MS" panose="030F0702030302020204" pitchFamily="66" charset="0"/>
              </a:rPr>
              <a:t>1_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√2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26726" y="2387024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2081902" y="3025541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219219" y="2810086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228184" y="2869485"/>
            <a:ext cx="2109873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cos 45° = _</a:t>
            </a:r>
            <a:r>
              <a:rPr lang="en-GB" sz="2400" u="sng" dirty="0" smtClean="0">
                <a:latin typeface="Comic Sans MS" panose="030F0702030302020204" pitchFamily="66" charset="0"/>
              </a:rPr>
              <a:t>1_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√2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92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987824" y="2132856"/>
            <a:ext cx="2304256" cy="2304256"/>
            <a:chOff x="3779912" y="1988840"/>
            <a:chExt cx="2736304" cy="2736304"/>
          </a:xfrm>
        </p:grpSpPr>
        <p:sp>
          <p:nvSpPr>
            <p:cNvPr id="2" name="Right Triangle 1"/>
            <p:cNvSpPr/>
            <p:nvPr/>
          </p:nvSpPr>
          <p:spPr>
            <a:xfrm>
              <a:off x="3779912" y="1988840"/>
              <a:ext cx="2736304" cy="273630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779912" y="4437112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195736" y="3084929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329" y="4437112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2591780" y="1736551"/>
            <a:ext cx="792088" cy="792088"/>
          </a:xfrm>
          <a:prstGeom prst="arc">
            <a:avLst>
              <a:gd name="adj1" fmla="val 2622135"/>
              <a:gd name="adj2" fmla="val 539840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c 8"/>
          <p:cNvSpPr/>
          <p:nvPr/>
        </p:nvSpPr>
        <p:spPr>
          <a:xfrm>
            <a:off x="4896035" y="4080629"/>
            <a:ext cx="792088" cy="792088"/>
          </a:xfrm>
          <a:prstGeom prst="arc">
            <a:avLst>
              <a:gd name="adj1" fmla="val 11173899"/>
              <a:gd name="adj2" fmla="val 1381667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28852" y="25489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45°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3280" y="4037584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45°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75956" y="2923226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1769804"/>
            <a:ext cx="203773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sin 45° = _</a:t>
            </a:r>
            <a:r>
              <a:rPr lang="en-GB" sz="2400" u="sng" dirty="0" smtClean="0">
                <a:latin typeface="Comic Sans MS" panose="030F0702030302020204" pitchFamily="66" charset="0"/>
              </a:rPr>
              <a:t>1_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√2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26726" y="2387024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2081902" y="3025541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3728464" y="4360112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228184" y="2869485"/>
            <a:ext cx="2109873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cos 45° = _</a:t>
            </a:r>
            <a:r>
              <a:rPr lang="en-GB" sz="2400" u="sng" dirty="0" smtClean="0">
                <a:latin typeface="Comic Sans MS" panose="030F0702030302020204" pitchFamily="66" charset="0"/>
              </a:rPr>
              <a:t>1_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√2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28184" y="3969166"/>
            <a:ext cx="219643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tan 45° = </a:t>
            </a:r>
            <a:r>
              <a:rPr lang="en-GB" sz="2400" u="sng" dirty="0" smtClean="0">
                <a:latin typeface="Comic Sans MS" panose="030F0702030302020204" pitchFamily="66" charset="0"/>
              </a:rPr>
              <a:t>1</a:t>
            </a:r>
            <a:r>
              <a:rPr lang="en-GB" sz="2400" dirty="0" smtClean="0">
                <a:latin typeface="Comic Sans MS" panose="030F0702030302020204" pitchFamily="66" charset="0"/>
              </a:rPr>
              <a:t> = 1</a:t>
            </a:r>
            <a:endParaRPr lang="en-GB" sz="2400" u="sng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1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6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987824" y="2132856"/>
            <a:ext cx="2304256" cy="2304256"/>
            <a:chOff x="3779912" y="1988840"/>
            <a:chExt cx="2736304" cy="2736304"/>
          </a:xfrm>
        </p:grpSpPr>
        <p:sp>
          <p:nvSpPr>
            <p:cNvPr id="2" name="Right Triangle 1"/>
            <p:cNvSpPr/>
            <p:nvPr/>
          </p:nvSpPr>
          <p:spPr>
            <a:xfrm>
              <a:off x="3779912" y="1988840"/>
              <a:ext cx="2736304" cy="273630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779912" y="4437112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195736" y="3084929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329" y="4437112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2591780" y="1736551"/>
            <a:ext cx="792088" cy="792088"/>
          </a:xfrm>
          <a:prstGeom prst="arc">
            <a:avLst>
              <a:gd name="adj1" fmla="val 2622135"/>
              <a:gd name="adj2" fmla="val 539840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c 8"/>
          <p:cNvSpPr/>
          <p:nvPr/>
        </p:nvSpPr>
        <p:spPr>
          <a:xfrm>
            <a:off x="4896035" y="4080629"/>
            <a:ext cx="792088" cy="792088"/>
          </a:xfrm>
          <a:prstGeom prst="arc">
            <a:avLst>
              <a:gd name="adj1" fmla="val 11173899"/>
              <a:gd name="adj2" fmla="val 1381667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28852" y="25489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45°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3280" y="4037584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45°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75956" y="2923226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1769804"/>
            <a:ext cx="203773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sin 45° = _</a:t>
            </a:r>
            <a:r>
              <a:rPr lang="en-GB" sz="2400" u="sng" dirty="0" smtClean="0">
                <a:latin typeface="Comic Sans MS" panose="030F0702030302020204" pitchFamily="66" charset="0"/>
              </a:rPr>
              <a:t>1_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√2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184" y="2869485"/>
            <a:ext cx="2109873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cos 45° = _</a:t>
            </a:r>
            <a:r>
              <a:rPr lang="en-GB" sz="2400" u="sng" dirty="0" smtClean="0">
                <a:latin typeface="Comic Sans MS" panose="030F0702030302020204" pitchFamily="66" charset="0"/>
              </a:rPr>
              <a:t>1_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√2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28184" y="3969166"/>
            <a:ext cx="219643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tan 45° = </a:t>
            </a:r>
            <a:r>
              <a:rPr lang="en-GB" sz="2400" u="sng" dirty="0" smtClean="0">
                <a:latin typeface="Comic Sans MS" panose="030F0702030302020204" pitchFamily="66" charset="0"/>
              </a:rPr>
              <a:t>1</a:t>
            </a:r>
            <a:r>
              <a:rPr lang="en-GB" sz="2400" dirty="0" smtClean="0">
                <a:latin typeface="Comic Sans MS" panose="030F0702030302020204" pitchFamily="66" charset="0"/>
              </a:rPr>
              <a:t> = 1</a:t>
            </a:r>
            <a:endParaRPr lang="en-GB" sz="2400" u="sng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1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5085184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Rationalising the denominators gives…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28184" y="1761480"/>
            <a:ext cx="2037737" cy="830997"/>
          </a:xfrm>
          <a:prstGeom prst="rect">
            <a:avLst/>
          </a:prstGeom>
          <a:solidFill>
            <a:srgbClr val="ECDAF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sin 45° = </a:t>
            </a:r>
            <a:r>
              <a:rPr lang="en-GB" sz="2400" u="sng" dirty="0" smtClean="0">
                <a:latin typeface="Comic Sans MS" panose="030F0702030302020204" pitchFamily="66" charset="0"/>
              </a:rPr>
              <a:t>√2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   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8184" y="2861161"/>
            <a:ext cx="2109873" cy="830997"/>
          </a:xfrm>
          <a:prstGeom prst="rect">
            <a:avLst/>
          </a:prstGeom>
          <a:solidFill>
            <a:srgbClr val="ECDAF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cos 45° = </a:t>
            </a:r>
            <a:r>
              <a:rPr lang="en-GB" sz="2400" u="sng" dirty="0" smtClean="0">
                <a:latin typeface="Comic Sans MS" panose="030F0702030302020204" pitchFamily="66" charset="0"/>
              </a:rPr>
              <a:t>√</a:t>
            </a:r>
            <a:r>
              <a:rPr lang="en-GB" sz="2400" u="sng" dirty="0">
                <a:latin typeface="Comic Sans MS" panose="030F0702030302020204" pitchFamily="66" charset="0"/>
              </a:rPr>
              <a:t>2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               2</a:t>
            </a:r>
          </a:p>
        </p:txBody>
      </p:sp>
    </p:spTree>
    <p:extLst>
      <p:ext uri="{BB962C8B-B14F-4D97-AF65-F5344CB8AC3E}">
        <p14:creationId xmlns:p14="http://schemas.microsoft.com/office/powerpoint/2010/main" val="42022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19675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Now let’s look at an equilateral triangle with sides of 2 cm.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333695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2460" y="333695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5085" y="4754569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Arc 9"/>
          <p:cNvSpPr/>
          <p:nvPr/>
        </p:nvSpPr>
        <p:spPr>
          <a:xfrm>
            <a:off x="3476853" y="4313402"/>
            <a:ext cx="792088" cy="792088"/>
          </a:xfrm>
          <a:prstGeom prst="arc">
            <a:avLst>
              <a:gd name="adj1" fmla="val 17773776"/>
              <a:gd name="adj2" fmla="val 2415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252035" y="42168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60°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384" y="42168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60°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8021" y="2804754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60°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25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19675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Now let’s look at an equilateral triangle with sides of 2 cm.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32460" y="333695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229" y="4685529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714384" y="42168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60°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0575" y="3053155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xplosion 2 21"/>
          <p:cNvSpPr/>
          <p:nvPr/>
        </p:nvSpPr>
        <p:spPr>
          <a:xfrm>
            <a:off x="-308278" y="1151446"/>
            <a:ext cx="5400600" cy="2175142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By Pythagoras’ Theorem, the height is √3.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5015" y="3706934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√3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32460" y="333695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229" y="4685529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714384" y="42168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60°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0575" y="3053155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39747" y="2122064"/>
            <a:ext cx="165301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sin 30° = </a:t>
            </a:r>
            <a:r>
              <a:rPr lang="en-GB" sz="2400" u="sng" dirty="0" smtClean="0">
                <a:latin typeface="Comic Sans MS" panose="030F0702030302020204" pitchFamily="66" charset="0"/>
              </a:rPr>
              <a:t>1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995521" y="294261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5326056" y="4609337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5974873" y="3249388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255015" y="3706934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√3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9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32460" y="333695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229" y="4685529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714384" y="42168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60°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0575" y="3053155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39747" y="2122064"/>
            <a:ext cx="165301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sin 30° = </a:t>
            </a:r>
            <a:r>
              <a:rPr lang="en-GB" sz="2400" u="sng" dirty="0" smtClean="0">
                <a:latin typeface="Comic Sans MS" panose="030F0702030302020204" pitchFamily="66" charset="0"/>
              </a:rPr>
              <a:t>1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995521" y="294261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4275174" y="3609194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5974873" y="3249388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255015" y="3706934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√3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47" y="3170487"/>
            <a:ext cx="196239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cos 30° = </a:t>
            </a:r>
            <a:r>
              <a:rPr lang="en-GB" sz="2400" u="sng" dirty="0" smtClean="0">
                <a:latin typeface="Comic Sans MS" panose="030F0702030302020204" pitchFamily="66" charset="0"/>
              </a:rPr>
              <a:t>√3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2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32460" y="333695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229" y="4685529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714384" y="42168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60°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0575" y="3053155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39747" y="2122064"/>
            <a:ext cx="165301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sin 30° = </a:t>
            </a:r>
            <a:r>
              <a:rPr lang="en-GB" sz="2400" u="sng" dirty="0" smtClean="0">
                <a:latin typeface="Comic Sans MS" panose="030F0702030302020204" pitchFamily="66" charset="0"/>
              </a:rPr>
              <a:t>1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995521" y="294261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4275174" y="3609194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5341577" y="4619018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255015" y="3706934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√3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47" y="3170487"/>
            <a:ext cx="196239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cos 30° = </a:t>
            </a:r>
            <a:r>
              <a:rPr lang="en-GB" sz="2400" u="sng" dirty="0" smtClean="0">
                <a:latin typeface="Comic Sans MS" panose="030F0702030302020204" pitchFamily="66" charset="0"/>
              </a:rPr>
              <a:t>√3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34044" y="4213375"/>
            <a:ext cx="2103461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tan 30° = </a:t>
            </a:r>
            <a:r>
              <a:rPr lang="en-GB" sz="2400" u="sng" dirty="0" smtClean="0">
                <a:latin typeface="Comic Sans MS" panose="030F0702030302020204" pitchFamily="66" charset="0"/>
              </a:rPr>
              <a:t>_1_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 √3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93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32460" y="333695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229" y="4685529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714384" y="42168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60°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0575" y="3053155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39747" y="2122064"/>
            <a:ext cx="165301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sin 30° = </a:t>
            </a:r>
            <a:r>
              <a:rPr lang="en-GB" sz="2400" u="sng" dirty="0" smtClean="0">
                <a:latin typeface="Comic Sans MS" panose="030F0702030302020204" pitchFamily="66" charset="0"/>
              </a:rPr>
              <a:t>1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5015" y="3706934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√3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47" y="3170487"/>
            <a:ext cx="196239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cos 30° = </a:t>
            </a:r>
            <a:r>
              <a:rPr lang="en-GB" sz="2400" u="sng" dirty="0" smtClean="0">
                <a:latin typeface="Comic Sans MS" panose="030F0702030302020204" pitchFamily="66" charset="0"/>
              </a:rPr>
              <a:t>√3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34044" y="4213375"/>
            <a:ext cx="2103461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tan 30° = </a:t>
            </a:r>
            <a:r>
              <a:rPr lang="en-GB" sz="2400" u="sng" dirty="0" smtClean="0">
                <a:latin typeface="Comic Sans MS" panose="030F0702030302020204" pitchFamily="66" charset="0"/>
              </a:rPr>
              <a:t>_1_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 √3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75549" y="1442973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Rationalising the denominator gives…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23780" y="4213375"/>
            <a:ext cx="2103461" cy="830997"/>
          </a:xfrm>
          <a:prstGeom prst="rect">
            <a:avLst/>
          </a:prstGeom>
          <a:solidFill>
            <a:srgbClr val="ECDAF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tan 30° = </a:t>
            </a:r>
            <a:r>
              <a:rPr lang="en-GB" sz="2400" u="sng" dirty="0" smtClean="0">
                <a:latin typeface="Comic Sans MS" panose="030F0702030302020204" pitchFamily="66" charset="0"/>
              </a:rPr>
              <a:t>√3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 3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52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7" y="1268760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Make sure you fill in your table as we go – you’ll need it later!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82349"/>
              </p:ext>
            </p:extLst>
          </p:nvPr>
        </p:nvGraphicFramePr>
        <p:xfrm>
          <a:off x="2174563" y="2204864"/>
          <a:ext cx="6645910" cy="3295650"/>
        </p:xfrm>
        <a:graphic>
          <a:graphicData uri="http://schemas.openxmlformats.org/drawingml/2006/table">
            <a:tbl>
              <a:tblPr firstRow="1" firstCol="1" bandRow="1"/>
              <a:tblGrid>
                <a:gridCol w="1043940"/>
                <a:gridCol w="688340"/>
                <a:gridCol w="697865"/>
                <a:gridCol w="697865"/>
                <a:gridCol w="697865"/>
                <a:gridCol w="697865"/>
                <a:gridCol w="707390"/>
                <a:gridCol w="707390"/>
                <a:gridCol w="70739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Angle (θ Degrees)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0°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30°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45°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60°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90°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180°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270°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360°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9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 θ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9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 θ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9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 θ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31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32460" y="333695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229" y="4685529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714384" y="42168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60°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0575" y="3053155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39747" y="2122064"/>
            <a:ext cx="1890261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sin 60° = </a:t>
            </a:r>
            <a:r>
              <a:rPr lang="en-GB" sz="2400" u="sng" dirty="0" smtClean="0">
                <a:latin typeface="Comic Sans MS" panose="030F0702030302020204" pitchFamily="66" charset="0"/>
              </a:rPr>
              <a:t>√3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5015" y="3706934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√3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43644" y="415442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4275174" y="3609194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5974873" y="3250359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84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32460" y="333695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229" y="4685529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714384" y="42168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60°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0575" y="3053155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39747" y="2122064"/>
            <a:ext cx="1890261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sin 60° = </a:t>
            </a:r>
            <a:r>
              <a:rPr lang="en-GB" sz="2400" u="sng" dirty="0" smtClean="0">
                <a:latin typeface="Comic Sans MS" panose="030F0702030302020204" pitchFamily="66" charset="0"/>
              </a:rPr>
              <a:t>√3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5015" y="3706934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√3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43644" y="415442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5398014" y="465907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5974873" y="3250359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340780" y="3156902"/>
            <a:ext cx="174278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cos 60° = </a:t>
            </a:r>
            <a:r>
              <a:rPr lang="en-GB" sz="2400" u="sng" dirty="0" smtClean="0">
                <a:latin typeface="Comic Sans MS" panose="030F0702030302020204" pitchFamily="66" charset="0"/>
              </a:rPr>
              <a:t>1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8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32460" y="333695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229" y="4685529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714384" y="42168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60°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0575" y="3053155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39747" y="2122064"/>
            <a:ext cx="1890261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sin 60° = </a:t>
            </a:r>
            <a:r>
              <a:rPr lang="en-GB" sz="2400" u="sng" dirty="0" smtClean="0">
                <a:latin typeface="Comic Sans MS" panose="030F0702030302020204" pitchFamily="66" charset="0"/>
              </a:rPr>
              <a:t>√3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5015" y="3706934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√3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43644" y="415442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5398014" y="465907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4269033" y="3616665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340780" y="3156902"/>
            <a:ext cx="174278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cos 60° = </a:t>
            </a:r>
            <a:r>
              <a:rPr lang="en-GB" sz="2400" u="sng" dirty="0" smtClean="0">
                <a:latin typeface="Comic Sans MS" panose="030F0702030302020204" pitchFamily="66" charset="0"/>
              </a:rPr>
              <a:t>1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40919" y="4188368"/>
            <a:ext cx="195598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tan 60° = </a:t>
            </a:r>
            <a:r>
              <a:rPr lang="en-GB" sz="2400" u="sng" dirty="0" smtClean="0">
                <a:latin typeface="Comic Sans MS" panose="030F0702030302020204" pitchFamily="66" charset="0"/>
              </a:rPr>
              <a:t>√3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                 1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5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32460" y="333695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229" y="4685529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714384" y="421685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60°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0575" y="3053155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0°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39747" y="2122064"/>
            <a:ext cx="1890261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sin 60° = </a:t>
            </a:r>
            <a:r>
              <a:rPr lang="en-GB" sz="2400" u="sng" dirty="0" smtClean="0">
                <a:latin typeface="Comic Sans MS" panose="030F0702030302020204" pitchFamily="66" charset="0"/>
              </a:rPr>
              <a:t>√3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5015" y="3706934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√3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40780" y="3156902"/>
            <a:ext cx="174278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cos 60° = </a:t>
            </a:r>
            <a:r>
              <a:rPr lang="en-GB" sz="2400" u="sng" dirty="0" smtClean="0">
                <a:latin typeface="Comic Sans MS" panose="030F0702030302020204" pitchFamily="66" charset="0"/>
              </a:rPr>
              <a:t>1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40919" y="4188368"/>
            <a:ext cx="195598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tan 60° = </a:t>
            </a:r>
            <a:r>
              <a:rPr lang="en-GB" sz="2400" u="sng" dirty="0" smtClean="0">
                <a:latin typeface="Comic Sans MS" panose="030F0702030302020204" pitchFamily="66" charset="0"/>
              </a:rPr>
              <a:t>√3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                 1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96565" y="4568586"/>
            <a:ext cx="378088" cy="311365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35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5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20" y="1052736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Answers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95591"/>
                <a:ext cx="7776864" cy="4962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900" dirty="0" smtClean="0">
                    <a:latin typeface="Comic Sans MS" panose="030F0702030302020204" pitchFamily="66" charset="0"/>
                  </a:rPr>
                  <a:t>Question 1</a:t>
                </a:r>
              </a:p>
              <a:p>
                <a:r>
                  <a:rPr lang="en-GB" sz="1900" dirty="0" smtClean="0">
                    <a:latin typeface="Comic Sans MS" panose="030F0702030302020204" pitchFamily="66" charset="0"/>
                  </a:rPr>
                  <a:t>a)	½		b)	1		c)	½  </a:t>
                </a:r>
              </a:p>
              <a:p>
                <a:r>
                  <a:rPr lang="en-GB" sz="1900" dirty="0" smtClean="0">
                    <a:latin typeface="Comic Sans MS" panose="030F0702030302020204" pitchFamily="66" charset="0"/>
                  </a:rPr>
                  <a:t>d)	- ½ 		e)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19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9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sz="19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900" dirty="0" smtClean="0">
                    <a:latin typeface="Comic Sans MS" panose="030F0702030302020204" pitchFamily="66" charset="0"/>
                  </a:rPr>
                  <a:t>		f)	-1</a:t>
                </a:r>
              </a:p>
              <a:p>
                <a:endParaRPr lang="en-GB" sz="1900" dirty="0" smtClean="0">
                  <a:latin typeface="Comic Sans MS" panose="030F0702030302020204" pitchFamily="66" charset="0"/>
                </a:endParaRPr>
              </a:p>
              <a:p>
                <a:r>
                  <a:rPr lang="en-GB" sz="1900" dirty="0" smtClean="0">
                    <a:latin typeface="Comic Sans MS" panose="030F0702030302020204" pitchFamily="66" charset="0"/>
                  </a:rPr>
                  <a:t>Question 2</a:t>
                </a:r>
              </a:p>
              <a:p>
                <a:r>
                  <a:rPr lang="en-GB" sz="1900" dirty="0" smtClean="0">
                    <a:latin typeface="Comic Sans MS" panose="030F0702030302020204" pitchFamily="66" charset="0"/>
                  </a:rPr>
                  <a:t>a)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19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9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sz="19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900" dirty="0" smtClean="0">
                    <a:latin typeface="Comic Sans MS" panose="030F0702030302020204" pitchFamily="66" charset="0"/>
                  </a:rPr>
                  <a:t>		b)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9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9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GB" sz="1900" dirty="0" smtClean="0">
                  <a:latin typeface="Comic Sans MS" panose="030F0702030302020204" pitchFamily="66" charset="0"/>
                </a:endParaRPr>
              </a:p>
              <a:p>
                <a:endParaRPr lang="en-GB" sz="1900" dirty="0" smtClean="0">
                  <a:latin typeface="Comic Sans MS" panose="030F0702030302020204" pitchFamily="66" charset="0"/>
                </a:endParaRPr>
              </a:p>
              <a:p>
                <a:r>
                  <a:rPr lang="en-GB" sz="1900" dirty="0" smtClean="0">
                    <a:latin typeface="Comic Sans MS" panose="030F0702030302020204" pitchFamily="66" charset="0"/>
                  </a:rPr>
                  <a:t>Question 3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9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9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9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900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sz="1900" dirty="0">
                  <a:latin typeface="Comic Sans MS" panose="030F0702030302020204" pitchFamily="66" charset="0"/>
                </a:endParaRPr>
              </a:p>
              <a:p>
                <a:r>
                  <a:rPr lang="en-GB" sz="1900" dirty="0" smtClean="0">
                    <a:latin typeface="Comic Sans MS" panose="030F0702030302020204" pitchFamily="66" charset="0"/>
                  </a:rPr>
                  <a:t>Question 4</a:t>
                </a:r>
              </a:p>
              <a:p>
                <a:r>
                  <a:rPr lang="en-GB" sz="1900" dirty="0" smtClean="0">
                    <a:latin typeface="Comic Sans MS" panose="030F0702030302020204" pitchFamily="66" charset="0"/>
                  </a:rPr>
                  <a:t>a)	12√3 m²	b)	28 m</a:t>
                </a:r>
              </a:p>
              <a:p>
                <a:endParaRPr lang="en-GB" sz="1900" dirty="0" smtClean="0">
                  <a:latin typeface="Comic Sans MS" panose="030F0702030302020204" pitchFamily="66" charset="0"/>
                </a:endParaRPr>
              </a:p>
              <a:p>
                <a:r>
                  <a:rPr lang="en-GB" sz="1900" dirty="0" smtClean="0">
                    <a:latin typeface="Comic Sans MS" panose="030F0702030302020204" pitchFamily="66" charset="0"/>
                  </a:rPr>
                  <a:t>Question 5</a:t>
                </a:r>
              </a:p>
              <a:p>
                <a:r>
                  <a:rPr lang="en-GB" sz="1900" dirty="0">
                    <a:latin typeface="Comic Sans MS" panose="030F0702030302020204" pitchFamily="66" charset="0"/>
                  </a:rPr>
                  <a:t>s</a:t>
                </a:r>
                <a:r>
                  <a:rPr lang="en-GB" sz="1900" dirty="0" smtClean="0">
                    <a:latin typeface="Comic Sans MS" panose="030F0702030302020204" pitchFamily="66" charset="0"/>
                  </a:rPr>
                  <a:t>in 270°	sin 10°		sin 135°		sin 90°</a:t>
                </a:r>
                <a:endParaRPr lang="en-GB" sz="19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95591"/>
                <a:ext cx="7776864" cy="4962128"/>
              </a:xfrm>
              <a:prstGeom prst="rect">
                <a:avLst/>
              </a:prstGeom>
              <a:blipFill rotWithShape="0">
                <a:blip r:embed="rId2"/>
                <a:stretch>
                  <a:fillRect l="-784" t="-614" b="-1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0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509"/>
          <a:stretch/>
        </p:blipFill>
        <p:spPr bwMode="auto">
          <a:xfrm>
            <a:off x="2627784" y="1916832"/>
            <a:ext cx="6174105" cy="25753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63888" y="4581128"/>
            <a:ext cx="18565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Periodic…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Symmetrical…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88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92" b="43627"/>
          <a:stretch/>
        </p:blipFill>
        <p:spPr bwMode="auto">
          <a:xfrm>
            <a:off x="2699792" y="2060848"/>
            <a:ext cx="6174105" cy="25202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63888" y="4581128"/>
            <a:ext cx="18565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Periodic…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Symmetrical…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15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77"/>
          <a:stretch/>
        </p:blipFill>
        <p:spPr bwMode="auto">
          <a:xfrm>
            <a:off x="2483768" y="1243054"/>
            <a:ext cx="6174105" cy="401555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27984" y="5228743"/>
            <a:ext cx="1316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Periodic…</a:t>
            </a:r>
          </a:p>
        </p:txBody>
      </p:sp>
    </p:spTree>
    <p:extLst>
      <p:ext uri="{BB962C8B-B14F-4D97-AF65-F5344CB8AC3E}">
        <p14:creationId xmlns:p14="http://schemas.microsoft.com/office/powerpoint/2010/main" val="8004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XyCdqyPFP50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9512" y="1412776"/>
            <a:ext cx="8784976" cy="494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9345" y="1570608"/>
            <a:ext cx="5253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Remember:</a:t>
            </a:r>
          </a:p>
          <a:p>
            <a:pPr algn="ctr"/>
            <a:endParaRPr lang="en-GB" sz="24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(You may want to copy these down!)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411760" y="3212976"/>
            <a:ext cx="1837644" cy="1584176"/>
            <a:chOff x="2555776" y="2924944"/>
            <a:chExt cx="1837644" cy="1584176"/>
          </a:xfrm>
        </p:grpSpPr>
        <p:sp>
          <p:nvSpPr>
            <p:cNvPr id="4" name="Isosceles Triangle 3"/>
            <p:cNvSpPr/>
            <p:nvPr/>
          </p:nvSpPr>
          <p:spPr>
            <a:xfrm>
              <a:off x="2555776" y="2924944"/>
              <a:ext cx="1837644" cy="1584176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6" name="Straight Connector 5"/>
            <p:cNvCxnSpPr>
              <a:stCxn id="4" idx="1"/>
              <a:endCxn id="4" idx="5"/>
            </p:cNvCxnSpPr>
            <p:nvPr/>
          </p:nvCxnSpPr>
          <p:spPr>
            <a:xfrm>
              <a:off x="3015187" y="3717032"/>
              <a:ext cx="91882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" name="Straight Connector 12"/>
            <p:cNvCxnSpPr>
              <a:stCxn id="4" idx="3"/>
              <a:endCxn id="4" idx="0"/>
            </p:cNvCxnSpPr>
            <p:nvPr/>
          </p:nvCxnSpPr>
          <p:spPr>
            <a:xfrm flipV="1">
              <a:off x="3474598" y="2924944"/>
              <a:ext cx="0" cy="158417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4" name="Isosceles Triangle 13"/>
            <p:cNvSpPr/>
            <p:nvPr/>
          </p:nvSpPr>
          <p:spPr>
            <a:xfrm>
              <a:off x="3015187" y="2924944"/>
              <a:ext cx="918822" cy="79208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724066" y="4216441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sin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46076" y="352922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O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79163" y="42139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561710" y="3212976"/>
            <a:ext cx="1837644" cy="1584176"/>
            <a:chOff x="2555776" y="2924944"/>
            <a:chExt cx="1837644" cy="1584176"/>
          </a:xfrm>
        </p:grpSpPr>
        <p:sp>
          <p:nvSpPr>
            <p:cNvPr id="35" name="Isosceles Triangle 34"/>
            <p:cNvSpPr/>
            <p:nvPr/>
          </p:nvSpPr>
          <p:spPr>
            <a:xfrm>
              <a:off x="2555776" y="2924944"/>
              <a:ext cx="1837644" cy="1584176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6" name="Straight Connector 35"/>
            <p:cNvCxnSpPr>
              <a:stCxn id="35" idx="1"/>
              <a:endCxn id="35" idx="5"/>
            </p:cNvCxnSpPr>
            <p:nvPr/>
          </p:nvCxnSpPr>
          <p:spPr>
            <a:xfrm>
              <a:off x="3015187" y="3717032"/>
              <a:ext cx="91882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7" name="Straight Connector 36"/>
            <p:cNvCxnSpPr>
              <a:stCxn id="35" idx="3"/>
              <a:endCxn id="35" idx="0"/>
            </p:cNvCxnSpPr>
            <p:nvPr/>
          </p:nvCxnSpPr>
          <p:spPr>
            <a:xfrm flipV="1">
              <a:off x="3474598" y="2924944"/>
              <a:ext cx="0" cy="158417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38" name="Isosceles Triangle 37"/>
            <p:cNvSpPr/>
            <p:nvPr/>
          </p:nvSpPr>
          <p:spPr>
            <a:xfrm>
              <a:off x="3015187" y="2924944"/>
              <a:ext cx="918822" cy="79208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874016" y="4216441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cos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96026" y="352922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29113" y="42139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6711660" y="3212976"/>
            <a:ext cx="1837644" cy="1584176"/>
            <a:chOff x="2555776" y="2924944"/>
            <a:chExt cx="1837644" cy="1584176"/>
          </a:xfrm>
        </p:grpSpPr>
        <p:sp>
          <p:nvSpPr>
            <p:cNvPr id="43" name="Isosceles Triangle 42"/>
            <p:cNvSpPr/>
            <p:nvPr/>
          </p:nvSpPr>
          <p:spPr>
            <a:xfrm>
              <a:off x="2555776" y="2924944"/>
              <a:ext cx="1837644" cy="1584176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4" name="Straight Connector 43"/>
            <p:cNvCxnSpPr>
              <a:stCxn id="43" idx="1"/>
              <a:endCxn id="43" idx="5"/>
            </p:cNvCxnSpPr>
            <p:nvPr/>
          </p:nvCxnSpPr>
          <p:spPr>
            <a:xfrm>
              <a:off x="3015187" y="3717032"/>
              <a:ext cx="91882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5" name="Straight Connector 44"/>
            <p:cNvCxnSpPr>
              <a:stCxn id="43" idx="3"/>
              <a:endCxn id="43" idx="0"/>
            </p:cNvCxnSpPr>
            <p:nvPr/>
          </p:nvCxnSpPr>
          <p:spPr>
            <a:xfrm flipV="1">
              <a:off x="3474598" y="2924944"/>
              <a:ext cx="0" cy="158417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6" name="Isosceles Triangle 45"/>
            <p:cNvSpPr/>
            <p:nvPr/>
          </p:nvSpPr>
          <p:spPr>
            <a:xfrm>
              <a:off x="3015187" y="2924944"/>
              <a:ext cx="918822" cy="79208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7023966" y="4216441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tan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45976" y="352922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O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779063" y="421390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80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3968" y="2420888"/>
            <a:ext cx="2304256" cy="2304256"/>
            <a:chOff x="3779912" y="1988840"/>
            <a:chExt cx="2736304" cy="2736304"/>
          </a:xfrm>
        </p:grpSpPr>
        <p:sp>
          <p:nvSpPr>
            <p:cNvPr id="2" name="Right Triangle 1"/>
            <p:cNvSpPr/>
            <p:nvPr/>
          </p:nvSpPr>
          <p:spPr>
            <a:xfrm>
              <a:off x="3779912" y="1988840"/>
              <a:ext cx="2736304" cy="273630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779912" y="4437112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491880" y="3372961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119675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Let’s start with an isosceles right-angled triangle with equal sides of 1 cm.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2473" y="4725144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3887924" y="2024583"/>
            <a:ext cx="792088" cy="792088"/>
          </a:xfrm>
          <a:prstGeom prst="arc">
            <a:avLst>
              <a:gd name="adj1" fmla="val 2622135"/>
              <a:gd name="adj2" fmla="val 539840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c 8"/>
          <p:cNvSpPr/>
          <p:nvPr/>
        </p:nvSpPr>
        <p:spPr>
          <a:xfrm>
            <a:off x="6192179" y="4368661"/>
            <a:ext cx="792088" cy="792088"/>
          </a:xfrm>
          <a:prstGeom prst="arc">
            <a:avLst>
              <a:gd name="adj1" fmla="val 11173899"/>
              <a:gd name="adj2" fmla="val 1381667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24996" y="2836982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45°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89424" y="4325616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45°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Explosion 2 11"/>
          <p:cNvSpPr/>
          <p:nvPr/>
        </p:nvSpPr>
        <p:spPr>
          <a:xfrm>
            <a:off x="5379771" y="1647540"/>
            <a:ext cx="5400600" cy="2175142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These angles are equal and angles in a triangle sum to 180°.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7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 animBg="1"/>
      <p:bldP spid="10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3968" y="2420888"/>
            <a:ext cx="2304256" cy="2304256"/>
            <a:chOff x="3779912" y="1988840"/>
            <a:chExt cx="2736304" cy="2736304"/>
          </a:xfrm>
        </p:grpSpPr>
        <p:sp>
          <p:nvSpPr>
            <p:cNvPr id="2" name="Right Triangle 1"/>
            <p:cNvSpPr/>
            <p:nvPr/>
          </p:nvSpPr>
          <p:spPr>
            <a:xfrm>
              <a:off x="3779912" y="1988840"/>
              <a:ext cx="2736304" cy="273630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779912" y="4437112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491880" y="3372961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119675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Let’s start with an isosceles right-angled triangle with equal sides of 1 cm.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2473" y="4725144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3887924" y="2024583"/>
            <a:ext cx="792088" cy="792088"/>
          </a:xfrm>
          <a:prstGeom prst="arc">
            <a:avLst>
              <a:gd name="adj1" fmla="val 2622135"/>
              <a:gd name="adj2" fmla="val 539840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c 8"/>
          <p:cNvSpPr/>
          <p:nvPr/>
        </p:nvSpPr>
        <p:spPr>
          <a:xfrm>
            <a:off x="6192179" y="4368661"/>
            <a:ext cx="792088" cy="792088"/>
          </a:xfrm>
          <a:prstGeom prst="arc">
            <a:avLst>
              <a:gd name="adj1" fmla="val 11173899"/>
              <a:gd name="adj2" fmla="val 1381667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24996" y="2836982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45°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89424" y="4325616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45°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Explosion 2 11"/>
          <p:cNvSpPr/>
          <p:nvPr/>
        </p:nvSpPr>
        <p:spPr>
          <a:xfrm>
            <a:off x="-805861" y="3507350"/>
            <a:ext cx="5400600" cy="2175142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By Pythagoras’ Theorem, the hypotenuse is √2.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72100" y="3211258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√2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03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668</Words>
  <Application>Microsoft Office PowerPoint</Application>
  <PresentationFormat>On-screen Show (4:3)</PresentationFormat>
  <Paragraphs>247</Paragraphs>
  <Slides>26</Slides>
  <Notes>11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Glover</cp:lastModifiedBy>
  <cp:revision>29</cp:revision>
  <dcterms:created xsi:type="dcterms:W3CDTF">2015-07-01T12:05:39Z</dcterms:created>
  <dcterms:modified xsi:type="dcterms:W3CDTF">2016-05-21T14:46:28Z</dcterms:modified>
</cp:coreProperties>
</file>